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0"/>
  </p:notesMasterIdLst>
  <p:handoutMasterIdLst>
    <p:handoutMasterId r:id="rId11"/>
  </p:handoutMasterIdLst>
  <p:sldIdLst>
    <p:sldId id="256" r:id="rId2"/>
    <p:sldId id="257" r:id="rId3"/>
    <p:sldId id="272" r:id="rId4"/>
    <p:sldId id="259" r:id="rId5"/>
    <p:sldId id="270" r:id="rId6"/>
    <p:sldId id="271" r:id="rId7"/>
    <p:sldId id="267" r:id="rId8"/>
    <p:sldId id="268"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0430" autoAdjust="0"/>
  </p:normalViewPr>
  <p:slideViewPr>
    <p:cSldViewPr>
      <p:cViewPr varScale="1">
        <p:scale>
          <a:sx n="32" d="100"/>
          <a:sy n="32" d="100"/>
        </p:scale>
        <p:origin x="-155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034687-EFA8-4D82-96AF-8ADA7F6F5738}" type="datetimeFigureOut">
              <a:rPr lang="en-US" smtClean="0"/>
              <a:pPr/>
              <a:t>6/29/2012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AC2B6A-3DCE-42F8-949C-13B62556DBA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1054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1054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54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4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1054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758846DD-669B-43CC-9B65-2DB337D066A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8846DD-669B-43CC-9B65-2DB337D066A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91D93C-199F-402D-B282-18FEE096D399}" type="slidenum">
              <a:rPr lang="en-US"/>
              <a:pPr/>
              <a:t>2</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not really a presentation on the long-range plan but</a:t>
            </a:r>
            <a:r>
              <a:rPr lang="en-US" baseline="0" dirty="0" smtClean="0"/>
              <a:t> this is the outline for the preliminary draft we have put together in-house.  We have this to about a 85 percent completion stage and both Benny Young and Carlos de la Torre provided input into its development.  It is now at a stage where there are just a few areas where technical assistance to complete this plan would be very helpful.  </a:t>
            </a:r>
            <a:endParaRPr lang="en-US" dirty="0"/>
          </a:p>
        </p:txBody>
      </p:sp>
      <p:sp>
        <p:nvSpPr>
          <p:cNvPr id="4" name="Slide Number Placeholder 3"/>
          <p:cNvSpPr>
            <a:spLocks noGrp="1"/>
          </p:cNvSpPr>
          <p:nvPr>
            <p:ph type="sldNum" sz="quarter" idx="10"/>
          </p:nvPr>
        </p:nvSpPr>
        <p:spPr/>
        <p:txBody>
          <a:bodyPr/>
          <a:lstStyle/>
          <a:p>
            <a:fld id="{758846DD-669B-43CC-9B65-2DB337D066A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9083A-A96F-4DD5-B9D2-E6158EB2DE61}" type="slidenum">
              <a:rPr lang="en-US"/>
              <a:pPr/>
              <a:t>4</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r>
              <a:rPr lang="en-US" dirty="0" smtClean="0"/>
              <a:t>2007 </a:t>
            </a:r>
            <a:r>
              <a:rPr lang="en-US" dirty="0"/>
              <a:t>was used to calibrate to real </a:t>
            </a:r>
            <a:r>
              <a:rPr lang="en-US" dirty="0" smtClean="0"/>
              <a:t>data:</a:t>
            </a:r>
            <a:r>
              <a:rPr lang="en-US" baseline="0" dirty="0" smtClean="0"/>
              <a:t>  we will weave the Census 2010 data into the dataset as well as updated traffic counts that we will be receiving this year as part of a SEAGO project.   One of the technical elements we are asking for assistance with in this grant is re-calibration of our model with those two new inputs. </a:t>
            </a:r>
            <a:endParaRPr lang="en-US" dirty="0"/>
          </a:p>
          <a:p>
            <a:endParaRPr lang="en-US" dirty="0"/>
          </a:p>
          <a:p>
            <a:r>
              <a:rPr lang="en-US" dirty="0" smtClean="0"/>
              <a:t>__________</a:t>
            </a:r>
          </a:p>
          <a:p>
            <a:r>
              <a:rPr lang="en-US" dirty="0" smtClean="0"/>
              <a:t>Growth </a:t>
            </a:r>
            <a:r>
              <a:rPr lang="en-US" dirty="0"/>
              <a:t>in our County is inevitable. Long-range projections smooth out the typically cyclical growth patterns; however, our County is beginning to see surges within it own internal natural growth cycle. </a:t>
            </a:r>
            <a:r>
              <a:rPr lang="en-US" dirty="0" smtClean="0"/>
              <a:t>Average</a:t>
            </a:r>
            <a:r>
              <a:rPr lang="en-US" baseline="0" dirty="0" smtClean="0"/>
              <a:t> around 8-10 babies a day </a:t>
            </a:r>
            <a:r>
              <a:rPr lang="en-US" dirty="0" smtClean="0"/>
              <a:t>in </a:t>
            </a:r>
            <a:r>
              <a:rPr lang="en-US" dirty="0"/>
              <a:t>our County. By 2040…those children will be having families of their own and it doesn’t take too many babies and we have our 231,000 residents all wanting to go somewhere on our county roadway system. </a:t>
            </a:r>
          </a:p>
          <a:p>
            <a:endParaRPr lang="en-US" dirty="0"/>
          </a:p>
          <a:p>
            <a:r>
              <a:rPr lang="en-US" dirty="0"/>
              <a:t>2020- 2.3 </a:t>
            </a:r>
            <a:r>
              <a:rPr lang="en-US" dirty="0" err="1"/>
              <a:t>pphh</a:t>
            </a:r>
            <a:endParaRPr lang="en-US" dirty="0"/>
          </a:p>
          <a:p>
            <a:r>
              <a:rPr lang="en-US" dirty="0"/>
              <a:t>2040- 2.4 </a:t>
            </a:r>
            <a:r>
              <a:rPr lang="en-US" dirty="0" err="1"/>
              <a:t>pphh</a:t>
            </a:r>
            <a:r>
              <a:rPr lang="en-US" dirty="0"/>
              <a:t> </a:t>
            </a:r>
          </a:p>
          <a:p>
            <a:r>
              <a:rPr lang="en-US" b="1" dirty="0"/>
              <a:t>2009 – 140,263 </a:t>
            </a:r>
          </a:p>
          <a:p>
            <a:endParaRPr lang="en-US" b="1"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FD80C5-EF2D-47BF-B68B-C23D9ABB6DF5}" type="slidenum">
              <a:rPr lang="en-US"/>
              <a:pPr/>
              <a:t>5</a:t>
            </a:fld>
            <a:endParaRPr lang="en-US"/>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p:txBody>
          <a:bodyPr/>
          <a:lstStyle/>
          <a:p>
            <a:r>
              <a:rPr lang="en-US" dirty="0"/>
              <a:t>What this is showing us is the No-Build Level of Service Model Run for 2007/Base Year and 2040 County-Wide.  As you might guess…orange and red indicate areas of concern based on projected traffic. </a:t>
            </a:r>
            <a:r>
              <a:rPr lang="en-US" dirty="0" smtClean="0"/>
              <a:t> </a:t>
            </a:r>
          </a:p>
          <a:p>
            <a:endParaRPr lang="en-US" dirty="0" smtClean="0"/>
          </a:p>
          <a:p>
            <a:r>
              <a:rPr lang="en-US" dirty="0" smtClean="0"/>
              <a:t>Now this is a great map for me to work but</a:t>
            </a:r>
            <a:r>
              <a:rPr lang="en-US" baseline="0" dirty="0" smtClean="0"/>
              <a:t> not as good of a map to take out to the public to describe what we think will happen over time.  Another technical element we will ask for assistance with is mapping the existing conditions and future scenarios. </a:t>
            </a:r>
            <a:endParaRPr lang="en-US" dirty="0" smtClean="0"/>
          </a:p>
          <a:p>
            <a:r>
              <a:rPr lang="en-US" dirty="0" smtClean="0"/>
              <a:t>______</a:t>
            </a:r>
            <a:endParaRPr lang="en-US" dirty="0"/>
          </a:p>
          <a:p>
            <a:endParaRPr lang="en-US" dirty="0"/>
          </a:p>
          <a:p>
            <a:r>
              <a:rPr lang="en-US" dirty="0"/>
              <a:t>4 step model:  Basically tracking how people are moving: where are they going and where are they coming from.  Also, what route are they likely to take, what mode will they use and how will they respond to changing conditions, like congestion on any given route.  Minimum path is not distance – it is time.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preparing a long-range plan you look at cost estimates for needed projects.  We have tables like this, developed average costs for roadway improvements, made revenue assumptions and from there you can have an idea of what the funding gap is for meeting needs.   Right now I have a sentence in the long-range plan that says: total system needs through the year 2040 have been estimated at….a zillion dollars.  </a:t>
            </a:r>
          </a:p>
          <a:p>
            <a:endParaRPr lang="en-US" baseline="0" dirty="0" smtClean="0"/>
          </a:p>
          <a:p>
            <a:r>
              <a:rPr lang="en-US" baseline="0" dirty="0" smtClean="0"/>
              <a:t>The third major element we will be asking for in this grant is for technical assistance to verify our assumptions for costs, future revenues and what a future funding package might look like. </a:t>
            </a:r>
            <a:endParaRPr lang="en-US" dirty="0"/>
          </a:p>
        </p:txBody>
      </p:sp>
      <p:sp>
        <p:nvSpPr>
          <p:cNvPr id="4" name="Slide Number Placeholder 3"/>
          <p:cNvSpPr>
            <a:spLocks noGrp="1"/>
          </p:cNvSpPr>
          <p:nvPr>
            <p:ph type="sldNum" sz="quarter" idx="10"/>
          </p:nvPr>
        </p:nvSpPr>
        <p:spPr/>
        <p:txBody>
          <a:bodyPr/>
          <a:lstStyle/>
          <a:p>
            <a:fld id="{758846DD-669B-43CC-9B65-2DB337D066A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C2435A-FFE3-4266-BE0C-8A9545A28A2D}" type="slidenum">
              <a:rPr lang="en-US"/>
              <a:pPr/>
              <a:t>7</a:t>
            </a:fld>
            <a:endParaRPr lang="en-US"/>
          </a:p>
        </p:txBody>
      </p:sp>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AF732E-5E48-4C83-9186-098178F24B9E}" type="slidenum">
              <a:rPr lang="en-US"/>
              <a:pPr/>
              <a:t>8</a:t>
            </a:fld>
            <a:endParaRPr lang="en-US"/>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p:txBody>
          <a:bodyPr/>
          <a:lstStyle/>
          <a:p>
            <a:r>
              <a:rPr lang="en-US" dirty="0" smtClean="0"/>
              <a:t>The</a:t>
            </a:r>
            <a:r>
              <a:rPr lang="en-US" baseline="0" dirty="0" smtClean="0"/>
              <a:t> long-range plan will be completed with or without this grant; we are bringing this application forward because it is an opportunity to obtain, at no cost to the County beyond staff participation, specialized technical assistance to finish the plan.  During the next year and half it is expected that the Board will have as many opportunities as you desire to look at the idea presented, to refine those ideas and before the plan is adopted to prioritize the project, polices and strategies. </a:t>
            </a:r>
          </a:p>
          <a:p>
            <a:endParaRPr lang="en-US" baseline="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1922" name="Group 2"/>
          <p:cNvGrpSpPr>
            <a:grpSpLocks/>
          </p:cNvGrpSpPr>
          <p:nvPr/>
        </p:nvGrpSpPr>
        <p:grpSpPr bwMode="auto">
          <a:xfrm>
            <a:off x="0" y="2438400"/>
            <a:ext cx="9009063" cy="1052513"/>
            <a:chOff x="0" y="1536"/>
            <a:chExt cx="5675" cy="663"/>
          </a:xfrm>
        </p:grpSpPr>
        <p:grpSp>
          <p:nvGrpSpPr>
            <p:cNvPr id="81923" name="Group 3"/>
            <p:cNvGrpSpPr>
              <a:grpSpLocks/>
            </p:cNvGrpSpPr>
            <p:nvPr/>
          </p:nvGrpSpPr>
          <p:grpSpPr bwMode="auto">
            <a:xfrm>
              <a:off x="183" y="1604"/>
              <a:ext cx="448" cy="299"/>
              <a:chOff x="720" y="336"/>
              <a:chExt cx="624" cy="432"/>
            </a:xfrm>
          </p:grpSpPr>
          <p:sp>
            <p:nvSpPr>
              <p:cNvPr id="81924"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81925"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81926" name="Group 6"/>
            <p:cNvGrpSpPr>
              <a:grpSpLocks/>
            </p:cNvGrpSpPr>
            <p:nvPr/>
          </p:nvGrpSpPr>
          <p:grpSpPr bwMode="auto">
            <a:xfrm>
              <a:off x="261" y="1870"/>
              <a:ext cx="465" cy="299"/>
              <a:chOff x="912" y="2640"/>
              <a:chExt cx="672" cy="432"/>
            </a:xfrm>
          </p:grpSpPr>
          <p:sp>
            <p:nvSpPr>
              <p:cNvPr id="81927"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81928"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81929"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81930"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81931"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81932"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819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81934"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p>
        </p:txBody>
      </p:sp>
      <p:sp>
        <p:nvSpPr>
          <p:cNvPr id="81935"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p>
        </p:txBody>
      </p:sp>
      <p:sp>
        <p:nvSpPr>
          <p:cNvPr id="81936"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8C77A877-70F1-4BC9-A258-E7F348277A3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C49FA9-8B76-4322-87D9-A6541109A0C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1ADF7EB-DB29-4970-8474-8CAC81CBB589}"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182688" y="2017713"/>
            <a:ext cx="7772400" cy="4114800"/>
          </a:xfrm>
        </p:spPr>
        <p:txBody>
          <a:bodyPr/>
          <a:lstStyle/>
          <a:p>
            <a:endParaRPr lang="en-US"/>
          </a:p>
        </p:txBody>
      </p:sp>
      <p:sp>
        <p:nvSpPr>
          <p:cNvPr id="4" name="Date Placeholder 3"/>
          <p:cNvSpPr>
            <a:spLocks noGrp="1"/>
          </p:cNvSpPr>
          <p:nvPr>
            <p:ph type="dt" sz="half" idx="10"/>
          </p:nvPr>
        </p:nvSpPr>
        <p:spPr>
          <a:xfrm>
            <a:off x="1162050" y="6243638"/>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657600" y="6243638"/>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7042150" y="6243638"/>
            <a:ext cx="1905000" cy="457200"/>
          </a:xfrm>
        </p:spPr>
        <p:txBody>
          <a:bodyPr/>
          <a:lstStyle>
            <a:lvl1pPr>
              <a:defRPr/>
            </a:lvl1pPr>
          </a:lstStyle>
          <a:p>
            <a:fld id="{148ABBA1-1FCF-43C1-8499-93BA58A9E1E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1BAEE8-35BD-4AD2-B53D-30206CE30A7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C42BB12-9165-49EB-ADA9-9E88EAD25DB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2464B36-537E-4919-92A4-AEDB552E156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C687808-7207-4931-AE46-60D7A644015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6C4279B-0811-4986-8929-B701DCB01DE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974060B-4EFB-4F30-8A55-2922EFAA95B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4BEEDF5-6A7F-4ED2-A45F-6873D13D75C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8F2588A-0EE7-4DEF-A2D1-211A403D157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8089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8090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8090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8090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8090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8090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80905"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80906"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endParaRPr lang="en-US"/>
          </a:p>
        </p:txBody>
      </p:sp>
      <p:sp>
        <p:nvSpPr>
          <p:cNvPr id="8090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endParaRPr lang="en-US"/>
          </a:p>
        </p:txBody>
      </p:sp>
      <p:sp>
        <p:nvSpPr>
          <p:cNvPr id="8090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E9ED6708-9CB9-46F1-B5B1-71E778B8D6C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charset="0"/>
        </a:defRPr>
      </a:lvl2pPr>
      <a:lvl3pPr algn="l" rtl="0" fontAlgn="base">
        <a:spcBef>
          <a:spcPct val="0"/>
        </a:spcBef>
        <a:spcAft>
          <a:spcPct val="0"/>
        </a:spcAft>
        <a:defRPr sz="4400">
          <a:solidFill>
            <a:schemeClr val="tx2"/>
          </a:solidFill>
          <a:latin typeface="Tahoma" charset="0"/>
        </a:defRPr>
      </a:lvl3pPr>
      <a:lvl4pPr algn="l" rtl="0" fontAlgn="base">
        <a:spcBef>
          <a:spcPct val="0"/>
        </a:spcBef>
        <a:spcAft>
          <a:spcPct val="0"/>
        </a:spcAft>
        <a:defRPr sz="4400">
          <a:solidFill>
            <a:schemeClr val="tx2"/>
          </a:solidFill>
          <a:latin typeface="Tahoma" charset="0"/>
        </a:defRPr>
      </a:lvl4pPr>
      <a:lvl5pPr algn="l" rtl="0" fontAlgn="base">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ctrTitle"/>
          </p:nvPr>
        </p:nvSpPr>
        <p:spPr>
          <a:xfrm>
            <a:off x="685800" y="1981200"/>
            <a:ext cx="8458200" cy="1752600"/>
          </a:xfrm>
        </p:spPr>
        <p:txBody>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Long-Range Transportation Plan</a:t>
            </a:r>
            <a:br>
              <a:rPr lang="en-US" dirty="0" smtClean="0"/>
            </a:br>
            <a:r>
              <a:rPr lang="en-US" dirty="0" smtClean="0"/>
              <a:t>     </a:t>
            </a:r>
            <a:r>
              <a:rPr lang="en-US" sz="4000" dirty="0" smtClean="0"/>
              <a:t>PARA Grant Application</a:t>
            </a:r>
            <a:r>
              <a:rPr lang="en-US" dirty="0"/>
              <a:t/>
            </a:r>
            <a:br>
              <a:rPr lang="en-US" dirty="0"/>
            </a:br>
            <a:endParaRPr lang="en-US" sz="3600" dirty="0"/>
          </a:p>
        </p:txBody>
      </p:sp>
      <p:sp>
        <p:nvSpPr>
          <p:cNvPr id="103427" name="Rectangle 3"/>
          <p:cNvSpPr>
            <a:spLocks noGrp="1" noChangeArrowheads="1"/>
          </p:cNvSpPr>
          <p:nvPr>
            <p:ph type="subTitle" idx="1"/>
          </p:nvPr>
        </p:nvSpPr>
        <p:spPr>
          <a:xfrm>
            <a:off x="1371600" y="3886200"/>
            <a:ext cx="6400800" cy="6400800"/>
          </a:xfrm>
        </p:spPr>
        <p:txBody>
          <a:bodyPr/>
          <a:lstStyle/>
          <a:p>
            <a:r>
              <a:rPr lang="en-US" sz="2800" dirty="0"/>
              <a:t>Cochise County Board of Supervisors </a:t>
            </a:r>
          </a:p>
          <a:p>
            <a:r>
              <a:rPr lang="en-US" sz="2800" dirty="0" smtClean="0"/>
              <a:t>July 10, </a:t>
            </a:r>
            <a:r>
              <a:rPr lang="en-US" sz="2800" dirty="0"/>
              <a:t>2010 </a:t>
            </a:r>
            <a:endParaRPr lang="en-US" sz="2800" dirty="0" smtClean="0"/>
          </a:p>
          <a:p>
            <a:endParaRPr lang="en-US" sz="4000" dirty="0" smtClean="0"/>
          </a:p>
          <a:p>
            <a:endParaRPr lang="en-US" sz="2800" dirty="0" smtClean="0"/>
          </a:p>
          <a:p>
            <a:endParaRPr lang="en-US" sz="2800" dirty="0"/>
          </a:p>
        </p:txBody>
      </p:sp>
      <p:pic>
        <p:nvPicPr>
          <p:cNvPr id="4" name="Picture 3" descr="COCHISE LOGO.gif"/>
          <p:cNvPicPr>
            <a:picLocks noChangeAspect="1"/>
          </p:cNvPicPr>
          <p:nvPr/>
        </p:nvPicPr>
        <p:blipFill>
          <a:blip r:embed="rId3" cstate="print">
            <a:duotone>
              <a:schemeClr val="bg2">
                <a:shade val="45000"/>
                <a:satMod val="135000"/>
              </a:schemeClr>
              <a:prstClr val="white"/>
            </a:duotone>
          </a:blip>
          <a:stretch>
            <a:fillRect/>
          </a:stretch>
        </p:blipFill>
        <p:spPr>
          <a:xfrm>
            <a:off x="4038600" y="5105400"/>
            <a:ext cx="990600" cy="95553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dirty="0"/>
              <a:t>PARA </a:t>
            </a:r>
            <a:r>
              <a:rPr lang="en-US" dirty="0" smtClean="0"/>
              <a:t>GRANTS</a:t>
            </a:r>
            <a:endParaRPr lang="en-US" dirty="0"/>
          </a:p>
        </p:txBody>
      </p:sp>
      <p:sp>
        <p:nvSpPr>
          <p:cNvPr id="104451" name="Rectangle 3"/>
          <p:cNvSpPr>
            <a:spLocks noGrp="1" noChangeArrowheads="1"/>
          </p:cNvSpPr>
          <p:nvPr>
            <p:ph type="body" idx="1"/>
          </p:nvPr>
        </p:nvSpPr>
        <p:spPr/>
        <p:txBody>
          <a:bodyPr/>
          <a:lstStyle/>
          <a:p>
            <a:r>
              <a:rPr lang="en-US" dirty="0" smtClean="0"/>
              <a:t>Planning Assistance for Rural Areas</a:t>
            </a:r>
          </a:p>
          <a:p>
            <a:r>
              <a:rPr lang="en-US" dirty="0" smtClean="0"/>
              <a:t>2012-2013 Federal Fiscal Year</a:t>
            </a:r>
          </a:p>
          <a:p>
            <a:r>
              <a:rPr lang="en-US" dirty="0" smtClean="0"/>
              <a:t>Grant Applications Due on July 23</a:t>
            </a:r>
            <a:r>
              <a:rPr lang="en-US" baseline="30000" dirty="0" smtClean="0"/>
              <a:t>rd</a:t>
            </a:r>
            <a:r>
              <a:rPr lang="en-US" dirty="0" smtClean="0"/>
              <a:t> </a:t>
            </a:r>
          </a:p>
          <a:p>
            <a:r>
              <a:rPr lang="en-US" dirty="0" smtClean="0"/>
              <a:t>Letters of Support provided by Safford District and SEAGO</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Cochise County 2040 Long-Range Transportation Infrastructure Plan </a:t>
            </a:r>
            <a:endParaRPr lang="en-US" sz="3600" dirty="0"/>
          </a:p>
        </p:txBody>
      </p:sp>
      <p:sp>
        <p:nvSpPr>
          <p:cNvPr id="3" name="Content Placeholder 2"/>
          <p:cNvSpPr>
            <a:spLocks noGrp="1"/>
          </p:cNvSpPr>
          <p:nvPr>
            <p:ph idx="1"/>
          </p:nvPr>
        </p:nvSpPr>
        <p:spPr/>
        <p:txBody>
          <a:bodyPr numCol="2"/>
          <a:lstStyle/>
          <a:p>
            <a:r>
              <a:rPr lang="en-US" sz="1600" b="1" dirty="0" smtClean="0"/>
              <a:t>TABLE OF CONTENTS</a:t>
            </a:r>
          </a:p>
          <a:p>
            <a:endParaRPr lang="en-US" sz="1600" b="1" dirty="0" smtClean="0"/>
          </a:p>
          <a:p>
            <a:r>
              <a:rPr lang="en-US" sz="1600" b="1" dirty="0" smtClean="0"/>
              <a:t>Acronyms	</a:t>
            </a:r>
            <a:endParaRPr lang="en-US" sz="1600" dirty="0" smtClean="0"/>
          </a:p>
          <a:p>
            <a:r>
              <a:rPr lang="en-US" sz="1600" b="1" dirty="0" smtClean="0"/>
              <a:t>Introduction &amp; Location	</a:t>
            </a:r>
            <a:endParaRPr lang="en-US" sz="1600" dirty="0" smtClean="0"/>
          </a:p>
          <a:p>
            <a:r>
              <a:rPr lang="en-US" sz="1600" b="1" dirty="0" smtClean="0"/>
              <a:t>Long-Range Strategic Planning </a:t>
            </a:r>
            <a:endParaRPr lang="en-US" sz="1600" dirty="0" smtClean="0"/>
          </a:p>
          <a:p>
            <a:r>
              <a:rPr lang="en-US" sz="1600" b="1" dirty="0" smtClean="0"/>
              <a:t>Transportation Infrastructure Plan Development	</a:t>
            </a:r>
            <a:endParaRPr lang="en-US" sz="1600" dirty="0" smtClean="0"/>
          </a:p>
          <a:p>
            <a:r>
              <a:rPr lang="en-US" sz="1600" b="1" dirty="0" smtClean="0"/>
              <a:t>Demographic Profile and Projected Growth	</a:t>
            </a:r>
            <a:endParaRPr lang="en-US" sz="1600" dirty="0" smtClean="0"/>
          </a:p>
          <a:p>
            <a:r>
              <a:rPr lang="en-US" sz="1600" b="1" dirty="0" smtClean="0"/>
              <a:t>Completed 2005-2010 Projects 	</a:t>
            </a:r>
            <a:endParaRPr lang="en-US" sz="1600" dirty="0" smtClean="0"/>
          </a:p>
          <a:p>
            <a:r>
              <a:rPr lang="en-US" sz="1600" b="1" dirty="0" smtClean="0"/>
              <a:t>Transportation Needs &amp; Challenges	</a:t>
            </a:r>
            <a:endParaRPr lang="en-US" sz="1600" dirty="0" smtClean="0"/>
          </a:p>
          <a:p>
            <a:r>
              <a:rPr lang="en-US" sz="1600" b="1" dirty="0" smtClean="0"/>
              <a:t>Transportation Finance	</a:t>
            </a:r>
            <a:endParaRPr lang="en-US" sz="1600" dirty="0" smtClean="0"/>
          </a:p>
          <a:p>
            <a:endParaRPr lang="en-US" sz="1600" b="1" dirty="0" smtClean="0"/>
          </a:p>
          <a:p>
            <a:endParaRPr lang="en-US" sz="1600" b="1" dirty="0" smtClean="0"/>
          </a:p>
          <a:p>
            <a:pPr>
              <a:buNone/>
            </a:pPr>
            <a:endParaRPr lang="en-US" sz="1600" b="1" dirty="0" smtClean="0"/>
          </a:p>
          <a:p>
            <a:r>
              <a:rPr lang="en-US" sz="1600" b="1" dirty="0" smtClean="0"/>
              <a:t>2040 LRTP Recommendations</a:t>
            </a:r>
            <a:endParaRPr lang="en-US" sz="1600" dirty="0" smtClean="0"/>
          </a:p>
          <a:p>
            <a:pPr lvl="1"/>
            <a:r>
              <a:rPr lang="en-US" sz="1200" b="1" dirty="0" smtClean="0"/>
              <a:t>Roadway System 	</a:t>
            </a:r>
            <a:endParaRPr lang="en-US" sz="1200" dirty="0" smtClean="0"/>
          </a:p>
          <a:p>
            <a:pPr lvl="1"/>
            <a:r>
              <a:rPr lang="en-US" sz="1200" b="1" dirty="0" smtClean="0"/>
              <a:t>Transit System 	</a:t>
            </a:r>
            <a:endParaRPr lang="en-US" sz="1200" dirty="0" smtClean="0"/>
          </a:p>
          <a:p>
            <a:pPr lvl="1"/>
            <a:r>
              <a:rPr lang="en-US" sz="1200" b="1" dirty="0" smtClean="0"/>
              <a:t>Bikeway System 	</a:t>
            </a:r>
            <a:endParaRPr lang="en-US" sz="1200" dirty="0" smtClean="0"/>
          </a:p>
          <a:p>
            <a:pPr lvl="1"/>
            <a:r>
              <a:rPr lang="en-US" sz="1200" b="1" dirty="0" smtClean="0"/>
              <a:t>Pedestrian System </a:t>
            </a:r>
            <a:endParaRPr lang="en-US" sz="1200" dirty="0" smtClean="0"/>
          </a:p>
          <a:p>
            <a:pPr lvl="1"/>
            <a:r>
              <a:rPr lang="en-US" sz="1200" b="1" dirty="0" smtClean="0"/>
              <a:t>Aviation &amp; Railroad Systems	</a:t>
            </a:r>
            <a:endParaRPr lang="en-US" sz="1200" dirty="0" smtClean="0"/>
          </a:p>
          <a:p>
            <a:r>
              <a:rPr lang="en-US" sz="1600" b="1" dirty="0" smtClean="0"/>
              <a:t>Performance Assessment 	</a:t>
            </a:r>
            <a:endParaRPr lang="en-US" sz="1600" dirty="0" smtClean="0"/>
          </a:p>
          <a:p>
            <a:r>
              <a:rPr lang="en-US" sz="1600" b="1" dirty="0" smtClean="0"/>
              <a:t>Next Steps and Future Trends	</a:t>
            </a:r>
            <a:endParaRPr lang="en-US" sz="1600" dirty="0" smtClean="0"/>
          </a:p>
          <a:p>
            <a:r>
              <a:rPr lang="en-US" sz="1600" b="1" dirty="0" smtClean="0"/>
              <a:t>Sources for Additional Information	</a:t>
            </a:r>
            <a:endParaRPr lang="en-US" sz="1600" dirty="0" smtClean="0"/>
          </a:p>
          <a:p>
            <a:r>
              <a:rPr lang="en-US" sz="1600" b="1" dirty="0" smtClean="0"/>
              <a:t>Acknowledgements</a:t>
            </a:r>
            <a:endParaRPr lang="en-US" sz="1600" dirty="0" smtClean="0"/>
          </a:p>
          <a:p>
            <a:pPr>
              <a:buNone/>
            </a:pPr>
            <a:r>
              <a:rPr lang="en-US" sz="1600" b="1" dirty="0" smtClean="0"/>
              <a:t> </a:t>
            </a:r>
            <a:endParaRPr lang="en-US" sz="1600" dirty="0" smtClean="0"/>
          </a:p>
          <a:p>
            <a:r>
              <a:rPr lang="en-US" sz="1200" b="1" dirty="0" smtClean="0"/>
              <a:t>Appendices I   - Right of Way Needs Report</a:t>
            </a:r>
            <a:r>
              <a:rPr lang="en-US" sz="1200" dirty="0" smtClean="0"/>
              <a:t>	</a:t>
            </a:r>
          </a:p>
          <a:p>
            <a:r>
              <a:rPr lang="en-US" sz="1200" b="1" dirty="0" smtClean="0"/>
              <a:t>Appendices II  - 2040 Proposed Project List</a:t>
            </a:r>
            <a:endParaRPr lang="en-US" sz="1200" dirty="0" smtClean="0"/>
          </a:p>
          <a:p>
            <a:r>
              <a:rPr lang="en-US" sz="1200" b="1" dirty="0" smtClean="0"/>
              <a:t>Appendices III – 2040 Reserve Project List </a:t>
            </a:r>
            <a:endParaRPr lang="en-US" sz="1200"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a:t>QRS II Model Projections</a:t>
            </a:r>
          </a:p>
        </p:txBody>
      </p:sp>
      <p:sp>
        <p:nvSpPr>
          <p:cNvPr id="109571" name="Rectangle 3"/>
          <p:cNvSpPr>
            <a:spLocks noGrp="1" noChangeArrowheads="1"/>
          </p:cNvSpPr>
          <p:nvPr>
            <p:ph type="body" idx="1"/>
          </p:nvPr>
        </p:nvSpPr>
        <p:spPr>
          <a:xfrm>
            <a:off x="950913" y="1828800"/>
            <a:ext cx="8193087" cy="5029200"/>
          </a:xfrm>
        </p:spPr>
        <p:txBody>
          <a:bodyPr/>
          <a:lstStyle/>
          <a:p>
            <a:pPr>
              <a:buFont typeface="Wingdings" pitchFamily="2" charset="2"/>
              <a:buNone/>
            </a:pPr>
            <a:r>
              <a:rPr lang="en-US" dirty="0"/>
              <a:t>				  </a:t>
            </a:r>
            <a:r>
              <a:rPr lang="en-US" sz="2800" b="1" i="1" dirty="0"/>
              <a:t>Population       Employment</a:t>
            </a:r>
          </a:p>
          <a:p>
            <a:endParaRPr lang="en-US" dirty="0" smtClean="0"/>
          </a:p>
          <a:p>
            <a:r>
              <a:rPr lang="en-US" dirty="0" smtClean="0"/>
              <a:t>2007 </a:t>
            </a:r>
            <a:r>
              <a:rPr lang="en-US" dirty="0"/>
              <a:t>Base Year ~ 137,200 /</a:t>
            </a:r>
            <a:r>
              <a:rPr lang="en-US" sz="2400" i="1" dirty="0"/>
              <a:t>   </a:t>
            </a:r>
            <a:r>
              <a:rPr lang="en-US" dirty="0" smtClean="0"/>
              <a:t>40,902</a:t>
            </a:r>
          </a:p>
          <a:p>
            <a:r>
              <a:rPr lang="en-US" dirty="0" smtClean="0"/>
              <a:t>Census 2010     ~ 131,346 /    </a:t>
            </a:r>
            <a:endParaRPr lang="en-US" dirty="0"/>
          </a:p>
          <a:p>
            <a:r>
              <a:rPr lang="en-US" dirty="0"/>
              <a:t>2020 Projection ~ 169,717 /   57,023</a:t>
            </a:r>
          </a:p>
          <a:p>
            <a:r>
              <a:rPr lang="en-US" dirty="0"/>
              <a:t>2040 Projection ~  231,851 /  83,600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24" name="Picture 3" descr="F:\Cochise County\Documentation\Graphics\LOS 2040.jpg"/>
          <p:cNvPicPr>
            <a:picLocks noChangeAspect="1" noChangeArrowheads="1"/>
          </p:cNvPicPr>
          <p:nvPr/>
        </p:nvPicPr>
        <p:blipFill>
          <a:blip r:embed="rId3" cstate="print"/>
          <a:srcRect/>
          <a:stretch>
            <a:fillRect/>
          </a:stretch>
        </p:blipFill>
        <p:spPr bwMode="auto">
          <a:xfrm>
            <a:off x="4724400" y="2057400"/>
            <a:ext cx="4191000" cy="4572000"/>
          </a:xfrm>
          <a:prstGeom prst="rect">
            <a:avLst/>
          </a:prstGeom>
          <a:noFill/>
          <a:ln w="9525">
            <a:solidFill>
              <a:srgbClr val="000000"/>
            </a:solidFill>
            <a:miter lim="800000"/>
            <a:headEnd/>
            <a:tailEnd/>
          </a:ln>
        </p:spPr>
      </p:pic>
      <p:pic>
        <p:nvPicPr>
          <p:cNvPr id="133125" name="Picture 2" descr="F:\Cochise County\Documentation\Graphics\LOS 2007.jpg"/>
          <p:cNvPicPr>
            <a:picLocks noChangeAspect="1" noChangeArrowheads="1"/>
          </p:cNvPicPr>
          <p:nvPr/>
        </p:nvPicPr>
        <p:blipFill>
          <a:blip r:embed="rId4" cstate="print"/>
          <a:srcRect/>
          <a:stretch>
            <a:fillRect/>
          </a:stretch>
        </p:blipFill>
        <p:spPr bwMode="auto">
          <a:xfrm>
            <a:off x="-381000" y="2057400"/>
            <a:ext cx="4876800" cy="4572000"/>
          </a:xfrm>
          <a:prstGeom prst="rect">
            <a:avLst/>
          </a:prstGeom>
          <a:noFill/>
          <a:ln w="9525">
            <a:solidFill>
              <a:srgbClr val="000000"/>
            </a:solidFill>
            <a:miter lim="800000"/>
            <a:headEnd/>
            <a:tailEnd/>
          </a:ln>
        </p:spPr>
      </p:pic>
      <p:sp>
        <p:nvSpPr>
          <p:cNvPr id="133126" name="Rectangle 6"/>
          <p:cNvSpPr>
            <a:spLocks noGrp="1" noChangeArrowheads="1"/>
          </p:cNvSpPr>
          <p:nvPr>
            <p:ph type="title"/>
          </p:nvPr>
        </p:nvSpPr>
        <p:spPr>
          <a:xfrm>
            <a:off x="1150938" y="214313"/>
            <a:ext cx="7793037" cy="1233487"/>
          </a:xfrm>
        </p:spPr>
        <p:txBody>
          <a:bodyPr/>
          <a:lstStyle/>
          <a:p>
            <a:r>
              <a:rPr lang="en-US"/>
              <a:t>County-Wide LOS Model Run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Estimate Assumptions</a:t>
            </a:r>
            <a:endParaRPr lang="en-US" dirty="0"/>
          </a:p>
        </p:txBody>
      </p:sp>
      <p:graphicFrame>
        <p:nvGraphicFramePr>
          <p:cNvPr id="4" name="Content Placeholder 3"/>
          <p:cNvGraphicFramePr>
            <a:graphicFrameLocks noGrp="1"/>
          </p:cNvGraphicFramePr>
          <p:nvPr>
            <p:ph idx="1"/>
          </p:nvPr>
        </p:nvGraphicFramePr>
        <p:xfrm>
          <a:off x="533400" y="2209800"/>
          <a:ext cx="7924800" cy="4173855"/>
        </p:xfrm>
        <a:graphic>
          <a:graphicData uri="http://schemas.openxmlformats.org/drawingml/2006/table">
            <a:tbl>
              <a:tblPr firstRow="1" bandRow="1">
                <a:tableStyleId>{10A1B5D5-9B99-4C35-A422-299274C87663}</a:tableStyleId>
              </a:tblPr>
              <a:tblGrid>
                <a:gridCol w="5481320"/>
                <a:gridCol w="2443480"/>
              </a:tblGrid>
              <a:tr h="504825">
                <a:tc>
                  <a:txBody>
                    <a:bodyPr/>
                    <a:lstStyle/>
                    <a:p>
                      <a:pPr algn="ctr"/>
                      <a:r>
                        <a:rPr lang="en-US" dirty="0" smtClean="0"/>
                        <a:t>2009-2018 Needed Roadway Expenditures</a:t>
                      </a:r>
                    </a:p>
                    <a:p>
                      <a:pPr algn="ctr"/>
                      <a:r>
                        <a:rPr lang="en-US" dirty="0" smtClean="0"/>
                        <a:t>Arizona</a:t>
                      </a:r>
                      <a:r>
                        <a:rPr lang="en-US" baseline="0" dirty="0" smtClean="0"/>
                        <a:t> Association of County Engineers </a:t>
                      </a:r>
                      <a:endParaRPr lang="en-US" dirty="0"/>
                    </a:p>
                  </a:txBody>
                  <a:tcPr/>
                </a:tc>
                <a:tc>
                  <a:txBody>
                    <a:bodyPr/>
                    <a:lstStyle/>
                    <a:p>
                      <a:pPr algn="ctr"/>
                      <a:endParaRPr lang="en-US" dirty="0"/>
                    </a:p>
                  </a:txBody>
                  <a:tcPr/>
                </a:tc>
              </a:tr>
              <a:tr h="504825">
                <a:tc>
                  <a:txBody>
                    <a:bodyPr/>
                    <a:lstStyle/>
                    <a:p>
                      <a:r>
                        <a:rPr lang="en-US" dirty="0" smtClean="0"/>
                        <a:t>Operations &amp; Maintenance</a:t>
                      </a:r>
                      <a:endParaRPr lang="en-US" dirty="0"/>
                    </a:p>
                  </a:txBody>
                  <a:tcPr/>
                </a:tc>
                <a:tc>
                  <a:txBody>
                    <a:bodyPr/>
                    <a:lstStyle/>
                    <a:p>
                      <a:pPr algn="r"/>
                      <a:r>
                        <a:rPr lang="en-US" dirty="0" smtClean="0"/>
                        <a:t>$235,247,000</a:t>
                      </a:r>
                      <a:endParaRPr lang="en-US" dirty="0"/>
                    </a:p>
                  </a:txBody>
                  <a:tcPr/>
                </a:tc>
              </a:tr>
              <a:tr h="504825">
                <a:tc>
                  <a:txBody>
                    <a:bodyPr/>
                    <a:lstStyle/>
                    <a:p>
                      <a:r>
                        <a:rPr lang="en-US" dirty="0" smtClean="0"/>
                        <a:t>Existing Bridge Repairs/Maintenance</a:t>
                      </a:r>
                      <a:endParaRPr lang="en-US" dirty="0"/>
                    </a:p>
                  </a:txBody>
                  <a:tcPr/>
                </a:tc>
                <a:tc>
                  <a:txBody>
                    <a:bodyPr/>
                    <a:lstStyle/>
                    <a:p>
                      <a:pPr algn="r"/>
                      <a:r>
                        <a:rPr lang="en-US" dirty="0" smtClean="0"/>
                        <a:t>$7,919,000</a:t>
                      </a:r>
                      <a:endParaRPr lang="en-US" dirty="0"/>
                    </a:p>
                  </a:txBody>
                  <a:tcPr/>
                </a:tc>
              </a:tr>
              <a:tr h="504825">
                <a:tc>
                  <a:txBody>
                    <a:bodyPr/>
                    <a:lstStyle/>
                    <a:p>
                      <a:r>
                        <a:rPr lang="en-US" dirty="0" smtClean="0"/>
                        <a:t>New Bridges on Existing Roads</a:t>
                      </a:r>
                      <a:endParaRPr lang="en-US" dirty="0"/>
                    </a:p>
                  </a:txBody>
                  <a:tcPr/>
                </a:tc>
                <a:tc>
                  <a:txBody>
                    <a:bodyPr/>
                    <a:lstStyle/>
                    <a:p>
                      <a:pPr algn="r"/>
                      <a:r>
                        <a:rPr lang="en-US" dirty="0" smtClean="0"/>
                        <a:t>$5,238,000</a:t>
                      </a:r>
                      <a:endParaRPr lang="en-US" dirty="0"/>
                    </a:p>
                  </a:txBody>
                  <a:tcPr/>
                </a:tc>
              </a:tr>
              <a:tr h="504825">
                <a:tc>
                  <a:txBody>
                    <a:bodyPr/>
                    <a:lstStyle/>
                    <a:p>
                      <a:r>
                        <a:rPr lang="en-US" dirty="0" smtClean="0"/>
                        <a:t>Upgrade Existing Roads</a:t>
                      </a:r>
                      <a:endParaRPr lang="en-US" dirty="0"/>
                    </a:p>
                  </a:txBody>
                  <a:tcPr/>
                </a:tc>
                <a:tc>
                  <a:txBody>
                    <a:bodyPr/>
                    <a:lstStyle/>
                    <a:p>
                      <a:pPr algn="r"/>
                      <a:r>
                        <a:rPr lang="en-US" dirty="0" smtClean="0"/>
                        <a:t>$199,102,000</a:t>
                      </a:r>
                      <a:endParaRPr lang="en-US" dirty="0"/>
                    </a:p>
                  </a:txBody>
                  <a:tcPr/>
                </a:tc>
              </a:tr>
              <a:tr h="504825">
                <a:tc>
                  <a:txBody>
                    <a:bodyPr/>
                    <a:lstStyle/>
                    <a:p>
                      <a:r>
                        <a:rPr lang="en-US" dirty="0" smtClean="0"/>
                        <a:t>New Road Construction</a:t>
                      </a:r>
                      <a:endParaRPr lang="en-US" dirty="0"/>
                    </a:p>
                  </a:txBody>
                  <a:tcPr/>
                </a:tc>
                <a:tc>
                  <a:txBody>
                    <a:bodyPr/>
                    <a:lstStyle/>
                    <a:p>
                      <a:pPr algn="r"/>
                      <a:r>
                        <a:rPr lang="en-US" dirty="0" smtClean="0"/>
                        <a:t>$1,308,000</a:t>
                      </a:r>
                      <a:endParaRPr lang="en-US" dirty="0"/>
                    </a:p>
                  </a:txBody>
                  <a:tcPr/>
                </a:tc>
              </a:tr>
              <a:tr h="504825">
                <a:tc>
                  <a:txBody>
                    <a:bodyPr/>
                    <a:lstStyle/>
                    <a:p>
                      <a:r>
                        <a:rPr lang="en-US" dirty="0" smtClean="0"/>
                        <a:t>Safety</a:t>
                      </a:r>
                      <a:r>
                        <a:rPr lang="en-US" baseline="0" dirty="0" smtClean="0"/>
                        <a:t> Improvements</a:t>
                      </a:r>
                      <a:endParaRPr lang="en-US" dirty="0"/>
                    </a:p>
                  </a:txBody>
                  <a:tcPr/>
                </a:tc>
                <a:tc>
                  <a:txBody>
                    <a:bodyPr/>
                    <a:lstStyle/>
                    <a:p>
                      <a:pPr algn="r"/>
                      <a:r>
                        <a:rPr lang="en-US" dirty="0" smtClean="0"/>
                        <a:t>$35,199,000</a:t>
                      </a:r>
                      <a:endParaRPr lang="en-US" dirty="0"/>
                    </a:p>
                  </a:txBody>
                  <a:tcPr/>
                </a:tc>
              </a:tr>
              <a:tr h="504825">
                <a:tc>
                  <a:txBody>
                    <a:bodyPr/>
                    <a:lstStyle/>
                    <a:p>
                      <a:r>
                        <a:rPr lang="en-US" b="1" dirty="0" smtClean="0"/>
                        <a:t>TOTAL</a:t>
                      </a:r>
                      <a:endParaRPr lang="en-US" b="1" dirty="0"/>
                    </a:p>
                  </a:txBody>
                  <a:tcPr/>
                </a:tc>
                <a:tc>
                  <a:txBody>
                    <a:bodyPr/>
                    <a:lstStyle/>
                    <a:p>
                      <a:pPr algn="r"/>
                      <a:r>
                        <a:rPr lang="en-US" b="1" dirty="0" smtClean="0"/>
                        <a:t>$387,189,000</a:t>
                      </a:r>
                      <a:endParaRPr lang="en-US" b="1"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dirty="0" smtClean="0"/>
              <a:t>Technical Assistance Request</a:t>
            </a:r>
            <a:endParaRPr lang="en-US" dirty="0"/>
          </a:p>
        </p:txBody>
      </p:sp>
      <p:sp>
        <p:nvSpPr>
          <p:cNvPr id="125955" name="Rectangle 3"/>
          <p:cNvSpPr>
            <a:spLocks noGrp="1" noChangeArrowheads="1"/>
          </p:cNvSpPr>
          <p:nvPr>
            <p:ph type="body" idx="1"/>
          </p:nvPr>
        </p:nvSpPr>
        <p:spPr>
          <a:xfrm>
            <a:off x="1182688" y="1752600"/>
            <a:ext cx="7772400" cy="4379913"/>
          </a:xfrm>
        </p:spPr>
        <p:txBody>
          <a:bodyPr/>
          <a:lstStyle/>
          <a:p>
            <a:r>
              <a:rPr lang="en-US" dirty="0" smtClean="0"/>
              <a:t>Re-Calibrate the Model</a:t>
            </a:r>
            <a:endParaRPr lang="en-US" dirty="0"/>
          </a:p>
          <a:p>
            <a:r>
              <a:rPr lang="en-US" dirty="0" smtClean="0"/>
              <a:t>Provide Mapping Services</a:t>
            </a:r>
          </a:p>
          <a:p>
            <a:r>
              <a:rPr lang="en-US" dirty="0" smtClean="0"/>
              <a:t>Verify Cost Estimates </a:t>
            </a:r>
            <a:r>
              <a:rPr lang="en-US" dirty="0" smtClean="0"/>
              <a:t>Assumptions</a:t>
            </a:r>
          </a:p>
          <a:p>
            <a:r>
              <a:rPr lang="en-US" dirty="0" smtClean="0"/>
              <a:t>Conceptual Corridors</a:t>
            </a:r>
          </a:p>
          <a:p>
            <a:r>
              <a:rPr lang="en-US" dirty="0" smtClean="0"/>
              <a:t>Alternative Mode Assessment</a:t>
            </a:r>
            <a:endParaRPr lang="en-US" dirty="0" smtClean="0"/>
          </a:p>
          <a:p>
            <a:r>
              <a:rPr lang="en-US" dirty="0" smtClean="0"/>
              <a:t>Public Outreach Services</a:t>
            </a:r>
          </a:p>
          <a:p>
            <a:r>
              <a:rPr lang="en-US" dirty="0" smtClean="0"/>
              <a:t>Final Document Preparation </a:t>
            </a:r>
          </a:p>
          <a:p>
            <a:r>
              <a:rPr lang="en-US" dirty="0" smtClean="0"/>
              <a:t>Presentation Graphics </a:t>
            </a:r>
            <a:endParaRPr lang="en-US" dirty="0"/>
          </a:p>
          <a:p>
            <a:endParaRPr lang="en-US"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dirty="0" smtClean="0"/>
              <a:t>Resolution of Support </a:t>
            </a:r>
            <a:endParaRPr lang="en-US" dirty="0"/>
          </a:p>
        </p:txBody>
      </p:sp>
      <p:sp>
        <p:nvSpPr>
          <p:cNvPr id="128003" name="Rectangle 3"/>
          <p:cNvSpPr>
            <a:spLocks noGrp="1" noChangeArrowheads="1"/>
          </p:cNvSpPr>
          <p:nvPr>
            <p:ph type="body" idx="1"/>
          </p:nvPr>
        </p:nvSpPr>
        <p:spPr>
          <a:xfrm>
            <a:off x="1371600" y="1295401"/>
            <a:ext cx="6400800" cy="4837112"/>
          </a:xfrm>
        </p:spPr>
        <p:txBody>
          <a:bodyPr/>
          <a:lstStyle/>
          <a:p>
            <a:pPr>
              <a:buNone/>
            </a:pPr>
            <a:endParaRPr lang="en-US" sz="4000" dirty="0" smtClean="0"/>
          </a:p>
          <a:p>
            <a:r>
              <a:rPr lang="en-US" sz="4000" dirty="0" smtClean="0"/>
              <a:t>Indicates support for the application; not the plan</a:t>
            </a:r>
          </a:p>
          <a:p>
            <a:r>
              <a:rPr lang="en-US" sz="4000" dirty="0" smtClean="0"/>
              <a:t>No Match Required</a:t>
            </a:r>
          </a:p>
          <a:p>
            <a:r>
              <a:rPr lang="en-US" sz="4000" dirty="0" smtClean="0"/>
              <a:t>Grants awarded Fall 2012</a:t>
            </a:r>
          </a:p>
          <a:p>
            <a:pPr>
              <a:buFont typeface="Wingdings" pitchFamily="2" charset="2"/>
              <a:buNone/>
            </a:pPr>
            <a:endParaRPr lang="en-US" sz="4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393</TotalTime>
  <Words>732</Words>
  <Application>Microsoft Office PowerPoint</Application>
  <PresentationFormat>On-screen Show (4:3)</PresentationFormat>
  <Paragraphs>103</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Blends</vt:lpstr>
      <vt:lpstr>     Long-Range Transportation Plan      PARA Grant Application </vt:lpstr>
      <vt:lpstr>PARA GRANTS</vt:lpstr>
      <vt:lpstr>Cochise County 2040 Long-Range Transportation Infrastructure Plan </vt:lpstr>
      <vt:lpstr>QRS II Model Projections</vt:lpstr>
      <vt:lpstr>County-Wide LOS Model Run</vt:lpstr>
      <vt:lpstr>Cost Estimate Assumptions</vt:lpstr>
      <vt:lpstr>Technical Assistance Request</vt:lpstr>
      <vt:lpstr>Resolution of Support </vt:lpstr>
    </vt:vector>
  </TitlesOfParts>
  <Company>Cochise County Information Technologies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Northwest Area Plan County-Wide Transportation Model</dc:title>
  <dc:creator>klamberton</dc:creator>
  <cp:lastModifiedBy>klamberton</cp:lastModifiedBy>
  <cp:revision>26</cp:revision>
  <cp:lastPrinted>1601-01-01T00:00:00Z</cp:lastPrinted>
  <dcterms:created xsi:type="dcterms:W3CDTF">2010-08-15T23:53:00Z</dcterms:created>
  <dcterms:modified xsi:type="dcterms:W3CDTF">2012-06-29T21:42:40Z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5</vt:i4>
  </property>
</Properties>
</file>