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90" r:id="rId4"/>
    <p:sldId id="261" r:id="rId5"/>
    <p:sldId id="258" r:id="rId6"/>
    <p:sldId id="266" r:id="rId7"/>
    <p:sldId id="282" r:id="rId8"/>
    <p:sldId id="280" r:id="rId9"/>
    <p:sldId id="283" r:id="rId10"/>
    <p:sldId id="284" r:id="rId11"/>
    <p:sldId id="285" r:id="rId12"/>
    <p:sldId id="286" r:id="rId13"/>
    <p:sldId id="267" r:id="rId14"/>
    <p:sldId id="281" r:id="rId15"/>
    <p:sldId id="289" r:id="rId16"/>
    <p:sldId id="272" r:id="rId17"/>
    <p:sldId id="273" r:id="rId18"/>
    <p:sldId id="274" r:id="rId19"/>
    <p:sldId id="2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24" autoAdjust="0"/>
  </p:normalViewPr>
  <p:slideViewPr>
    <p:cSldViewPr>
      <p:cViewPr varScale="1">
        <p:scale>
          <a:sx n="94" d="100"/>
          <a:sy n="94" d="100"/>
        </p:scale>
        <p:origin x="-4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65D0C-915F-402B-9B21-E7CA050AD686}" type="datetimeFigureOut">
              <a:rPr lang="en-US" smtClean="0"/>
              <a:pPr/>
              <a:t>8/24/2012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A58B9-E2A4-41B8-BB2D-4524B4D4DA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1A58B9-E2A4-41B8-BB2D-4524B4D4DA6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A58B9-E2A4-41B8-BB2D-4524B4D4DA6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Although a Plan amendment to Developing would not entirely be in keeping with the established, largely residential and rural-residential character of the area, because of the property’s proximity to another GB district and SR 90, and large areas designated Developing to the south and west across SR90, a change to Developing would not be inappropriate.  </a:t>
            </a:r>
          </a:p>
          <a:p>
            <a:endParaRPr lang="en-US" dirty="0"/>
          </a:p>
        </p:txBody>
      </p:sp>
      <p:sp>
        <p:nvSpPr>
          <p:cNvPr id="4" name="Slide Number Placeholder 3"/>
          <p:cNvSpPr>
            <a:spLocks noGrp="1"/>
          </p:cNvSpPr>
          <p:nvPr>
            <p:ph type="sldNum" sz="quarter" idx="10"/>
          </p:nvPr>
        </p:nvSpPr>
        <p:spPr/>
        <p:txBody>
          <a:bodyPr/>
          <a:lstStyle/>
          <a:p>
            <a:fld id="{F41A58B9-E2A4-41B8-BB2D-4524B4D4DA6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latin typeface="Arial" pitchFamily="34" charset="0"/>
                <a:cs typeface="Arial" pitchFamily="34" charset="0"/>
              </a:rPr>
              <a:t>Two motions required.</a:t>
            </a:r>
          </a:p>
          <a:p>
            <a:endParaRPr lang="en-US" dirty="0"/>
          </a:p>
        </p:txBody>
      </p:sp>
      <p:sp>
        <p:nvSpPr>
          <p:cNvPr id="4" name="Slide Number Placeholder 3"/>
          <p:cNvSpPr>
            <a:spLocks noGrp="1"/>
          </p:cNvSpPr>
          <p:nvPr>
            <p:ph type="sldNum" sz="quarter" idx="10"/>
          </p:nvPr>
        </p:nvSpPr>
        <p:spPr/>
        <p:txBody>
          <a:bodyPr/>
          <a:lstStyle/>
          <a:p>
            <a:fld id="{F41A58B9-E2A4-41B8-BB2D-4524B4D4DA6E}"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B. PLAN DESIGNATIONS </a:t>
            </a:r>
          </a:p>
          <a:p>
            <a:r>
              <a:rPr lang="en-US" sz="1200" kern="1200" baseline="0" dirty="0" smtClean="0">
                <a:solidFill>
                  <a:schemeClr val="tx1"/>
                </a:solidFill>
                <a:latin typeface="+mn-lt"/>
                <a:ea typeface="+mn-ea"/>
                <a:cs typeface="+mn-cs"/>
              </a:rPr>
              <a:t>Within the four Growth Categories, there are seven potential plan designations. These designations more specifically identify the existing character of smaller areas within each Growth Area. Plan Page 24 of 33 </a:t>
            </a:r>
          </a:p>
          <a:p>
            <a:r>
              <a:rPr lang="en-US" sz="1200" kern="1200" baseline="0" dirty="0" smtClean="0">
                <a:solidFill>
                  <a:schemeClr val="tx1"/>
                </a:solidFill>
                <a:latin typeface="+mn-lt"/>
                <a:ea typeface="+mn-ea"/>
                <a:cs typeface="+mn-cs"/>
              </a:rPr>
              <a:t>Designations may be established, in addition to those that presently exist, based upon the following criteria: </a:t>
            </a:r>
            <a:r>
              <a:rPr lang="en-US" sz="1200" b="1" kern="1200" baseline="0" dirty="0" smtClean="0">
                <a:solidFill>
                  <a:schemeClr val="tx1"/>
                </a:solidFill>
                <a:latin typeface="+mn-lt"/>
                <a:ea typeface="+mn-ea"/>
                <a:cs typeface="+mn-cs"/>
              </a:rPr>
              <a:t>1. Neighborhood Conservation (NC) - A "Neighborhood Conservation" (NC) plan designation identifies an area as having an established character which is primarily residential, and which needs special rezoning protections to maintain the character of land use that occurs, in general, on lot sizes of one acre or less. The NC plan designation may occur within a Growth Category A, B or C Area, and shall be established according to the following criteria: (a) The area to be designated is a developed residential neighborhood that warrants protection from non-residential uses; or (b) The area is an approved subdivision for which all the improvements are in place and constructed to minimum County standards.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3. Developing (DEV) - The “Developing” (DEV) plan designation is used to describe areas experiencing non-rural growth rates that are developed with scattered, mixed residential, business or industrial and agriculture-related uses and that ultimately will accommodate future growth as the more populated areas reach build-out. Since these areas are assumed to be in transition, the Planning Department will periodically re-evaluate these areas to determine if the rate of new development warrants a new designation or growth area that is either more or less intense. The Developing designation may occur in Growth Category A, B, and C Areas that do not meet the criteria of the other designations. </a:t>
            </a:r>
            <a:endParaRPr lang="en-US" dirty="0"/>
          </a:p>
        </p:txBody>
      </p:sp>
      <p:sp>
        <p:nvSpPr>
          <p:cNvPr id="4" name="Slide Number Placeholder 3"/>
          <p:cNvSpPr>
            <a:spLocks noGrp="1"/>
          </p:cNvSpPr>
          <p:nvPr>
            <p:ph type="sldNum" sz="quarter" idx="10"/>
          </p:nvPr>
        </p:nvSpPr>
        <p:spPr/>
        <p:txBody>
          <a:bodyPr/>
          <a:lstStyle/>
          <a:p>
            <a:fld id="{F41A58B9-E2A4-41B8-BB2D-4524B4D4DA6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 Chairman, Commissioners</a:t>
            </a:r>
            <a:r>
              <a:rPr lang="en-US" baseline="0" dirty="0" smtClean="0"/>
              <a:t>, this is a request to amend our Comprehensive Plan and rezone a 6-acre property to GB for undetermined commercial use.  The property is located ~ 7-tenths of a mile north of Mustang Corners in the Whetstone area.</a:t>
            </a:r>
            <a:endParaRPr lang="en-US" dirty="0"/>
          </a:p>
        </p:txBody>
      </p:sp>
      <p:sp>
        <p:nvSpPr>
          <p:cNvPr id="4" name="Slide Number Placeholder 3"/>
          <p:cNvSpPr>
            <a:spLocks noGrp="1"/>
          </p:cNvSpPr>
          <p:nvPr>
            <p:ph type="sldNum" sz="quarter" idx="10"/>
          </p:nvPr>
        </p:nvSpPr>
        <p:spPr/>
        <p:txBody>
          <a:bodyPr/>
          <a:lstStyle/>
          <a:p>
            <a:fld id="{F41A58B9-E2A4-41B8-BB2D-4524B4D4DA6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shows the subject parcel outlined in red and the various zoning districts in the area.  Much of this area carries</a:t>
            </a:r>
            <a:r>
              <a:rPr lang="en-US" baseline="0" dirty="0" smtClean="0"/>
              <a:t> residential zoning, but note that</a:t>
            </a:r>
            <a:r>
              <a:rPr lang="en-US" dirty="0" smtClean="0"/>
              <a:t> there are</a:t>
            </a:r>
            <a:r>
              <a:rPr lang="en-US" baseline="0" dirty="0" smtClean="0"/>
              <a:t> two properties zoned GB just and one property zoned NB to the north.</a:t>
            </a:r>
            <a:endParaRPr lang="en-US" dirty="0"/>
          </a:p>
        </p:txBody>
      </p:sp>
      <p:sp>
        <p:nvSpPr>
          <p:cNvPr id="4" name="Slide Number Placeholder 3"/>
          <p:cNvSpPr>
            <a:spLocks noGrp="1"/>
          </p:cNvSpPr>
          <p:nvPr>
            <p:ph type="sldNum" sz="quarter" idx="10"/>
          </p:nvPr>
        </p:nvSpPr>
        <p:spPr/>
        <p:txBody>
          <a:bodyPr/>
          <a:lstStyle/>
          <a:p>
            <a:fld id="{F41A58B9-E2A4-41B8-BB2D-4524B4D4DA6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The entire area of Cochise County, with the exception of incorporated cities, shall be divided into four (4) categories, based on each area’s existing or foreseeable infrastructure, character and capacity for growth: A,B, C &amp; D</a:t>
            </a:r>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1. Category A -Urban Growth Areas - This category includes those areas adjacent to or surrounded by incorporated cities, and having the necessary facilities and services to support it. These areas are largely built out or established but may have pockets of vacant land.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2. Category B Community Growth Areas - This category includes those areas adjacent to Category A Urban Growth Areas as well as the larger unincorporated communities of the County, which are experiencing growth. These are areas in transition from a traditional rural environment to something more urbanized. Category B Community Growth Areas include the areas presently identified as “Category B” and any additional areas that have been determined to meet the following criteria: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3. Category C -Rural Community Areas – This category includes less populated rural communities that are characterized by a slow rate of growth and the desire to maintain the existing neighborhood or rural atmosphere. These areas are generally found as small clusters of residential and non-residential development adjacent to agricultural production areas.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4. Category D Rural Areas - This category includes the outlying rural areas between cities and unincorporated communities and characterized by a low rate of growth; unimproved roads; low density, large lot rural residential development; agricultural production; and large tracts of undeveloped private and public lands. Non-residential development is geared toward providing local services, tourism or intensive uses that are not appropriate in more the densely populated parts of the County, </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1A58B9-E2A4-41B8-BB2D-4524B4D4DA6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PLAN DESIGNATIONS </a:t>
            </a:r>
          </a:p>
          <a:p>
            <a:r>
              <a:rPr lang="en-US" sz="1200" kern="1200" baseline="0" dirty="0" smtClean="0">
                <a:solidFill>
                  <a:schemeClr val="tx1"/>
                </a:solidFill>
                <a:latin typeface="+mn-lt"/>
                <a:ea typeface="+mn-ea"/>
                <a:cs typeface="+mn-cs"/>
              </a:rPr>
              <a:t>Within the four Growth Categories, there are seven potential plan designations. These designations more specifically identify the existing character of smaller areas within each Growth Area. </a:t>
            </a:r>
            <a:r>
              <a:rPr lang="en-US" b="1" dirty="0" smtClean="0">
                <a:latin typeface="Arial" pitchFamily="34" charset="0"/>
                <a:cs typeface="Arial" pitchFamily="34" charset="0"/>
              </a:rPr>
              <a:t>Plan Designations represent the broad parameters for delineated land use in the Comprehensive Plan.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This request constitutes a </a:t>
            </a:r>
            <a:r>
              <a:rPr lang="en-US" b="1" i="1" dirty="0" smtClean="0">
                <a:latin typeface="Arial" pitchFamily="34" charset="0"/>
                <a:cs typeface="Arial" pitchFamily="34" charset="0"/>
              </a:rPr>
              <a:t>minor</a:t>
            </a:r>
            <a:r>
              <a:rPr lang="en-US" b="1" dirty="0" smtClean="0">
                <a:latin typeface="Arial" pitchFamily="34" charset="0"/>
                <a:cs typeface="Arial" pitchFamily="34" charset="0"/>
              </a:rPr>
              <a:t> Comprehensive Plan Amendment.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The Comp Plan indicates that the creation of new zoning districts must be consistent with the character and intent of the Plan Designation or Growth Area in which the site is located.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Arial" pitchFamily="34" charset="0"/>
              <a:cs typeface="Arial" pitchFamily="34" charset="0"/>
            </a:endParaRPr>
          </a:p>
          <a:p>
            <a:r>
              <a:rPr lang="en-US" sz="1200" b="1" kern="1200" baseline="0" dirty="0" smtClean="0">
                <a:solidFill>
                  <a:schemeClr val="tx1"/>
                </a:solidFill>
                <a:latin typeface="+mn-lt"/>
                <a:ea typeface="+mn-ea"/>
                <a:cs typeface="+mn-cs"/>
              </a:rPr>
              <a:t>Neighborhood Conservation (NC) - A "Neighborhood Conservation" (NC) plan designation identifies an area as having an established character which is primarily residential, and which needs special rezoning protections to maintain the character of land use that occurs, in general, on lot sizes of one acre or less. The NC plan designation may occur within a Growth Category A, B or C Area, and shall be established according to the following criteria: </a:t>
            </a:r>
            <a:endParaRPr lang="en-US" b="1" dirty="0" smtClean="0">
              <a:latin typeface="Arial" pitchFamily="34" charset="0"/>
              <a:cs typeface="Arial" pitchFamily="34" charset="0"/>
            </a:endParaRPr>
          </a:p>
          <a:p>
            <a:endParaRPr lang="en-US" dirty="0" smtClean="0"/>
          </a:p>
          <a:p>
            <a:r>
              <a:rPr lang="en-US" sz="1200" b="1" kern="1200" baseline="0" dirty="0" smtClean="0">
                <a:solidFill>
                  <a:schemeClr val="tx1"/>
                </a:solidFill>
                <a:latin typeface="+mn-lt"/>
                <a:ea typeface="+mn-ea"/>
                <a:cs typeface="+mn-cs"/>
              </a:rPr>
              <a:t>Developing (DEV) - The “Developing” (DEV) plan designation is used to describe areas experiencing non-rural growth rates that are developed with scattered, mixed residential, business or industrial and agriculture-related uses and that ultimately will accommodate future growth as the more populated areas reach build-out. Since these areas are assumed to be in transition, the Planning Department will periodically re-evaluate these areas to determine if the rate of new development warrants a new designation or growth area that is either more or less intense. The Developing designation may occur in Growth Category A, B, and C Areas that do not meet the criteria of the other designations. </a:t>
            </a:r>
            <a:endParaRPr lang="en-US" dirty="0"/>
          </a:p>
        </p:txBody>
      </p:sp>
      <p:sp>
        <p:nvSpPr>
          <p:cNvPr id="4" name="Slide Number Placeholder 3"/>
          <p:cNvSpPr>
            <a:spLocks noGrp="1"/>
          </p:cNvSpPr>
          <p:nvPr>
            <p:ph type="sldNum" sz="quarter" idx="10"/>
          </p:nvPr>
        </p:nvSpPr>
        <p:spPr/>
        <p:txBody>
          <a:bodyPr/>
          <a:lstStyle/>
          <a:p>
            <a:fld id="{F41A58B9-E2A4-41B8-BB2D-4524B4D4DA6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1A58B9-E2A4-41B8-BB2D-4524B4D4DA6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1A58B9-E2A4-41B8-BB2D-4524B4D4DA6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A58B9-E2A4-41B8-BB2D-4524B4D4DA6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A58B9-E2A4-41B8-BB2D-4524B4D4DA6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CC5C6C-EA35-4F71-804A-26BA9FF6AB7B}" type="datetimeFigureOut">
              <a:rPr lang="en-US" smtClean="0"/>
              <a:pPr/>
              <a:t>8/24/2012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73EAA-E0D5-4066-88E0-387A3BCAF21D}" type="slidenum">
              <a:rPr lang="en-US" smtClean="0"/>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152400" y="152400"/>
            <a:ext cx="854075" cy="84772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C5C6C-EA35-4F71-804A-26BA9FF6AB7B}" type="datetimeFigureOut">
              <a:rPr lang="en-US" smtClean="0"/>
              <a:pPr/>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C5C6C-EA35-4F71-804A-26BA9FF6AB7B}" type="datetimeFigureOut">
              <a:rPr lang="en-US" smtClean="0"/>
              <a:pPr/>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C5C6C-EA35-4F71-804A-26BA9FF6AB7B}" type="datetimeFigureOut">
              <a:rPr lang="en-US" smtClean="0"/>
              <a:pPr/>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C5C6C-EA35-4F71-804A-26BA9FF6AB7B}" type="datetimeFigureOut">
              <a:rPr lang="en-US" smtClean="0"/>
              <a:pPr/>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CC5C6C-EA35-4F71-804A-26BA9FF6AB7B}" type="datetimeFigureOut">
              <a:rPr lang="en-US" smtClean="0"/>
              <a:pPr/>
              <a:t>8/24/2012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C5C6C-EA35-4F71-804A-26BA9FF6AB7B}" type="datetimeFigureOut">
              <a:rPr lang="en-US" smtClean="0"/>
              <a:pPr/>
              <a:t>8/24/2012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C5C6C-EA35-4F71-804A-26BA9FF6AB7B}" type="datetimeFigureOut">
              <a:rPr lang="en-US" smtClean="0"/>
              <a:pPr/>
              <a:t>8/24/2012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C5C6C-EA35-4F71-804A-26BA9FF6AB7B}" type="datetimeFigureOut">
              <a:rPr lang="en-US" smtClean="0"/>
              <a:pPr/>
              <a:t>8/24/2012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C5C6C-EA35-4F71-804A-26BA9FF6AB7B}" type="datetimeFigureOut">
              <a:rPr lang="en-US" smtClean="0"/>
              <a:pPr/>
              <a:t>8/24/2012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C5C6C-EA35-4F71-804A-26BA9FF6AB7B}" type="datetimeFigureOut">
              <a:rPr lang="en-US" smtClean="0"/>
              <a:pPr/>
              <a:t>8/24/2012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73EAA-E0D5-4066-88E0-387A3BCAF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C5C6C-EA35-4F71-804A-26BA9FF6AB7B}" type="datetimeFigureOut">
              <a:rPr lang="en-US" smtClean="0"/>
              <a:pPr/>
              <a:t>8/24/2012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73EAA-E0D5-4066-88E0-387A3BCAF21D}" type="slidenum">
              <a:rPr lang="en-US" smtClean="0"/>
              <a:pPr/>
              <a:t>‹#›</a:t>
            </a:fld>
            <a:endParaRPr lang="en-US"/>
          </a:p>
        </p:txBody>
      </p:sp>
      <p:pic>
        <p:nvPicPr>
          <p:cNvPr id="7" name="Picture 2"/>
          <p:cNvPicPr>
            <a:picLocks noChangeAspect="1" noChangeArrowheads="1"/>
          </p:cNvPicPr>
          <p:nvPr userDrawn="1"/>
        </p:nvPicPr>
        <p:blipFill>
          <a:blip r:embed="rId13" cstate="print"/>
          <a:srcRect/>
          <a:stretch>
            <a:fillRect/>
          </a:stretch>
        </p:blipFill>
        <p:spPr bwMode="auto">
          <a:xfrm>
            <a:off x="152400" y="152400"/>
            <a:ext cx="854075" cy="847725"/>
          </a:xfrm>
          <a:prstGeom prst="rect">
            <a:avLst/>
          </a:prstGeom>
          <a:noFill/>
          <a:ln w="9525">
            <a:noFill/>
            <a:miter lim="800000"/>
            <a:headEnd/>
            <a:tailEnd/>
          </a:ln>
          <a:effec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3375"/>
            <a:ext cx="7772400" cy="1470025"/>
          </a:xfrm>
        </p:spPr>
        <p:txBody>
          <a:bodyPr>
            <a:normAutofit fontScale="90000"/>
          </a:bodyPr>
          <a:lstStyle/>
          <a:p>
            <a:r>
              <a:rPr lang="en-US" sz="5300" b="1" dirty="0" smtClean="0">
                <a:effectLst>
                  <a:outerShdw blurRad="38100" dist="38100" dir="2700000" algn="tl">
                    <a:srgbClr val="000000">
                      <a:alpha val="43137"/>
                    </a:srgbClr>
                  </a:outerShdw>
                </a:effectLst>
                <a:latin typeface="Arial" pitchFamily="34" charset="0"/>
                <a:cs typeface="Arial" pitchFamily="34" charset="0"/>
              </a:rPr>
              <a:t>Docket CP-12-01/Z-12-05</a:t>
            </a:r>
            <a:r>
              <a:rPr lang="en-US" b="1" dirty="0" smtClean="0">
                <a:effectLst>
                  <a:outerShdw blurRad="38100" dist="38100" dir="2700000" algn="tl">
                    <a:srgbClr val="000000">
                      <a:alpha val="43137"/>
                    </a:srgbClr>
                  </a:outerShdw>
                </a:effectLst>
                <a:latin typeface="Arial" pitchFamily="34" charset="0"/>
                <a:cs typeface="Arial" pitchFamily="34" charset="0"/>
              </a:rPr>
              <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b="1" dirty="0" smtClean="0">
                <a:effectLst>
                  <a:outerShdw blurRad="38100" dist="38100" dir="2700000" algn="tl">
                    <a:srgbClr val="000000">
                      <a:alpha val="43137"/>
                    </a:srgbClr>
                  </a:outerShdw>
                </a:effectLst>
                <a:latin typeface="Arial" pitchFamily="34" charset="0"/>
                <a:cs typeface="Arial" pitchFamily="34" charset="0"/>
              </a:rPr>
              <a:t>(Martin)</a:t>
            </a: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152400" y="152400"/>
            <a:ext cx="854075" cy="847725"/>
          </a:xfrm>
          <a:prstGeom prst="rect">
            <a:avLst/>
          </a:prstGeom>
          <a:noFill/>
          <a:ln w="9525">
            <a:noFill/>
            <a:miter lim="800000"/>
            <a:headEnd/>
            <a:tailEnd/>
          </a:ln>
          <a:effectLst/>
        </p:spPr>
      </p:pic>
      <p:sp>
        <p:nvSpPr>
          <p:cNvPr id="6" name="TextBox 5"/>
          <p:cNvSpPr txBox="1"/>
          <p:nvPr/>
        </p:nvSpPr>
        <p:spPr>
          <a:xfrm>
            <a:off x="990600" y="0"/>
            <a:ext cx="3839513" cy="523220"/>
          </a:xfrm>
          <a:prstGeom prst="rect">
            <a:avLst/>
          </a:prstGeom>
          <a:noFill/>
        </p:spPr>
        <p:txBody>
          <a:bodyPr wrap="none" rtlCol="0">
            <a:spAutoFit/>
          </a:bodyPr>
          <a:lstStyle/>
          <a:p>
            <a:r>
              <a:rPr lang="en-US" sz="2800" b="1" u="sng" dirty="0" smtClean="0">
                <a:effectLst>
                  <a:outerShdw blurRad="38100" dist="38100" dir="2700000" algn="tl">
                    <a:srgbClr val="000000">
                      <a:alpha val="43137"/>
                    </a:srgbClr>
                  </a:outerShdw>
                </a:effectLst>
                <a:latin typeface="Arial" pitchFamily="34" charset="0"/>
                <a:cs typeface="Arial" pitchFamily="34" charset="0"/>
              </a:rPr>
              <a:t>Board of Supervisors</a:t>
            </a:r>
            <a:endParaRPr lang="en-US" sz="2800" b="1" u="sng" dirty="0">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990600" y="468868"/>
            <a:ext cx="1941557"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August 28, 2012</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lnas\planning and zoning\Division Depot\Planning Division\Planning Dockets Active\Rezonings\Z-12-05 - CP-12-01 (Martin)\Images\IMG_1759.JPG"/>
          <p:cNvPicPr>
            <a:picLocks noGrp="1" noChangeAspect="1" noChangeArrowheads="1"/>
          </p:cNvPicPr>
          <p:nvPr>
            <p:ph idx="1"/>
          </p:nvPr>
        </p:nvPicPr>
        <p:blipFill>
          <a:blip r:embed="rId3" cstate="print"/>
          <a:srcRect/>
          <a:stretch>
            <a:fillRect/>
          </a:stretch>
        </p:blipFill>
        <p:spPr bwMode="auto">
          <a:xfrm>
            <a:off x="152400" y="152400"/>
            <a:ext cx="8839199" cy="6553200"/>
          </a:xfrm>
          <a:prstGeom prst="rect">
            <a:avLst/>
          </a:prstGeom>
          <a:noFill/>
          <a:ln w="15875">
            <a:solidFill>
              <a:schemeClr val="tx1"/>
            </a:solidFill>
          </a:ln>
        </p:spPr>
      </p:pic>
      <p:sp>
        <p:nvSpPr>
          <p:cNvPr id="2" name="Title 1"/>
          <p:cNvSpPr>
            <a:spLocks noGrp="1"/>
          </p:cNvSpPr>
          <p:nvPr>
            <p:ph type="title"/>
          </p:nvPr>
        </p:nvSpPr>
        <p:spPr>
          <a:xfrm>
            <a:off x="533400" y="5791200"/>
            <a:ext cx="8229600" cy="1143000"/>
          </a:xfrm>
        </p:spPr>
        <p:txBody>
          <a:bodyPr>
            <a:normAutofit/>
          </a:bodyPr>
          <a:lstStyle/>
          <a:p>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Photos</a:t>
            </a:r>
            <a:endParaRPr lang="en-US" sz="4000" dirty="0"/>
          </a:p>
        </p:txBody>
      </p:sp>
      <p:pic>
        <p:nvPicPr>
          <p:cNvPr id="5122" name="Picture 2" descr="\\mlnas\planning and zoning\Division Depot\Planning Division\Planning Dockets Active\Rezonings\Z-12-05 - CP-12-01 (Martin)\Images\IMG_1744.JPG"/>
          <p:cNvPicPr>
            <a:picLocks noGrp="1" noChangeAspect="1" noChangeArrowheads="1"/>
          </p:cNvPicPr>
          <p:nvPr>
            <p:ph idx="1"/>
          </p:nvPr>
        </p:nvPicPr>
        <p:blipFill>
          <a:blip r:embed="rId3" cstate="print"/>
          <a:srcRect/>
          <a:stretch>
            <a:fillRect/>
          </a:stretch>
        </p:blipFill>
        <p:spPr bwMode="auto">
          <a:xfrm>
            <a:off x="152400" y="152400"/>
            <a:ext cx="8839200" cy="6553200"/>
          </a:xfrm>
          <a:prstGeom prst="rect">
            <a:avLst/>
          </a:prstGeom>
          <a:noFill/>
          <a:ln w="22225">
            <a:solidFill>
              <a:schemeClr val="tx1">
                <a:alpha val="60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lnas\planning and zoning\Division Depot\Planning Division\Planning Dockets Active\Rezonings\Z-12-05 - CP-12-01 (Martin)\Images\IMG_1756.JPG"/>
          <p:cNvPicPr>
            <a:picLocks noGrp="1" noChangeAspect="1" noChangeArrowheads="1"/>
          </p:cNvPicPr>
          <p:nvPr>
            <p:ph idx="1"/>
          </p:nvPr>
        </p:nvPicPr>
        <p:blipFill>
          <a:blip r:embed="rId2" cstate="print"/>
          <a:srcRect/>
          <a:stretch>
            <a:fillRect/>
          </a:stretch>
        </p:blipFill>
        <p:spPr bwMode="auto">
          <a:xfrm>
            <a:off x="152400" y="152400"/>
            <a:ext cx="8763000" cy="6553200"/>
          </a:xfrm>
          <a:prstGeom prst="rect">
            <a:avLst/>
          </a:prstGeom>
          <a:noFill/>
          <a:ln w="15875">
            <a:solidFill>
              <a:schemeClr val="tx1"/>
            </a:solidFill>
          </a:ln>
        </p:spPr>
      </p:pic>
      <p:sp>
        <p:nvSpPr>
          <p:cNvPr id="2" name="Title 1"/>
          <p:cNvSpPr>
            <a:spLocks noGrp="1"/>
          </p:cNvSpPr>
          <p:nvPr>
            <p:ph type="title"/>
          </p:nvPr>
        </p:nvSpPr>
        <p:spPr>
          <a:xfrm>
            <a:off x="457200" y="0"/>
            <a:ext cx="8229600" cy="1143000"/>
          </a:xfrm>
        </p:spPr>
        <p:txBody>
          <a:bodyPr>
            <a:normAutofit/>
          </a:bodyPr>
          <a:lstStyle/>
          <a:p>
            <a:r>
              <a:rPr lang="en-US" sz="3800" b="1" dirty="0" smtClean="0">
                <a:latin typeface="Arial" pitchFamily="34" charset="0"/>
                <a:cs typeface="Arial" pitchFamily="34" charset="0"/>
              </a:rPr>
              <a:t>Westward</a:t>
            </a:r>
            <a:endParaRPr lang="en-US" sz="3800" dirty="0"/>
          </a:p>
        </p:txBody>
      </p:sp>
      <p:sp>
        <p:nvSpPr>
          <p:cNvPr id="5" name="TextBox 4"/>
          <p:cNvSpPr txBox="1"/>
          <p:nvPr/>
        </p:nvSpPr>
        <p:spPr>
          <a:xfrm>
            <a:off x="6096000" y="3124200"/>
            <a:ext cx="2236510" cy="400110"/>
          </a:xfrm>
          <a:prstGeom prst="rect">
            <a:avLst/>
          </a:prstGeom>
          <a:noFill/>
        </p:spPr>
        <p:txBody>
          <a:bodyPr wrap="none" rtlCol="0">
            <a:spAutoFit/>
          </a:bodyPr>
          <a:lstStyle/>
          <a:p>
            <a:r>
              <a:rPr lang="en-US" sz="2000" b="1" dirty="0" smtClean="0">
                <a:latin typeface="Arial" pitchFamily="34" charset="0"/>
                <a:cs typeface="Arial" pitchFamily="34" charset="0"/>
              </a:rPr>
              <a:t>Subject Property</a:t>
            </a:r>
            <a:endParaRPr lang="en-US" sz="2000" b="1" dirty="0">
              <a:latin typeface="Arial" pitchFamily="34" charset="0"/>
              <a:cs typeface="Arial" pitchFamily="34" charset="0"/>
            </a:endParaRPr>
          </a:p>
        </p:txBody>
      </p:sp>
      <p:sp>
        <p:nvSpPr>
          <p:cNvPr id="6" name="TextBox 5"/>
          <p:cNvSpPr txBox="1"/>
          <p:nvPr/>
        </p:nvSpPr>
        <p:spPr>
          <a:xfrm>
            <a:off x="3962400" y="2816423"/>
            <a:ext cx="633507" cy="307777"/>
          </a:xfrm>
          <a:prstGeom prst="rect">
            <a:avLst/>
          </a:prstGeom>
          <a:noFill/>
        </p:spPr>
        <p:txBody>
          <a:bodyPr wrap="none" rtlCol="0">
            <a:spAutoFit/>
          </a:bodyPr>
          <a:lstStyle/>
          <a:p>
            <a:r>
              <a:rPr lang="en-US" sz="1400" b="1" dirty="0" smtClean="0">
                <a:latin typeface="Arial" pitchFamily="34" charset="0"/>
                <a:cs typeface="Arial" pitchFamily="34" charset="0"/>
              </a:rPr>
              <a:t>SR90</a:t>
            </a:r>
            <a:endParaRPr lang="en-US" sz="1400" b="1" dirty="0">
              <a:latin typeface="Arial" pitchFamily="34" charset="0"/>
              <a:cs typeface="Arial" pitchFamily="34" charset="0"/>
            </a:endParaRPr>
          </a:p>
        </p:txBody>
      </p:sp>
      <p:sp>
        <p:nvSpPr>
          <p:cNvPr id="7" name="TextBox 6"/>
          <p:cNvSpPr txBox="1"/>
          <p:nvPr/>
        </p:nvSpPr>
        <p:spPr>
          <a:xfrm>
            <a:off x="2895600" y="5029200"/>
            <a:ext cx="2209800" cy="584775"/>
          </a:xfrm>
          <a:prstGeom prst="rect">
            <a:avLst/>
          </a:prstGeom>
          <a:noFill/>
        </p:spPr>
        <p:txBody>
          <a:bodyPr wrap="square" rtlCol="0">
            <a:spAutoFit/>
          </a:bodyPr>
          <a:lstStyle/>
          <a:p>
            <a:r>
              <a:rPr lang="en-US" sz="3200" b="1" dirty="0" smtClean="0">
                <a:latin typeface="Arial" pitchFamily="34" charset="0"/>
                <a:cs typeface="Arial" pitchFamily="34" charset="0"/>
              </a:rPr>
              <a:t>E. Hamel</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4000" b="1" u="sng" dirty="0" smtClean="0">
                <a:latin typeface="Arial" pitchFamily="34" charset="0"/>
                <a:cs typeface="Arial" pitchFamily="34" charset="0"/>
              </a:rPr>
              <a:t>Rezoning Factors</a:t>
            </a:r>
            <a:endParaRPr lang="en-US" sz="4000" b="1" u="sng" dirty="0">
              <a:latin typeface="Arial" pitchFamily="34" charset="0"/>
              <a:cs typeface="Arial" pitchFamily="34" charset="0"/>
            </a:endParaRPr>
          </a:p>
        </p:txBody>
      </p:sp>
      <p:sp>
        <p:nvSpPr>
          <p:cNvPr id="3" name="Content Placeholder 2"/>
          <p:cNvSpPr>
            <a:spLocks noGrp="1"/>
          </p:cNvSpPr>
          <p:nvPr>
            <p:ph idx="1"/>
          </p:nvPr>
        </p:nvSpPr>
        <p:spPr>
          <a:xfrm>
            <a:off x="228600" y="1600200"/>
            <a:ext cx="8763000" cy="4525963"/>
          </a:xfrm>
        </p:spPr>
        <p:txBody>
          <a:bodyPr>
            <a:normAutofit/>
          </a:bodyPr>
          <a:lstStyle/>
          <a:p>
            <a:r>
              <a:rPr lang="en-US" sz="2000" b="1" dirty="0">
                <a:latin typeface="Arial" pitchFamily="34" charset="0"/>
                <a:cs typeface="Arial" pitchFamily="34" charset="0"/>
              </a:rPr>
              <a:t>Land Use/Concept Plan – </a:t>
            </a:r>
            <a:r>
              <a:rPr lang="en-US" sz="2000" b="1" dirty="0">
                <a:solidFill>
                  <a:srgbClr val="FF0000"/>
                </a:solidFill>
                <a:latin typeface="Arial" pitchFamily="34" charset="0"/>
                <a:cs typeface="Arial" pitchFamily="34" charset="0"/>
              </a:rPr>
              <a:t>Does not comply</a:t>
            </a:r>
          </a:p>
          <a:p>
            <a:r>
              <a:rPr lang="en-US" sz="2000" b="1" dirty="0">
                <a:latin typeface="Arial" pitchFamily="34" charset="0"/>
                <a:cs typeface="Arial" pitchFamily="34" charset="0"/>
              </a:rPr>
              <a:t>Compliance </a:t>
            </a:r>
            <a:r>
              <a:rPr lang="en-US" sz="2000" b="1" dirty="0" smtClean="0">
                <a:latin typeface="Arial" pitchFamily="34" charset="0"/>
                <a:cs typeface="Arial" pitchFamily="34" charset="0"/>
              </a:rPr>
              <a:t>w/ Site </a:t>
            </a:r>
            <a:r>
              <a:rPr lang="en-US" sz="2000" b="1" dirty="0">
                <a:latin typeface="Arial" pitchFamily="34" charset="0"/>
                <a:cs typeface="Arial" pitchFamily="34" charset="0"/>
              </a:rPr>
              <a:t>Development Standards - </a:t>
            </a:r>
            <a:r>
              <a:rPr lang="en-US" sz="2000" b="1" dirty="0">
                <a:solidFill>
                  <a:srgbClr val="FFFF00"/>
                </a:solidFill>
                <a:latin typeface="Arial" pitchFamily="34" charset="0"/>
                <a:cs typeface="Arial" pitchFamily="34" charset="0"/>
              </a:rPr>
              <a:t>Would likely comply</a:t>
            </a:r>
          </a:p>
          <a:p>
            <a:r>
              <a:rPr lang="en-US" sz="2000" b="1" dirty="0" smtClean="0">
                <a:latin typeface="Arial" pitchFamily="34" charset="0"/>
                <a:cs typeface="Arial" pitchFamily="34" charset="0"/>
              </a:rPr>
              <a:t>Adjacent </a:t>
            </a:r>
            <a:r>
              <a:rPr lang="en-US" sz="2000" b="1" dirty="0">
                <a:latin typeface="Arial" pitchFamily="34" charset="0"/>
                <a:cs typeface="Arial" pitchFamily="34" charset="0"/>
              </a:rPr>
              <a:t>Districts Capable of Development </a:t>
            </a:r>
            <a:r>
              <a:rPr lang="en-US" sz="2000" b="1" dirty="0" smtClean="0">
                <a:latin typeface="Arial" pitchFamily="34" charset="0"/>
                <a:cs typeface="Arial" pitchFamily="34" charset="0"/>
              </a:rPr>
              <a:t>– </a:t>
            </a:r>
            <a:r>
              <a:rPr lang="en-US" sz="2000" b="1" dirty="0">
                <a:solidFill>
                  <a:srgbClr val="92D050"/>
                </a:solidFill>
                <a:latin typeface="Arial" pitchFamily="34" charset="0"/>
                <a:cs typeface="Arial" pitchFamily="34" charset="0"/>
              </a:rPr>
              <a:t>Complies</a:t>
            </a:r>
          </a:p>
          <a:p>
            <a:r>
              <a:rPr lang="en-US" sz="2000" b="1" dirty="0" smtClean="0">
                <a:latin typeface="Arial" pitchFamily="34" charset="0"/>
                <a:cs typeface="Arial" pitchFamily="34" charset="0"/>
              </a:rPr>
              <a:t>Limitation </a:t>
            </a:r>
            <a:r>
              <a:rPr lang="en-US" sz="2000" b="1" dirty="0">
                <a:latin typeface="Arial" pitchFamily="34" charset="0"/>
                <a:cs typeface="Arial" pitchFamily="34" charset="0"/>
              </a:rPr>
              <a:t>on Non-conforming Uses - </a:t>
            </a:r>
            <a:r>
              <a:rPr lang="en-US" sz="2000" b="1" dirty="0">
                <a:solidFill>
                  <a:srgbClr val="92D050"/>
                </a:solidFill>
                <a:latin typeface="Arial" pitchFamily="34" charset="0"/>
                <a:cs typeface="Arial" pitchFamily="34" charset="0"/>
              </a:rPr>
              <a:t>Complies</a:t>
            </a:r>
          </a:p>
          <a:p>
            <a:r>
              <a:rPr lang="en-US" sz="2000" b="1" dirty="0">
                <a:latin typeface="Arial" pitchFamily="34" charset="0"/>
                <a:cs typeface="Arial" pitchFamily="34" charset="0"/>
              </a:rPr>
              <a:t>Compatibility with Existing Development – </a:t>
            </a:r>
            <a:r>
              <a:rPr lang="en-US" sz="2000" b="1" dirty="0">
                <a:solidFill>
                  <a:srgbClr val="FFFF00"/>
                </a:solidFill>
                <a:latin typeface="Arial" pitchFamily="34" charset="0"/>
                <a:cs typeface="Arial" pitchFamily="34" charset="0"/>
              </a:rPr>
              <a:t>Somewhat </a:t>
            </a:r>
            <a:r>
              <a:rPr lang="en-US" sz="2000" b="1" dirty="0" smtClean="0">
                <a:solidFill>
                  <a:srgbClr val="FFFF00"/>
                </a:solidFill>
                <a:latin typeface="Arial" pitchFamily="34" charset="0"/>
                <a:cs typeface="Arial" pitchFamily="34" charset="0"/>
              </a:rPr>
              <a:t>complies</a:t>
            </a:r>
          </a:p>
          <a:p>
            <a:r>
              <a:rPr lang="en-US" sz="2000" b="1" dirty="0">
                <a:latin typeface="Arial" pitchFamily="34" charset="0"/>
                <a:cs typeface="Arial" pitchFamily="34" charset="0"/>
              </a:rPr>
              <a:t>Rezoning to More Intense Districts – </a:t>
            </a:r>
            <a:r>
              <a:rPr lang="en-US" sz="2000" b="1" dirty="0">
                <a:solidFill>
                  <a:srgbClr val="FFFF00"/>
                </a:solidFill>
                <a:latin typeface="Arial" pitchFamily="34" charset="0"/>
                <a:cs typeface="Arial" pitchFamily="34" charset="0"/>
              </a:rPr>
              <a:t>Somewhat complies</a:t>
            </a:r>
          </a:p>
          <a:p>
            <a:r>
              <a:rPr lang="en-US" sz="2000" b="1" dirty="0">
                <a:latin typeface="Arial" pitchFamily="34" charset="0"/>
                <a:cs typeface="Arial" pitchFamily="34" charset="0"/>
              </a:rPr>
              <a:t>Adequate Services and Infrastructure - </a:t>
            </a:r>
            <a:r>
              <a:rPr lang="en-US" sz="2000" b="1" dirty="0">
                <a:solidFill>
                  <a:srgbClr val="92D050"/>
                </a:solidFill>
                <a:latin typeface="Arial" pitchFamily="34" charset="0"/>
                <a:cs typeface="Arial" pitchFamily="34" charset="0"/>
              </a:rPr>
              <a:t>Complies</a:t>
            </a:r>
          </a:p>
          <a:p>
            <a:r>
              <a:rPr lang="en-US" sz="2000" b="1" dirty="0">
                <a:latin typeface="Arial" pitchFamily="34" charset="0"/>
                <a:cs typeface="Arial" pitchFamily="34" charset="0"/>
              </a:rPr>
              <a:t>Traffic </a:t>
            </a:r>
            <a:r>
              <a:rPr lang="en-US" sz="2000" b="1" dirty="0" smtClean="0">
                <a:latin typeface="Arial" pitchFamily="34" charset="0"/>
                <a:cs typeface="Arial" pitchFamily="34" charset="0"/>
              </a:rPr>
              <a:t>Circulation/Development </a:t>
            </a:r>
            <a:r>
              <a:rPr lang="en-US" sz="2000" b="1" dirty="0">
                <a:latin typeface="Arial" pitchFamily="34" charset="0"/>
                <a:cs typeface="Arial" pitchFamily="34" charset="0"/>
              </a:rPr>
              <a:t>Along Major Streets - </a:t>
            </a:r>
            <a:r>
              <a:rPr lang="en-US" sz="2000" b="1" dirty="0">
                <a:solidFill>
                  <a:srgbClr val="92D050"/>
                </a:solidFill>
                <a:latin typeface="Arial" pitchFamily="34" charset="0"/>
                <a:cs typeface="Arial" pitchFamily="34" charset="0"/>
              </a:rPr>
              <a:t>Complies</a:t>
            </a:r>
          </a:p>
          <a:p>
            <a:r>
              <a:rPr lang="en-US" sz="2000" b="1" dirty="0">
                <a:latin typeface="Arial" pitchFamily="34" charset="0"/>
                <a:cs typeface="Arial" pitchFamily="34" charset="0"/>
              </a:rPr>
              <a:t>Infill – Not applicable</a:t>
            </a:r>
          </a:p>
          <a:p>
            <a:r>
              <a:rPr lang="en-US" sz="2000" b="1" dirty="0">
                <a:latin typeface="Arial" pitchFamily="34" charset="0"/>
                <a:cs typeface="Arial" pitchFamily="34" charset="0"/>
              </a:rPr>
              <a:t>Water Conservation – Not applicable at this time</a:t>
            </a:r>
          </a:p>
          <a:p>
            <a:r>
              <a:rPr lang="en-US" sz="2000" b="1" dirty="0">
                <a:latin typeface="Arial" pitchFamily="34" charset="0"/>
                <a:cs typeface="Arial" pitchFamily="34" charset="0"/>
              </a:rPr>
              <a:t>Public Input - </a:t>
            </a:r>
            <a:r>
              <a:rPr lang="en-US" sz="2000" b="1" dirty="0">
                <a:solidFill>
                  <a:srgbClr val="92D050"/>
                </a:solidFill>
                <a:latin typeface="Arial" pitchFamily="34" charset="0"/>
                <a:cs typeface="Arial" pitchFamily="34" charset="0"/>
              </a:rPr>
              <a:t>Complies</a:t>
            </a:r>
          </a:p>
          <a:p>
            <a:r>
              <a:rPr lang="en-US" sz="2000" b="1" dirty="0">
                <a:latin typeface="Arial" pitchFamily="34" charset="0"/>
                <a:cs typeface="Arial" pitchFamily="34" charset="0"/>
              </a:rPr>
              <a:t>Hazardous Materials – Not applicable at this time</a:t>
            </a:r>
          </a:p>
          <a:p>
            <a:endParaRPr lang="en-US" sz="2000" b="1" i="1" dirty="0"/>
          </a:p>
          <a:p>
            <a:endParaRPr lang="en-US" b="1" i="1" dirty="0"/>
          </a:p>
          <a:p>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descr="\\mlnas\planning and zoning\Division Depot\Planning Division\Planning Dockets Active\Rezonings\Z-12-05 - CP-12-01 (Martin)\Images\aerial with notification.jpg"/>
          <p:cNvPicPr>
            <a:picLocks noGrp="1" noChangeAspect="1" noChangeArrowheads="1"/>
          </p:cNvPicPr>
          <p:nvPr>
            <p:ph idx="1"/>
          </p:nvPr>
        </p:nvPicPr>
        <p:blipFill>
          <a:blip r:embed="rId2" cstate="print"/>
          <a:srcRect/>
          <a:stretch>
            <a:fillRect/>
          </a:stretch>
        </p:blipFill>
        <p:spPr bwMode="auto">
          <a:xfrm>
            <a:off x="1" y="0"/>
            <a:ext cx="9143999" cy="6858000"/>
          </a:xfrm>
          <a:prstGeom prst="rect">
            <a:avLst/>
          </a:prstGeom>
          <a:noFill/>
        </p:spPr>
      </p:pic>
      <p:sp>
        <p:nvSpPr>
          <p:cNvPr id="11" name="Rectangle 10"/>
          <p:cNvSpPr/>
          <p:nvPr/>
        </p:nvSpPr>
        <p:spPr>
          <a:xfrm>
            <a:off x="4419600" y="2286000"/>
            <a:ext cx="457200" cy="685800"/>
          </a:xfrm>
          <a:prstGeom prst="rect">
            <a:avLst/>
          </a:prstGeom>
          <a:solidFill>
            <a:srgbClr val="00B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29200" y="3657600"/>
            <a:ext cx="609600" cy="381000"/>
          </a:xfrm>
          <a:prstGeom prst="rect">
            <a:avLst/>
          </a:prstGeom>
          <a:solidFill>
            <a:srgbClr val="FF000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95600" y="2819400"/>
            <a:ext cx="228600" cy="152400"/>
          </a:xfrm>
          <a:prstGeom prst="rect">
            <a:avLst/>
          </a:prstGeom>
          <a:solidFill>
            <a:srgbClr val="FF0000">
              <a:alpha val="59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34200" y="3048000"/>
            <a:ext cx="381000" cy="381000"/>
          </a:xfrm>
          <a:prstGeom prst="rect">
            <a:avLst/>
          </a:prstGeom>
          <a:solidFill>
            <a:srgbClr val="00B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82372" y="3200400"/>
            <a:ext cx="1018228" cy="646331"/>
          </a:xfrm>
          <a:prstGeom prst="rect">
            <a:avLst/>
          </a:prstGeom>
          <a:noFill/>
        </p:spPr>
        <p:txBody>
          <a:bodyPr wrap="none" rtlCol="0">
            <a:spAutoFit/>
          </a:bodyPr>
          <a:lstStyle/>
          <a:p>
            <a:pPr algn="ctr"/>
            <a:r>
              <a:rPr lang="en-US" b="1" dirty="0" smtClean="0">
                <a:latin typeface="Arial" pitchFamily="34" charset="0"/>
                <a:cs typeface="Arial" pitchFamily="34" charset="0"/>
              </a:rPr>
              <a:t>Subject</a:t>
            </a:r>
          </a:p>
          <a:p>
            <a:pPr algn="ctr"/>
            <a:r>
              <a:rPr lang="en-US" b="1" dirty="0" smtClean="0">
                <a:latin typeface="Arial" pitchFamily="34" charset="0"/>
                <a:cs typeface="Arial" pitchFamily="34" charset="0"/>
              </a:rPr>
              <a:t>Parcel</a:t>
            </a:r>
            <a:endParaRPr lang="en-US" b="1" dirty="0">
              <a:latin typeface="Arial" pitchFamily="34" charset="0"/>
              <a:cs typeface="Arial" pitchFamily="34" charset="0"/>
            </a:endParaRPr>
          </a:p>
        </p:txBody>
      </p:sp>
      <p:sp>
        <p:nvSpPr>
          <p:cNvPr id="16" name="Rectangle 15"/>
          <p:cNvSpPr/>
          <p:nvPr/>
        </p:nvSpPr>
        <p:spPr>
          <a:xfrm>
            <a:off x="6934200" y="5410200"/>
            <a:ext cx="533400" cy="457200"/>
          </a:xfrm>
          <a:prstGeom prst="rect">
            <a:avLst/>
          </a:prstGeom>
          <a:solidFill>
            <a:srgbClr val="00B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34200" y="6019800"/>
            <a:ext cx="533400" cy="457200"/>
          </a:xfrm>
          <a:prstGeom prst="rect">
            <a:avLst/>
          </a:prstGeom>
          <a:solidFill>
            <a:srgbClr val="FF000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43800" y="5486400"/>
            <a:ext cx="1168910" cy="400110"/>
          </a:xfrm>
          <a:prstGeom prst="rect">
            <a:avLst/>
          </a:prstGeom>
          <a:noFill/>
        </p:spPr>
        <p:txBody>
          <a:bodyPr wrap="none" rtlCol="0">
            <a:spAutoFit/>
          </a:bodyPr>
          <a:lstStyle/>
          <a:p>
            <a:r>
              <a:rPr lang="en-US" sz="2000" b="1" dirty="0" smtClean="0">
                <a:latin typeface="Arial" pitchFamily="34" charset="0"/>
                <a:cs typeface="Arial" pitchFamily="34" charset="0"/>
              </a:rPr>
              <a:t>Support</a:t>
            </a:r>
            <a:endParaRPr lang="en-US" sz="2000" b="1" dirty="0">
              <a:latin typeface="Arial" pitchFamily="34" charset="0"/>
              <a:cs typeface="Arial" pitchFamily="34" charset="0"/>
            </a:endParaRPr>
          </a:p>
        </p:txBody>
      </p:sp>
      <p:sp>
        <p:nvSpPr>
          <p:cNvPr id="19" name="TextBox 18"/>
          <p:cNvSpPr txBox="1"/>
          <p:nvPr/>
        </p:nvSpPr>
        <p:spPr>
          <a:xfrm>
            <a:off x="7543800" y="6096000"/>
            <a:ext cx="1067921" cy="400110"/>
          </a:xfrm>
          <a:prstGeom prst="rect">
            <a:avLst/>
          </a:prstGeom>
          <a:noFill/>
        </p:spPr>
        <p:txBody>
          <a:bodyPr wrap="none" rtlCol="0">
            <a:spAutoFit/>
          </a:bodyPr>
          <a:lstStyle/>
          <a:p>
            <a:r>
              <a:rPr lang="en-US" sz="2000" b="1" dirty="0" smtClean="0">
                <a:latin typeface="Arial" pitchFamily="34" charset="0"/>
                <a:cs typeface="Arial" pitchFamily="34" charset="0"/>
              </a:rPr>
              <a:t>Protest</a:t>
            </a:r>
            <a:endParaRPr lang="en-US" sz="2000" b="1" dirty="0">
              <a:latin typeface="Arial" pitchFamily="34" charset="0"/>
              <a:cs typeface="Arial" pitchFamily="34" charset="0"/>
            </a:endParaRPr>
          </a:p>
        </p:txBody>
      </p:sp>
      <p:sp>
        <p:nvSpPr>
          <p:cNvPr id="20" name="TextBox 19"/>
          <p:cNvSpPr txBox="1"/>
          <p:nvPr/>
        </p:nvSpPr>
        <p:spPr>
          <a:xfrm>
            <a:off x="-609600" y="0"/>
            <a:ext cx="10287000"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To date the Dept. has received 2 letters of support </a:t>
            </a:r>
          </a:p>
          <a:p>
            <a:pPr algn="ctr"/>
            <a:r>
              <a:rPr lang="en-US" sz="2400" b="1" dirty="0" smtClean="0">
                <a:latin typeface="Arial" pitchFamily="34" charset="0"/>
                <a:cs typeface="Arial" pitchFamily="34" charset="0"/>
              </a:rPr>
              <a:t>and 2 letters of protest </a:t>
            </a:r>
            <a:r>
              <a:rPr lang="en-US" sz="2400" b="1" i="1" dirty="0" smtClean="0">
                <a:latin typeface="Arial" pitchFamily="34" charset="0"/>
                <a:cs typeface="Arial" pitchFamily="34" charset="0"/>
              </a:rPr>
              <a:t>within 1,000-ft </a:t>
            </a:r>
            <a:endParaRPr lang="en-US" sz="24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1143000"/>
          </a:xfrm>
        </p:spPr>
        <p:txBody>
          <a:bodyPr>
            <a:normAutofit fontScale="90000"/>
          </a:bodyPr>
          <a:lstStyle/>
          <a:p>
            <a:r>
              <a:rPr lang="en-US" sz="4000" b="1" dirty="0" smtClean="0">
                <a:latin typeface="Arial" pitchFamily="34" charset="0"/>
                <a:cs typeface="Arial" pitchFamily="34" charset="0"/>
              </a:rPr>
              <a:t>Planning &amp; Zoning Commission</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sz="4000" b="1" u="sng" dirty="0" smtClean="0">
                <a:latin typeface="Arial" pitchFamily="34" charset="0"/>
                <a:cs typeface="Arial" pitchFamily="34" charset="0"/>
              </a:rPr>
              <a:t>Recommendation</a:t>
            </a:r>
            <a:endParaRPr lang="en-US" sz="4000" b="1" u="sng"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sz="3300" b="1" dirty="0" smtClean="0">
                <a:latin typeface="Arial" pitchFamily="34" charset="0"/>
                <a:cs typeface="Arial" pitchFamily="34" charset="0"/>
              </a:rPr>
              <a:t>The Commission voted unanimously to forward a recommendation of approval to the Board for the requested Comprehensive Plan Amendment change.  </a:t>
            </a:r>
          </a:p>
          <a:p>
            <a:endParaRPr lang="en-US" sz="3300" b="1" dirty="0" smtClean="0">
              <a:latin typeface="Arial" pitchFamily="34" charset="0"/>
              <a:cs typeface="Arial" pitchFamily="34" charset="0"/>
            </a:endParaRPr>
          </a:p>
          <a:p>
            <a:r>
              <a:rPr lang="en-US" sz="3300" b="1" dirty="0" smtClean="0">
                <a:latin typeface="Arial" pitchFamily="34" charset="0"/>
                <a:cs typeface="Arial" pitchFamily="34" charset="0"/>
              </a:rPr>
              <a:t>However, because of their concern about the uncertainty of future commercial uses, the Commission voted unanimously to forward a recommendation of denial for the rezoning request.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r>
              <a:rPr lang="en-US" sz="4000" b="1" u="sng" dirty="0" smtClean="0">
                <a:latin typeface="Arial" pitchFamily="34" charset="0"/>
                <a:cs typeface="Arial" pitchFamily="34" charset="0"/>
              </a:rPr>
              <a:t>Factors in Favor</a:t>
            </a:r>
            <a:endParaRPr lang="en-US" sz="4000" b="1" u="sng"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pPr marL="457200" lvl="0" indent="-457200">
              <a:buFont typeface="+mj-lt"/>
              <a:buAutoNum type="arabicPeriod"/>
            </a:pPr>
            <a:r>
              <a:rPr lang="en-US" sz="2400" b="1" dirty="0" smtClean="0">
                <a:latin typeface="Arial" pitchFamily="34" charset="0"/>
                <a:cs typeface="Arial" pitchFamily="34" charset="0"/>
              </a:rPr>
              <a:t>Developing (DEV) Plan Designations are located nearby and precedent exists for commercial zoning and activities in the area;</a:t>
            </a:r>
          </a:p>
          <a:p>
            <a:pPr marL="457200" lvl="0" indent="-457200">
              <a:buFont typeface="+mj-lt"/>
              <a:buAutoNum type="arabicPeriod"/>
            </a:pPr>
            <a:endParaRPr lang="en-US" sz="2400" b="1" dirty="0" smtClean="0">
              <a:latin typeface="Arial" pitchFamily="34" charset="0"/>
              <a:cs typeface="Arial" pitchFamily="34" charset="0"/>
            </a:endParaRPr>
          </a:p>
          <a:p>
            <a:pPr marL="457200" lvl="0" indent="-457200">
              <a:buFont typeface="+mj-lt"/>
              <a:buAutoNum type="arabicPeriod"/>
            </a:pPr>
            <a:r>
              <a:rPr lang="en-US" sz="2400" b="1" dirty="0" smtClean="0">
                <a:latin typeface="Arial" pitchFamily="34" charset="0"/>
                <a:cs typeface="Arial" pitchFamily="34" charset="0"/>
              </a:rPr>
              <a:t>The property lies along a major State Highway, a location appropriate for GB zoning; </a:t>
            </a:r>
          </a:p>
          <a:p>
            <a:pPr marL="457200" lvl="0" indent="-457200">
              <a:buFont typeface="+mj-lt"/>
              <a:buAutoNum type="arabicPeriod"/>
            </a:pPr>
            <a:endParaRPr lang="en-US" sz="2400" b="1" dirty="0" smtClean="0">
              <a:latin typeface="Arial" pitchFamily="34" charset="0"/>
              <a:cs typeface="Arial" pitchFamily="34" charset="0"/>
            </a:endParaRPr>
          </a:p>
          <a:p>
            <a:pPr marL="457200" lvl="0" indent="-457200">
              <a:buFont typeface="+mj-lt"/>
              <a:buAutoNum type="arabicPeriod"/>
            </a:pPr>
            <a:r>
              <a:rPr lang="en-US" sz="2400" b="1" dirty="0" smtClean="0">
                <a:latin typeface="Arial" pitchFamily="34" charset="0"/>
                <a:cs typeface="Arial" pitchFamily="34" charset="0"/>
              </a:rPr>
              <a:t>There would be no immediate impacts to area residential and rural-residential properties; and</a:t>
            </a:r>
          </a:p>
          <a:p>
            <a:pPr marL="457200" lvl="0" indent="-457200">
              <a:buFont typeface="+mj-lt"/>
              <a:buAutoNum type="arabicPeriod"/>
            </a:pPr>
            <a:endParaRPr lang="en-US" sz="2400" b="1" dirty="0" smtClean="0">
              <a:latin typeface="Arial" pitchFamily="34" charset="0"/>
              <a:cs typeface="Arial" pitchFamily="34" charset="0"/>
            </a:endParaRPr>
          </a:p>
          <a:p>
            <a:pPr marL="457200" lvl="0" indent="-457200">
              <a:buFont typeface="+mj-lt"/>
              <a:buAutoNum type="arabicPeriod"/>
            </a:pPr>
            <a:r>
              <a:rPr lang="en-US" sz="2400" b="1" dirty="0" smtClean="0">
                <a:latin typeface="Arial" pitchFamily="34" charset="0"/>
                <a:cs typeface="Arial" pitchFamily="34" charset="0"/>
              </a:rPr>
              <a:t>Three letters of support were received.</a:t>
            </a:r>
          </a:p>
          <a:p>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r>
              <a:rPr lang="en-US" sz="4000" b="1" u="sng" dirty="0" smtClean="0">
                <a:latin typeface="Arial" pitchFamily="34" charset="0"/>
                <a:cs typeface="Arial" pitchFamily="34" charset="0"/>
              </a:rPr>
              <a:t>Factors Against</a:t>
            </a:r>
            <a:endParaRPr lang="en-US" sz="4000" b="1" u="sng" dirty="0">
              <a:latin typeface="Arial" pitchFamily="34" charset="0"/>
              <a:cs typeface="Arial" pitchFamily="34" charset="0"/>
            </a:endParaRPr>
          </a:p>
        </p:txBody>
      </p:sp>
      <p:sp>
        <p:nvSpPr>
          <p:cNvPr id="3" name="Content Placeholder 2"/>
          <p:cNvSpPr>
            <a:spLocks noGrp="1"/>
          </p:cNvSpPr>
          <p:nvPr>
            <p:ph idx="1"/>
          </p:nvPr>
        </p:nvSpPr>
        <p:spPr>
          <a:xfrm>
            <a:off x="304800" y="1646237"/>
            <a:ext cx="8534400" cy="4525963"/>
          </a:xfrm>
        </p:spPr>
        <p:txBody>
          <a:bodyPr>
            <a:normAutofit fontScale="92500" lnSpcReduction="20000"/>
          </a:bodyPr>
          <a:lstStyle/>
          <a:p>
            <a:pPr marL="457200" lvl="0" indent="-457200">
              <a:buFont typeface="+mj-lt"/>
              <a:buAutoNum type="arabicPeriod"/>
            </a:pPr>
            <a:r>
              <a:rPr lang="en-US" sz="2400" b="1" dirty="0" smtClean="0">
                <a:latin typeface="Arial" pitchFamily="34" charset="0"/>
                <a:cs typeface="Arial" pitchFamily="34" charset="0"/>
              </a:rPr>
              <a:t>The subject parcel is in an area designated by the Comprehensive Plan as NC. This designation is intended to protect residential neighborhoods from a proliferation of non-residential uses;</a:t>
            </a:r>
          </a:p>
          <a:p>
            <a:pPr marL="457200" lvl="0" indent="-457200">
              <a:buFont typeface="+mj-lt"/>
              <a:buAutoNum type="arabicPeriod"/>
            </a:pPr>
            <a:endParaRPr lang="en-US" sz="2400" b="1" dirty="0" smtClean="0">
              <a:latin typeface="Arial" pitchFamily="34" charset="0"/>
              <a:cs typeface="Arial" pitchFamily="34" charset="0"/>
            </a:endParaRPr>
          </a:p>
          <a:p>
            <a:pPr marL="457200" lvl="0" indent="-457200">
              <a:buFont typeface="+mj-lt"/>
              <a:buAutoNum type="arabicPeriod"/>
            </a:pPr>
            <a:r>
              <a:rPr lang="en-US" sz="2400" b="1" dirty="0" smtClean="0">
                <a:latin typeface="Arial" pitchFamily="34" charset="0"/>
                <a:cs typeface="Arial" pitchFamily="34" charset="0"/>
              </a:rPr>
              <a:t>The </a:t>
            </a:r>
            <a:r>
              <a:rPr lang="en-US" sz="2400" b="1" dirty="0" smtClean="0">
                <a:latin typeface="Arial" pitchFamily="34" charset="0"/>
                <a:cs typeface="Arial" pitchFamily="34" charset="0"/>
              </a:rPr>
              <a:t>type of commercial activities which would occur is uncertain, making analysis of potential impacts difficult; </a:t>
            </a:r>
          </a:p>
          <a:p>
            <a:pPr marL="457200" lvl="0" indent="-457200">
              <a:buFont typeface="+mj-lt"/>
              <a:buAutoNum type="arabicPeriod"/>
            </a:pPr>
            <a:endParaRPr lang="en-US" sz="2400" b="1" dirty="0" smtClean="0">
              <a:latin typeface="Arial" pitchFamily="34" charset="0"/>
              <a:cs typeface="Arial" pitchFamily="34" charset="0"/>
            </a:endParaRPr>
          </a:p>
          <a:p>
            <a:pPr marL="457200" lvl="0" indent="-457200">
              <a:buFont typeface="+mj-lt"/>
              <a:buAutoNum type="arabicPeriod"/>
            </a:pPr>
            <a:r>
              <a:rPr lang="en-US" sz="2400" b="1" dirty="0" smtClean="0">
                <a:latin typeface="Arial" pitchFamily="34" charset="0"/>
                <a:cs typeface="Arial" pitchFamily="34" charset="0"/>
              </a:rPr>
              <a:t>Two letters in opposition were received; and</a:t>
            </a:r>
          </a:p>
          <a:p>
            <a:pPr marL="457200" lvl="0" indent="-457200">
              <a:buFont typeface="+mj-lt"/>
              <a:buAutoNum type="arabicPeriod"/>
            </a:pPr>
            <a:endParaRPr lang="en-US" sz="2400" b="1" dirty="0" smtClean="0">
              <a:latin typeface="Arial" pitchFamily="34" charset="0"/>
              <a:cs typeface="Arial" pitchFamily="34" charset="0"/>
            </a:endParaRPr>
          </a:p>
          <a:p>
            <a:pPr marL="457200" lvl="0" indent="-457200">
              <a:buFont typeface="+mj-lt"/>
              <a:buAutoNum type="arabicPeriod"/>
            </a:pPr>
            <a:r>
              <a:rPr lang="en-US" sz="2400" b="1" dirty="0" smtClean="0">
                <a:latin typeface="Arial" pitchFamily="34" charset="0"/>
                <a:cs typeface="Arial" pitchFamily="34" charset="0"/>
              </a:rPr>
              <a:t>The Planning and Zoning Commission voted unanimously to approve the requested Comprehensive Plan Amendment, but voted unanimously to deny the rezoning request.</a:t>
            </a:r>
          </a:p>
          <a:p>
            <a:pPr marL="514350" lvl="0" indent="-514350">
              <a:buFont typeface="+mj-lt"/>
              <a:buAutoNum type="arabicPeriod"/>
            </a:pPr>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b="1" u="sng" dirty="0" smtClean="0">
                <a:latin typeface="Arial" pitchFamily="34" charset="0"/>
                <a:cs typeface="Arial" pitchFamily="34" charset="0"/>
              </a:rPr>
              <a:t>Recommendation</a:t>
            </a:r>
            <a:endParaRPr lang="en-US" b="1" u="sng" dirty="0">
              <a:latin typeface="Arial" pitchFamily="34" charset="0"/>
              <a:cs typeface="Arial" pitchFamily="34" charset="0"/>
            </a:endParaRPr>
          </a:p>
        </p:txBody>
      </p:sp>
      <p:sp>
        <p:nvSpPr>
          <p:cNvPr id="3" name="Content Placeholder 2"/>
          <p:cNvSpPr>
            <a:spLocks noGrp="1"/>
          </p:cNvSpPr>
          <p:nvPr>
            <p:ph idx="1"/>
          </p:nvPr>
        </p:nvSpPr>
        <p:spPr>
          <a:xfrm>
            <a:off x="304800" y="1798637"/>
            <a:ext cx="8229600" cy="4525963"/>
          </a:xfrm>
        </p:spPr>
        <p:txBody>
          <a:bodyPr>
            <a:normAutofit fontScale="70000" lnSpcReduction="20000"/>
          </a:bodyPr>
          <a:lstStyle/>
          <a:p>
            <a:pPr algn="just">
              <a:buNone/>
            </a:pPr>
            <a:r>
              <a:rPr lang="en-US" b="1" dirty="0" smtClean="0">
                <a:latin typeface="Arial" pitchFamily="34" charset="0"/>
                <a:cs typeface="Arial" pitchFamily="34" charset="0"/>
              </a:rPr>
              <a:t>	Based </a:t>
            </a:r>
            <a:r>
              <a:rPr lang="en-US" b="1" dirty="0">
                <a:latin typeface="Arial" pitchFamily="34" charset="0"/>
                <a:cs typeface="Arial" pitchFamily="34" charset="0"/>
              </a:rPr>
              <a:t>on the Factors Favoring Approval, the </a:t>
            </a:r>
            <a:r>
              <a:rPr lang="en-US" b="1" dirty="0" smtClean="0">
                <a:latin typeface="Arial" pitchFamily="34" charset="0"/>
                <a:cs typeface="Arial" pitchFamily="34" charset="0"/>
              </a:rPr>
              <a:t>Department recommends c</a:t>
            </a:r>
            <a:r>
              <a:rPr lang="en-US" b="1" i="1" dirty="0" smtClean="0">
                <a:latin typeface="Arial" pitchFamily="34" charset="0"/>
                <a:cs typeface="Arial" pitchFamily="34" charset="0"/>
              </a:rPr>
              <a:t>onditional approval. </a:t>
            </a:r>
            <a:r>
              <a:rPr lang="en-US" b="1" dirty="0" smtClean="0">
                <a:latin typeface="Arial" pitchFamily="34" charset="0"/>
                <a:cs typeface="Arial" pitchFamily="34" charset="0"/>
              </a:rPr>
              <a:t>The </a:t>
            </a:r>
            <a:r>
              <a:rPr lang="en-US" b="1" dirty="0">
                <a:latin typeface="Arial" pitchFamily="34" charset="0"/>
                <a:cs typeface="Arial" pitchFamily="34" charset="0"/>
              </a:rPr>
              <a:t>following condition is recommended:  </a:t>
            </a:r>
            <a:endParaRPr lang="en-US" b="1" dirty="0" smtClean="0">
              <a:latin typeface="Arial" pitchFamily="34" charset="0"/>
              <a:cs typeface="Arial" pitchFamily="34" charset="0"/>
            </a:endParaRPr>
          </a:p>
          <a:p>
            <a:pPr algn="just">
              <a:buNone/>
            </a:pPr>
            <a:endParaRPr lang="en-US" b="1" dirty="0">
              <a:latin typeface="Arial" pitchFamily="34" charset="0"/>
              <a:cs typeface="Arial" pitchFamily="34" charset="0"/>
            </a:endParaRPr>
          </a:p>
          <a:p>
            <a:pPr algn="just"/>
            <a:endParaRPr lang="en-US" b="1" dirty="0">
              <a:latin typeface="Arial" pitchFamily="34" charset="0"/>
              <a:cs typeface="Arial" pitchFamily="34" charset="0"/>
            </a:endParaRPr>
          </a:p>
          <a:p>
            <a:pPr marL="514350" lvl="0" indent="-514350" algn="just">
              <a:buFont typeface="+mj-lt"/>
              <a:buAutoNum type="arabicPeriod"/>
            </a:pPr>
            <a:r>
              <a:rPr lang="en-US" b="1" dirty="0">
                <a:latin typeface="Arial" pitchFamily="34" charset="0"/>
                <a:cs typeface="Arial" pitchFamily="34" charset="0"/>
              </a:rPr>
              <a:t>The Applicant shall provide the County with a signed Acceptance of Conditions and a Waiver of Claims form arising from ARS Section 12-1134 signed by the property owner of the subject property within thirty (30) days of Board of Supervisors’ approval of the Comprehensive Plan Amendment and Rezoning or the approval of the Amendment and Rezoning may be deemed void.</a:t>
            </a:r>
          </a:p>
          <a:p>
            <a:pPr marL="514350" indent="-514350" algn="just">
              <a:buNone/>
            </a:pPr>
            <a:r>
              <a:rPr lang="en-US" b="1" dirty="0">
                <a:latin typeface="Arial" pitchFamily="34" charset="0"/>
                <a:cs typeface="Arial" pitchFamily="34" charset="0"/>
              </a:rPr>
              <a:t> </a:t>
            </a:r>
            <a:endParaRPr lang="en-US" b="1" i="1" dirty="0">
              <a:latin typeface="Arial" pitchFamily="34" charset="0"/>
              <a:cs typeface="Arial" pitchFamily="34" charset="0"/>
            </a:endParaRPr>
          </a:p>
          <a:p>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latin typeface="Arial" pitchFamily="34" charset="0"/>
                <a:cs typeface="Arial" pitchFamily="34" charset="0"/>
              </a:rPr>
              <a:t>Per Article 4…</a:t>
            </a:r>
            <a:endParaRPr lang="en-US" sz="4000" b="1" dirty="0">
              <a:latin typeface="Arial" pitchFamily="34" charset="0"/>
              <a:cs typeface="Arial" pitchFamily="34" charset="0"/>
            </a:endParaRPr>
          </a:p>
        </p:txBody>
      </p:sp>
      <p:pic>
        <p:nvPicPr>
          <p:cNvPr id="40962" name="Picture 2"/>
          <p:cNvPicPr>
            <a:picLocks noGrp="1" noChangeAspect="1" noChangeArrowheads="1"/>
          </p:cNvPicPr>
          <p:nvPr>
            <p:ph idx="1"/>
          </p:nvPr>
        </p:nvPicPr>
        <p:blipFill>
          <a:blip r:embed="rId3" cstate="print"/>
          <a:srcRect l="3704" t="13433" r="8333" b="5970"/>
          <a:stretch>
            <a:fillRect/>
          </a:stretch>
        </p:blipFill>
        <p:spPr bwMode="auto">
          <a:xfrm>
            <a:off x="457200" y="1143000"/>
            <a:ext cx="8305800" cy="5181600"/>
          </a:xfrm>
          <a:prstGeom prst="rect">
            <a:avLst/>
          </a:prstGeom>
          <a:noFill/>
          <a:ln w="9525">
            <a:noFill/>
            <a:miter lim="800000"/>
            <a:headEnd/>
            <a:tailEnd/>
          </a:ln>
        </p:spPr>
      </p:pic>
      <p:sp>
        <p:nvSpPr>
          <p:cNvPr id="5" name="Rectangle 4"/>
          <p:cNvSpPr/>
          <p:nvPr/>
        </p:nvSpPr>
        <p:spPr>
          <a:xfrm>
            <a:off x="609600" y="1676400"/>
            <a:ext cx="7924800" cy="6858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667000"/>
            <a:ext cx="7924800" cy="685800"/>
          </a:xfrm>
          <a:prstGeom prst="rect">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990600" y="56388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Neighborhood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050" b="1" dirty="0" smtClean="0">
                <a:latin typeface="Arial" pitchFamily="34" charset="0"/>
                <a:ea typeface="+mj-ea"/>
                <a:cs typeface="Arial" pitchFamily="34" charset="0"/>
              </a:rPr>
              <a:t>Conservation</a:t>
            </a:r>
            <a:endParaRPr kumimoji="0" lang="en-US" sz="105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en-US" sz="4000" b="1" u="sng" dirty="0" smtClean="0">
                <a:latin typeface="Arial" pitchFamily="34" charset="0"/>
                <a:cs typeface="Arial" pitchFamily="34" charset="0"/>
              </a:rPr>
              <a:t>Docket CP-12-01/Z-12-05</a:t>
            </a:r>
            <a:endParaRPr lang="en-US" sz="4000" b="1" u="sng" dirty="0">
              <a:latin typeface="Arial" pitchFamily="34" charset="0"/>
              <a:cs typeface="Arial" pitchFamily="34" charset="0"/>
            </a:endParaRPr>
          </a:p>
        </p:txBody>
      </p:sp>
      <p:sp>
        <p:nvSpPr>
          <p:cNvPr id="3" name="Content Placeholder 2"/>
          <p:cNvSpPr>
            <a:spLocks noGrp="1"/>
          </p:cNvSpPr>
          <p:nvPr>
            <p:ph idx="1"/>
          </p:nvPr>
        </p:nvSpPr>
        <p:spPr>
          <a:xfrm>
            <a:off x="228600" y="685800"/>
            <a:ext cx="8458200" cy="6400801"/>
          </a:xfrm>
        </p:spPr>
        <p:txBody>
          <a:bodyPr>
            <a:normAutofit fontScale="47500" lnSpcReduction="20000"/>
          </a:bodyPr>
          <a:lstStyle/>
          <a:p>
            <a:pPr algn="just"/>
            <a:endParaRPr lang="en-US" sz="5100" b="1" dirty="0" smtClean="0">
              <a:latin typeface="Arial" pitchFamily="34" charset="0"/>
              <a:cs typeface="Arial" pitchFamily="34" charset="0"/>
            </a:endParaRPr>
          </a:p>
          <a:p>
            <a:pPr algn="just"/>
            <a:endParaRPr lang="en-US" sz="5100" b="1" dirty="0" smtClean="0">
              <a:latin typeface="Arial" pitchFamily="34" charset="0"/>
              <a:cs typeface="Arial" pitchFamily="34" charset="0"/>
            </a:endParaRPr>
          </a:p>
          <a:p>
            <a:pPr algn="just"/>
            <a:endParaRPr lang="en-US" sz="5100" b="1" dirty="0" smtClean="0">
              <a:latin typeface="Arial" pitchFamily="34" charset="0"/>
              <a:cs typeface="Arial" pitchFamily="34" charset="0"/>
            </a:endParaRPr>
          </a:p>
          <a:p>
            <a:pPr algn="just"/>
            <a:r>
              <a:rPr lang="en-US" sz="5900" b="1" dirty="0" smtClean="0">
                <a:latin typeface="Arial" pitchFamily="34" charset="0"/>
                <a:cs typeface="Arial" pitchFamily="34" charset="0"/>
              </a:rPr>
              <a:t>A request for a Comprehensive </a:t>
            </a:r>
            <a:r>
              <a:rPr lang="en-US" sz="5900" b="1" dirty="0">
                <a:latin typeface="Arial" pitchFamily="34" charset="0"/>
                <a:cs typeface="Arial" pitchFamily="34" charset="0"/>
              </a:rPr>
              <a:t>Plan amendment from </a:t>
            </a:r>
            <a:r>
              <a:rPr lang="en-US" sz="5900" b="1" dirty="0" smtClean="0">
                <a:latin typeface="Arial" pitchFamily="34" charset="0"/>
                <a:cs typeface="Arial" pitchFamily="34" charset="0"/>
              </a:rPr>
              <a:t>NC </a:t>
            </a:r>
            <a:r>
              <a:rPr lang="en-US" sz="5900" b="1" dirty="0">
                <a:latin typeface="Arial" pitchFamily="34" charset="0"/>
                <a:cs typeface="Arial" pitchFamily="34" charset="0"/>
              </a:rPr>
              <a:t>to DEV </a:t>
            </a:r>
            <a:r>
              <a:rPr lang="en-US" sz="5900" b="1" dirty="0" smtClean="0">
                <a:latin typeface="Arial" pitchFamily="34" charset="0"/>
                <a:cs typeface="Arial" pitchFamily="34" charset="0"/>
              </a:rPr>
              <a:t>to </a:t>
            </a:r>
            <a:r>
              <a:rPr lang="en-US" sz="5900" b="1" dirty="0">
                <a:latin typeface="Arial" pitchFamily="34" charset="0"/>
                <a:cs typeface="Arial" pitchFamily="34" charset="0"/>
              </a:rPr>
              <a:t>facilitate rezoning the 6.3 acre subject parcel from TR-36 </a:t>
            </a:r>
            <a:r>
              <a:rPr lang="en-US" sz="5900" b="1" dirty="0" smtClean="0">
                <a:latin typeface="Arial" pitchFamily="34" charset="0"/>
                <a:cs typeface="Arial" pitchFamily="34" charset="0"/>
              </a:rPr>
              <a:t>to GB. The Applicant is Bill Martin of Madera Realty.</a:t>
            </a:r>
          </a:p>
          <a:p>
            <a:pPr algn="just"/>
            <a:endParaRPr lang="en-US" sz="5900" b="1" dirty="0" smtClean="0">
              <a:latin typeface="Arial" pitchFamily="34" charset="0"/>
              <a:cs typeface="Arial" pitchFamily="34" charset="0"/>
            </a:endParaRPr>
          </a:p>
          <a:p>
            <a:pPr algn="just"/>
            <a:r>
              <a:rPr lang="en-US" sz="5900" b="1" dirty="0" smtClean="0">
                <a:latin typeface="Arial" pitchFamily="34" charset="0"/>
                <a:cs typeface="Arial" pitchFamily="34" charset="0"/>
              </a:rPr>
              <a:t>Unspecified commercial use.</a:t>
            </a:r>
          </a:p>
          <a:p>
            <a:pPr algn="just"/>
            <a:endParaRPr lang="en-US" sz="5900" b="1" dirty="0" smtClean="0">
              <a:latin typeface="Arial" pitchFamily="34" charset="0"/>
              <a:cs typeface="Arial" pitchFamily="34" charset="0"/>
            </a:endParaRPr>
          </a:p>
          <a:p>
            <a:pPr algn="just"/>
            <a:r>
              <a:rPr lang="en-US" sz="5900" b="1" dirty="0" smtClean="0">
                <a:latin typeface="Arial" pitchFamily="34" charset="0"/>
                <a:cs typeface="Arial" pitchFamily="34" charset="0"/>
              </a:rPr>
              <a:t>The </a:t>
            </a:r>
            <a:r>
              <a:rPr lang="en-US" sz="5900" b="1" dirty="0">
                <a:latin typeface="Arial" pitchFamily="34" charset="0"/>
                <a:cs typeface="Arial" pitchFamily="34" charset="0"/>
              </a:rPr>
              <a:t>property is located approximately .7-mile north of Mustang Corners in Whetstone, </a:t>
            </a:r>
            <a:r>
              <a:rPr lang="en-US" sz="5900" b="1" dirty="0" smtClean="0">
                <a:latin typeface="Arial" pitchFamily="34" charset="0"/>
                <a:cs typeface="Arial" pitchFamily="34" charset="0"/>
              </a:rPr>
              <a:t>at </a:t>
            </a:r>
            <a:r>
              <a:rPr lang="en-US" sz="5900" b="1" dirty="0">
                <a:latin typeface="Arial" pitchFamily="34" charset="0"/>
                <a:cs typeface="Arial" pitchFamily="34" charset="0"/>
              </a:rPr>
              <a:t>the corner of SR90 and E. Hamel Rd. </a:t>
            </a:r>
            <a:endParaRPr lang="en-US" sz="5900" b="1" dirty="0" smtClean="0">
              <a:latin typeface="Arial" pitchFamily="34" charset="0"/>
              <a:cs typeface="Arial" pitchFamily="34" charset="0"/>
            </a:endParaRPr>
          </a:p>
          <a:p>
            <a:pPr algn="just"/>
            <a:endParaRPr lang="en-US" sz="4500" b="1" dirty="0" smtClean="0">
              <a:latin typeface="Arial" pitchFamily="34" charset="0"/>
              <a:cs typeface="Arial" pitchFamily="34" charset="0"/>
            </a:endParaRPr>
          </a:p>
          <a:p>
            <a:pPr algn="just"/>
            <a:endParaRPr lang="en-US" sz="3400" b="1" dirty="0">
              <a:latin typeface="Arial" pitchFamily="34" charset="0"/>
              <a:cs typeface="Arial" pitchFamily="34" charset="0"/>
            </a:endParaRPr>
          </a:p>
          <a:p>
            <a:pPr>
              <a:buNone/>
            </a:pPr>
            <a:r>
              <a:rPr lang="en-US" sz="3400" b="1" dirty="0" smtClean="0">
                <a:latin typeface="Arial" pitchFamily="34" charset="0"/>
                <a:cs typeface="Arial" pitchFamily="34" charset="0"/>
              </a:rPr>
              <a:t> </a:t>
            </a:r>
            <a:endParaRPr lang="en-US" sz="3400" b="1" dirty="0">
              <a:latin typeface="Arial" pitchFamily="34" charset="0"/>
              <a:cs typeface="Arial" pitchFamily="34" charset="0"/>
            </a:endParaRPr>
          </a:p>
          <a:p>
            <a:endParaRPr lang="en-US"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a:off x="2514600" y="3200400"/>
            <a:ext cx="3886200" cy="762000"/>
            <a:chOff x="1981200" y="3352800"/>
            <a:chExt cx="3886200" cy="685800"/>
          </a:xfrm>
          <a:solidFill>
            <a:schemeClr val="accent2">
              <a:lumMod val="75000"/>
            </a:schemeClr>
          </a:solidFill>
        </p:grpSpPr>
        <p:sp>
          <p:nvSpPr>
            <p:cNvPr id="8" name="Rectangle 7"/>
            <p:cNvSpPr/>
            <p:nvPr/>
          </p:nvSpPr>
          <p:spPr>
            <a:xfrm>
              <a:off x="2971800" y="3352800"/>
              <a:ext cx="990600" cy="685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1200" y="3352800"/>
              <a:ext cx="990600" cy="685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962400" y="3352800"/>
              <a:ext cx="990600" cy="685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76800" y="3352800"/>
              <a:ext cx="990600" cy="685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276600" y="3048000"/>
            <a:ext cx="1447800" cy="1066800"/>
          </a:xfrm>
        </p:spPr>
        <p:txBody>
          <a:bodyPr>
            <a:normAutofit/>
          </a:bodyPr>
          <a:lstStyle/>
          <a:p>
            <a:r>
              <a:rPr lang="en-US" sz="1600" b="1" dirty="0" smtClean="0">
                <a:latin typeface="Arial" pitchFamily="34" charset="0"/>
                <a:cs typeface="Arial" pitchFamily="34" charset="0"/>
              </a:rPr>
              <a:t>Growth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Category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B</a:t>
            </a:r>
            <a:endParaRPr lang="en-US" sz="1600" b="1" dirty="0">
              <a:latin typeface="Arial" pitchFamily="34" charset="0"/>
              <a:cs typeface="Arial" pitchFamily="34" charset="0"/>
            </a:endParaRPr>
          </a:p>
        </p:txBody>
      </p:sp>
      <p:sp>
        <p:nvSpPr>
          <p:cNvPr id="4" name="Rectangle 3"/>
          <p:cNvSpPr/>
          <p:nvPr/>
        </p:nvSpPr>
        <p:spPr>
          <a:xfrm>
            <a:off x="3048000" y="228600"/>
            <a:ext cx="29718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Comprehensive</a:t>
            </a:r>
          </a:p>
          <a:p>
            <a:pPr algn="ctr"/>
            <a:r>
              <a:rPr lang="en-US" sz="2400" b="1" dirty="0" smtClean="0">
                <a:latin typeface="Arial" pitchFamily="34" charset="0"/>
                <a:cs typeface="Arial" pitchFamily="34" charset="0"/>
              </a:rPr>
              <a:t>Plan</a:t>
            </a:r>
            <a:endParaRPr lang="en-US" sz="2400" b="1" dirty="0">
              <a:latin typeface="Arial" pitchFamily="34" charset="0"/>
              <a:cs typeface="Arial" pitchFamily="34" charset="0"/>
            </a:endParaRPr>
          </a:p>
        </p:txBody>
      </p:sp>
      <p:grpSp>
        <p:nvGrpSpPr>
          <p:cNvPr id="5" name="Group 49"/>
          <p:cNvGrpSpPr/>
          <p:nvPr/>
        </p:nvGrpSpPr>
        <p:grpSpPr>
          <a:xfrm>
            <a:off x="1295400" y="5181600"/>
            <a:ext cx="6553200" cy="685800"/>
            <a:chOff x="990600" y="5334000"/>
            <a:chExt cx="6553200" cy="685800"/>
          </a:xfrm>
        </p:grpSpPr>
        <p:grpSp>
          <p:nvGrpSpPr>
            <p:cNvPr id="6" name="Group 41"/>
            <p:cNvGrpSpPr/>
            <p:nvPr/>
          </p:nvGrpSpPr>
          <p:grpSpPr>
            <a:xfrm>
              <a:off x="2743200" y="5334000"/>
              <a:ext cx="3886200" cy="685800"/>
              <a:chOff x="1981200" y="3352800"/>
              <a:chExt cx="3886200" cy="685800"/>
            </a:xfrm>
          </p:grpSpPr>
          <p:sp>
            <p:nvSpPr>
              <p:cNvPr id="43" name="Rectangle 42"/>
              <p:cNvSpPr/>
              <p:nvPr/>
            </p:nvSpPr>
            <p:spPr>
              <a:xfrm>
                <a:off x="2971800" y="33528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981200" y="33528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962400" y="33528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876800" y="33528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p:cNvSpPr/>
            <p:nvPr/>
          </p:nvSpPr>
          <p:spPr>
            <a:xfrm>
              <a:off x="1905000" y="5334000"/>
              <a:ext cx="91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629400" y="5334000"/>
              <a:ext cx="91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90600" y="5334000"/>
              <a:ext cx="91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p:cNvCxnSpPr/>
          <p:nvPr/>
        </p:nvCxnSpPr>
        <p:spPr>
          <a:xfrm>
            <a:off x="4495800" y="1676400"/>
            <a:ext cx="0" cy="1447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495800" y="3962400"/>
            <a:ext cx="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itle 1"/>
          <p:cNvSpPr txBox="1">
            <a:spLocks/>
          </p:cNvSpPr>
          <p:nvPr/>
        </p:nvSpPr>
        <p:spPr>
          <a:xfrm>
            <a:off x="4267200" y="30480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Growth </a:t>
            </a:r>
            <a:b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Category </a:t>
            </a:r>
            <a:b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a:t>
            </a:r>
            <a:endParaRPr kumimoji="0" lang="en-US" sz="1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0" name="Title 1"/>
          <p:cNvSpPr txBox="1">
            <a:spLocks/>
          </p:cNvSpPr>
          <p:nvPr/>
        </p:nvSpPr>
        <p:spPr>
          <a:xfrm>
            <a:off x="2286000" y="30480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Growth </a:t>
            </a:r>
            <a:b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Category </a:t>
            </a:r>
            <a:b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a:t>
            </a:r>
            <a:endParaRPr kumimoji="0" lang="en-US" sz="1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1" name="Title 1"/>
          <p:cNvSpPr txBox="1">
            <a:spLocks/>
          </p:cNvSpPr>
          <p:nvPr/>
        </p:nvSpPr>
        <p:spPr>
          <a:xfrm>
            <a:off x="5181600" y="30480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Growth </a:t>
            </a:r>
            <a:b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Category </a:t>
            </a:r>
            <a:b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a:t>
            </a:r>
            <a:endParaRPr kumimoji="0" lang="en-US" sz="1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3" name="Title 1"/>
          <p:cNvSpPr txBox="1">
            <a:spLocks/>
          </p:cNvSpPr>
          <p:nvPr/>
        </p:nvSpPr>
        <p:spPr>
          <a:xfrm>
            <a:off x="990600" y="50292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Neighborhood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050" b="1" dirty="0" smtClean="0">
                <a:latin typeface="Arial" pitchFamily="34" charset="0"/>
                <a:ea typeface="+mj-ea"/>
                <a:cs typeface="Arial" pitchFamily="34" charset="0"/>
              </a:rPr>
              <a:t>Conservation</a:t>
            </a:r>
            <a:endParaRPr kumimoji="0" lang="en-US" sz="105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5" name="Title 1"/>
          <p:cNvSpPr txBox="1">
            <a:spLocks/>
          </p:cNvSpPr>
          <p:nvPr/>
        </p:nvSpPr>
        <p:spPr>
          <a:xfrm>
            <a:off x="1981200" y="50292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Enterprise</a:t>
            </a:r>
            <a:endParaRPr kumimoji="0" lang="en-US" sz="105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6" name="Title 1"/>
          <p:cNvSpPr txBox="1">
            <a:spLocks/>
          </p:cNvSpPr>
          <p:nvPr/>
        </p:nvSpPr>
        <p:spPr>
          <a:xfrm>
            <a:off x="2895600" y="50292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Developing</a:t>
            </a:r>
            <a:endParaRPr kumimoji="0" lang="en-US" sz="105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7" name="Title 1"/>
          <p:cNvSpPr txBox="1">
            <a:spLocks/>
          </p:cNvSpPr>
          <p:nvPr/>
        </p:nvSpPr>
        <p:spPr>
          <a:xfrm>
            <a:off x="3810000" y="50292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Neighborhood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050" b="1" dirty="0" smtClean="0">
                <a:latin typeface="Arial" pitchFamily="34" charset="0"/>
                <a:ea typeface="+mj-ea"/>
                <a:cs typeface="Arial" pitchFamily="34" charset="0"/>
              </a:rPr>
              <a:t>Rehab</a:t>
            </a:r>
            <a:endParaRPr kumimoji="0" lang="en-US" sz="105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8" name="Title 1"/>
          <p:cNvSpPr txBox="1">
            <a:spLocks/>
          </p:cNvSpPr>
          <p:nvPr/>
        </p:nvSpPr>
        <p:spPr>
          <a:xfrm>
            <a:off x="4800600" y="50292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Enterprise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050" b="1" dirty="0" smtClean="0">
                <a:latin typeface="Arial" pitchFamily="34" charset="0"/>
                <a:ea typeface="+mj-ea"/>
                <a:cs typeface="Arial" pitchFamily="34" charset="0"/>
              </a:rPr>
              <a:t>Redevelopment</a:t>
            </a:r>
            <a:endParaRPr kumimoji="0" lang="en-US" sz="105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9" name="Title 1"/>
          <p:cNvSpPr txBox="1">
            <a:spLocks/>
          </p:cNvSpPr>
          <p:nvPr/>
        </p:nvSpPr>
        <p:spPr>
          <a:xfrm>
            <a:off x="5791200" y="50292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Rural</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050" b="1" dirty="0" smtClean="0">
                <a:latin typeface="Arial" pitchFamily="34" charset="0"/>
                <a:ea typeface="+mj-ea"/>
                <a:cs typeface="Arial" pitchFamily="34" charset="0"/>
              </a:rPr>
              <a:t>Residential</a:t>
            </a:r>
            <a:endParaRPr kumimoji="0" lang="en-US" sz="105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0" name="Title 1"/>
          <p:cNvSpPr txBox="1">
            <a:spLocks/>
          </p:cNvSpPr>
          <p:nvPr/>
        </p:nvSpPr>
        <p:spPr>
          <a:xfrm>
            <a:off x="6705600" y="5029200"/>
            <a:ext cx="14478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Rural</a:t>
            </a:r>
            <a:endParaRPr kumimoji="0" lang="en-US" sz="105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4" name="TextBox 83"/>
          <p:cNvSpPr txBox="1"/>
          <p:nvPr/>
        </p:nvSpPr>
        <p:spPr>
          <a:xfrm>
            <a:off x="3505200" y="4800600"/>
            <a:ext cx="2408032" cy="400110"/>
          </a:xfrm>
          <a:prstGeom prst="rect">
            <a:avLst/>
          </a:prstGeom>
          <a:noFill/>
        </p:spPr>
        <p:txBody>
          <a:bodyPr wrap="none" rtlCol="0">
            <a:spAutoFit/>
          </a:bodyPr>
          <a:lstStyle/>
          <a:p>
            <a:r>
              <a:rPr lang="en-US" sz="2000" b="1" dirty="0" smtClean="0">
                <a:latin typeface="Arial" pitchFamily="34" charset="0"/>
                <a:cs typeface="Arial" pitchFamily="34" charset="0"/>
              </a:rPr>
              <a:t>Plan Designations</a:t>
            </a:r>
            <a:endParaRPr lang="en-US" sz="2000" b="1" dirty="0">
              <a:latin typeface="Arial" pitchFamily="34" charset="0"/>
              <a:cs typeface="Arial" pitchFamily="34" charset="0"/>
            </a:endParaRPr>
          </a:p>
        </p:txBody>
      </p:sp>
      <p:cxnSp>
        <p:nvCxnSpPr>
          <p:cNvPr id="86" name="Straight Arrow Connector 85"/>
          <p:cNvCxnSpPr/>
          <p:nvPr/>
        </p:nvCxnSpPr>
        <p:spPr>
          <a:xfrm>
            <a:off x="4495800" y="5867400"/>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505200" y="6324600"/>
            <a:ext cx="2206053" cy="400110"/>
          </a:xfrm>
          <a:prstGeom prst="rect">
            <a:avLst/>
          </a:prstGeom>
          <a:noFill/>
        </p:spPr>
        <p:txBody>
          <a:bodyPr wrap="none" rtlCol="0">
            <a:spAutoFit/>
          </a:bodyPr>
          <a:lstStyle/>
          <a:p>
            <a:r>
              <a:rPr lang="en-US" sz="2000" b="1" dirty="0" smtClean="0">
                <a:latin typeface="Arial" pitchFamily="34" charset="0"/>
                <a:cs typeface="Arial" pitchFamily="34" charset="0"/>
              </a:rPr>
              <a:t>Zoning Districts</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a:p>
            <a:endParaRPr lang="en-US" dirty="0"/>
          </a:p>
        </p:txBody>
      </p:sp>
      <p:pic>
        <p:nvPicPr>
          <p:cNvPr id="1026" name="Picture 2" descr="\\mlnas\planning and zoning\Division Depot\Planning Division\Planning Dockets Active\Rezonings\Z-12-05 - CP-12-01 (Martin)\Images\Martin.jpg"/>
          <p:cNvPicPr>
            <a:picLocks noChangeAspect="1" noChangeArrowheads="1"/>
          </p:cNvPicPr>
          <p:nvPr/>
        </p:nvPicPr>
        <p:blipFill>
          <a:blip r:embed="rId3" cstate="print"/>
          <a:srcRect/>
          <a:stretch>
            <a:fillRect/>
          </a:stretch>
        </p:blipFill>
        <p:spPr bwMode="auto">
          <a:xfrm>
            <a:off x="152400" y="152400"/>
            <a:ext cx="8839200" cy="6553200"/>
          </a:xfrm>
          <a:prstGeom prst="rect">
            <a:avLst/>
          </a:prstGeom>
          <a:noFill/>
          <a:ln w="22225">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143000"/>
          </a:xfrm>
        </p:spPr>
        <p:txBody>
          <a:bodyPr>
            <a:noAutofit/>
          </a:bodyPr>
          <a:lstStyle/>
          <a:p>
            <a:r>
              <a:rPr lang="en-US" sz="4000" b="1" dirty="0" smtClean="0">
                <a:latin typeface="Arial" pitchFamily="34" charset="0"/>
                <a:cs typeface="Arial" pitchFamily="34" charset="0"/>
              </a:rPr>
              <a:t>Comprehensive </a:t>
            </a:r>
            <a:r>
              <a:rPr lang="en-US" sz="4000" b="1" dirty="0" smtClean="0">
                <a:latin typeface="Arial" pitchFamily="34" charset="0"/>
                <a:cs typeface="Arial" pitchFamily="34" charset="0"/>
              </a:rPr>
              <a:t>Plan</a:t>
            </a:r>
            <a:br>
              <a:rPr lang="en-US" sz="4000" b="1" dirty="0" smtClean="0">
                <a:latin typeface="Arial" pitchFamily="34" charset="0"/>
                <a:cs typeface="Arial" pitchFamily="34" charset="0"/>
              </a:rPr>
            </a:br>
            <a:r>
              <a:rPr lang="en-US" sz="3200" b="1" u="sng" dirty="0" smtClean="0">
                <a:latin typeface="Arial" pitchFamily="34" charset="0"/>
                <a:cs typeface="Arial" pitchFamily="34" charset="0"/>
              </a:rPr>
              <a:t> Plan Designations </a:t>
            </a:r>
            <a:r>
              <a:rPr lang="en-US" sz="4000" b="1" u="sng" dirty="0" smtClean="0">
                <a:latin typeface="Arial" pitchFamily="34" charset="0"/>
                <a:cs typeface="Arial" pitchFamily="34" charset="0"/>
              </a:rPr>
              <a:t/>
            </a:r>
            <a:br>
              <a:rPr lang="en-US" sz="4000" b="1" u="sng" dirty="0" smtClean="0">
                <a:latin typeface="Arial" pitchFamily="34" charset="0"/>
                <a:cs typeface="Arial" pitchFamily="34" charset="0"/>
              </a:rPr>
            </a:br>
            <a:endParaRPr lang="en-US" sz="4000" b="1" u="sng" dirty="0">
              <a:latin typeface="Arial" pitchFamily="34" charset="0"/>
              <a:cs typeface="Arial" pitchFamily="34" charset="0"/>
            </a:endParaRPr>
          </a:p>
        </p:txBody>
      </p:sp>
      <p:sp>
        <p:nvSpPr>
          <p:cNvPr id="3" name="Content Placeholder 2"/>
          <p:cNvSpPr>
            <a:spLocks noGrp="1"/>
          </p:cNvSpPr>
          <p:nvPr>
            <p:ph idx="1"/>
          </p:nvPr>
        </p:nvSpPr>
        <p:spPr>
          <a:xfrm>
            <a:off x="152400" y="1722437"/>
            <a:ext cx="8915400" cy="4525963"/>
          </a:xfrm>
        </p:spPr>
        <p:txBody>
          <a:bodyPr>
            <a:normAutofit fontScale="77500" lnSpcReduction="20000"/>
          </a:bodyPr>
          <a:lstStyle/>
          <a:p>
            <a:r>
              <a:rPr lang="en-US" sz="2800" b="1" dirty="0" smtClean="0">
                <a:latin typeface="Arial" pitchFamily="34" charset="0"/>
                <a:cs typeface="Arial" pitchFamily="34" charset="0"/>
              </a:rPr>
              <a:t>The Comp Plan’s Growth Area Categories and Designations are designed to provide a measure of protection to existing land use character. </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Cat B Growth Areas are described as having a moderate level of residential and/or commercial growth.</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Serve as a transition between urban and rural areas.  </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Have adequate water, access, drainage and sewage.</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Have Improved streets may support commercial development.</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Have substantial potential for further development.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143000"/>
          </a:xfrm>
        </p:spPr>
        <p:txBody>
          <a:bodyPr>
            <a:noAutofit/>
          </a:bodyPr>
          <a:lstStyle/>
          <a:p>
            <a:r>
              <a:rPr lang="en-US" b="1" dirty="0" smtClean="0">
                <a:latin typeface="Arial" pitchFamily="34" charset="0"/>
                <a:cs typeface="Arial" pitchFamily="34" charset="0"/>
              </a:rPr>
              <a:t>Comprehensive Plan</a:t>
            </a:r>
            <a:r>
              <a:rPr lang="en-US" b="1" u="sng" dirty="0" smtClean="0">
                <a:latin typeface="Arial" pitchFamily="34" charset="0"/>
                <a:cs typeface="Arial" pitchFamily="34" charset="0"/>
              </a:rPr>
              <a:t/>
            </a:r>
            <a:br>
              <a:rPr lang="en-US" b="1" u="sng" dirty="0" smtClean="0">
                <a:latin typeface="Arial" pitchFamily="34" charset="0"/>
                <a:cs typeface="Arial" pitchFamily="34" charset="0"/>
              </a:rPr>
            </a:br>
            <a:endParaRPr lang="en-US" b="1" u="sng" dirty="0">
              <a:latin typeface="Arial" pitchFamily="34" charset="0"/>
              <a:cs typeface="Arial" pitchFamily="34" charset="0"/>
            </a:endParaRPr>
          </a:p>
        </p:txBody>
      </p:sp>
      <p:sp>
        <p:nvSpPr>
          <p:cNvPr id="3" name="Content Placeholder 2"/>
          <p:cNvSpPr>
            <a:spLocks noGrp="1"/>
          </p:cNvSpPr>
          <p:nvPr>
            <p:ph idx="1"/>
          </p:nvPr>
        </p:nvSpPr>
        <p:spPr>
          <a:xfrm>
            <a:off x="76200" y="1447801"/>
            <a:ext cx="9144000" cy="5714999"/>
          </a:xfrm>
        </p:spPr>
        <p:txBody>
          <a:bodyPr>
            <a:normAutofit fontScale="70000" lnSpcReduction="20000"/>
          </a:bodyPr>
          <a:lstStyle/>
          <a:p>
            <a:endParaRPr lang="en-US" sz="3600" b="1" dirty="0">
              <a:latin typeface="Arial" pitchFamily="34" charset="0"/>
              <a:cs typeface="Arial" pitchFamily="34" charset="0"/>
            </a:endParaRPr>
          </a:p>
          <a:p>
            <a:r>
              <a:rPr lang="en-US" sz="3600" b="1" dirty="0" smtClean="0">
                <a:latin typeface="Arial" pitchFamily="34" charset="0"/>
                <a:cs typeface="Arial" pitchFamily="34" charset="0"/>
              </a:rPr>
              <a:t>To obtain GB rezoning, a Comp Plan Amendment must first be approved to change the NC (Neighborhood Conservation) designation to DEV (Developing).</a:t>
            </a:r>
          </a:p>
          <a:p>
            <a:endParaRPr lang="en-US" sz="3600" b="1" dirty="0" smtClean="0">
              <a:latin typeface="Arial" pitchFamily="34" charset="0"/>
              <a:cs typeface="Arial" pitchFamily="34" charset="0"/>
            </a:endParaRPr>
          </a:p>
          <a:p>
            <a:r>
              <a:rPr lang="en-US" sz="3600" b="1" dirty="0" smtClean="0">
                <a:latin typeface="Arial" pitchFamily="34" charset="0"/>
                <a:cs typeface="Arial" pitchFamily="34" charset="0"/>
              </a:rPr>
              <a:t>The area’s NC designation is a reflection of general residential character; amendments must be justified by specific examples of existing or future growth patterns.  </a:t>
            </a:r>
          </a:p>
          <a:p>
            <a:pPr>
              <a:buNone/>
            </a:pPr>
            <a:endParaRPr lang="en-US" sz="3600" b="1" dirty="0" smtClean="0">
              <a:latin typeface="Arial" pitchFamily="34" charset="0"/>
              <a:cs typeface="Arial" pitchFamily="34" charset="0"/>
            </a:endParaRPr>
          </a:p>
          <a:p>
            <a:r>
              <a:rPr lang="en-US" sz="3600" b="1" dirty="0" smtClean="0">
                <a:latin typeface="Arial" pitchFamily="34" charset="0"/>
                <a:cs typeface="Arial" pitchFamily="34" charset="0"/>
              </a:rPr>
              <a:t>Areas to the west and south are designated DEV.</a:t>
            </a:r>
          </a:p>
          <a:p>
            <a:endParaRPr lang="en-US" sz="3600" b="1" dirty="0" smtClean="0">
              <a:latin typeface="Arial" pitchFamily="34" charset="0"/>
              <a:cs typeface="Arial" pitchFamily="34" charset="0"/>
            </a:endParaRPr>
          </a:p>
          <a:p>
            <a:r>
              <a:rPr lang="en-US" sz="3600" b="1" dirty="0" smtClean="0">
                <a:latin typeface="Arial" pitchFamily="34" charset="0"/>
                <a:cs typeface="Arial" pitchFamily="34" charset="0"/>
              </a:rPr>
              <a:t>Precedent for commercial zoning and activity in the general area. </a:t>
            </a:r>
          </a:p>
          <a:p>
            <a:endParaRPr lang="en-US" sz="36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b="1" dirty="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mlnas\planning and zoning\Division Depot\Planning Division\Planning Dockets Active\Rezonings\Z-12-05 - CP-12-01 (Martin)\Images\Martin-Plan Designation.jpg"/>
          <p:cNvPicPr>
            <a:picLocks noGrp="1" noChangeAspect="1" noChangeArrowheads="1"/>
          </p:cNvPicPr>
          <p:nvPr>
            <p:ph idx="1"/>
          </p:nvPr>
        </p:nvPicPr>
        <p:blipFill>
          <a:blip r:embed="rId3" cstate="print"/>
          <a:srcRect/>
          <a:stretch>
            <a:fillRect/>
          </a:stretch>
        </p:blipFill>
        <p:spPr bwMode="auto">
          <a:xfrm>
            <a:off x="152401" y="152400"/>
            <a:ext cx="8763000" cy="6477000"/>
          </a:xfrm>
          <a:prstGeom prst="rect">
            <a:avLst/>
          </a:prstGeom>
          <a:noFill/>
          <a:ln w="22225">
            <a:solidFill>
              <a:schemeClr val="tx1"/>
            </a:solidFill>
          </a:ln>
        </p:spPr>
      </p:pic>
      <p:sp>
        <p:nvSpPr>
          <p:cNvPr id="5" name="TextBox 4"/>
          <p:cNvSpPr txBox="1"/>
          <p:nvPr/>
        </p:nvSpPr>
        <p:spPr>
          <a:xfrm>
            <a:off x="3994197" y="3254514"/>
            <a:ext cx="1111203" cy="707886"/>
          </a:xfrm>
          <a:prstGeom prst="rect">
            <a:avLst/>
          </a:prstGeom>
          <a:noFill/>
        </p:spPr>
        <p:txBody>
          <a:bodyPr wrap="none" rtlCol="0">
            <a:spAutoFit/>
          </a:bodyPr>
          <a:lstStyle/>
          <a:p>
            <a:pPr algn="ct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Subject</a:t>
            </a:r>
          </a:p>
          <a:p>
            <a:pPr algn="ct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Parcel</a:t>
            </a:r>
            <a:endPar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mlnas\planning and zoning\Division Depot\Planning Division\Planning Dockets Active\Rezonings\Z-12-05 - CP-12-01 (Martin)\Images\aerial w GB.jpg"/>
          <p:cNvPicPr>
            <a:picLocks noGrp="1" noChangeAspect="1" noChangeArrowheads="1"/>
          </p:cNvPicPr>
          <p:nvPr>
            <p:ph idx="1"/>
          </p:nvPr>
        </p:nvPicPr>
        <p:blipFill>
          <a:blip r:embed="rId3" cstate="print"/>
          <a:srcRect/>
          <a:stretch>
            <a:fillRect/>
          </a:stretch>
        </p:blipFill>
        <p:spPr bwMode="auto">
          <a:xfrm>
            <a:off x="152400" y="152400"/>
            <a:ext cx="8763000" cy="6553200"/>
          </a:xfrm>
          <a:prstGeom prst="rect">
            <a:avLst/>
          </a:prstGeom>
          <a:noFill/>
          <a:ln w="15875">
            <a:solidFill>
              <a:schemeClr val="tx1"/>
            </a:solidFill>
          </a:ln>
        </p:spPr>
      </p:pic>
      <p:grpSp>
        <p:nvGrpSpPr>
          <p:cNvPr id="11" name="Group 10"/>
          <p:cNvGrpSpPr/>
          <p:nvPr/>
        </p:nvGrpSpPr>
        <p:grpSpPr>
          <a:xfrm>
            <a:off x="2590800" y="1066800"/>
            <a:ext cx="3312587" cy="5398532"/>
            <a:chOff x="2590800" y="1066800"/>
            <a:chExt cx="3312587" cy="5398532"/>
          </a:xfrm>
        </p:grpSpPr>
        <p:sp>
          <p:nvSpPr>
            <p:cNvPr id="5" name="TextBox 4"/>
            <p:cNvSpPr txBox="1"/>
            <p:nvPr/>
          </p:nvSpPr>
          <p:spPr>
            <a:xfrm>
              <a:off x="4343400" y="3028890"/>
              <a:ext cx="633507" cy="369332"/>
            </a:xfrm>
            <a:prstGeom prst="rect">
              <a:avLst/>
            </a:prstGeom>
            <a:noFill/>
          </p:spPr>
          <p:txBody>
            <a:bodyPr wrap="none" rtlCol="0">
              <a:spAutoFit/>
            </a:bodyPr>
            <a:lstStyle/>
            <a:p>
              <a:pPr algn="ctr"/>
              <a:r>
                <a:rPr lang="en-US" sz="900" b="1" dirty="0" smtClean="0">
                  <a:latin typeface="Arial" pitchFamily="34" charset="0"/>
                  <a:cs typeface="Arial" pitchFamily="34" charset="0"/>
                </a:rPr>
                <a:t>Subject </a:t>
              </a:r>
            </a:p>
            <a:p>
              <a:pPr algn="ctr"/>
              <a:r>
                <a:rPr lang="en-US" sz="900" b="1" dirty="0" smtClean="0">
                  <a:latin typeface="Arial" pitchFamily="34" charset="0"/>
                  <a:cs typeface="Arial" pitchFamily="34" charset="0"/>
                </a:rPr>
                <a:t>Parcel</a:t>
              </a:r>
              <a:endParaRPr lang="en-US" sz="900" b="1" dirty="0">
                <a:latin typeface="Arial" pitchFamily="34" charset="0"/>
                <a:cs typeface="Arial" pitchFamily="34" charset="0"/>
              </a:endParaRPr>
            </a:p>
          </p:txBody>
        </p:sp>
        <p:sp>
          <p:nvSpPr>
            <p:cNvPr id="6" name="TextBox 5"/>
            <p:cNvSpPr txBox="1"/>
            <p:nvPr/>
          </p:nvSpPr>
          <p:spPr>
            <a:xfrm>
              <a:off x="3962400" y="1066800"/>
              <a:ext cx="569387" cy="400110"/>
            </a:xfrm>
            <a:prstGeom prst="rect">
              <a:avLst/>
            </a:prstGeom>
            <a:noFill/>
          </p:spPr>
          <p:txBody>
            <a:bodyPr wrap="none" rtlCol="0">
              <a:spAutoFit/>
            </a:bodyPr>
            <a:lstStyle/>
            <a:p>
              <a:r>
                <a:rPr lang="en-US" sz="2000" b="1" dirty="0" smtClean="0">
                  <a:latin typeface="Arial" pitchFamily="34" charset="0"/>
                  <a:cs typeface="Arial" pitchFamily="34" charset="0"/>
                </a:rPr>
                <a:t>GB</a:t>
              </a:r>
              <a:endParaRPr lang="en-US" sz="2000" b="1" dirty="0">
                <a:latin typeface="Arial" pitchFamily="34" charset="0"/>
                <a:cs typeface="Arial" pitchFamily="34" charset="0"/>
              </a:endParaRPr>
            </a:p>
          </p:txBody>
        </p:sp>
        <p:sp>
          <p:nvSpPr>
            <p:cNvPr id="7" name="Rectangle 6"/>
            <p:cNvSpPr/>
            <p:nvPr/>
          </p:nvSpPr>
          <p:spPr>
            <a:xfrm>
              <a:off x="5334000" y="5867400"/>
              <a:ext cx="569387" cy="400110"/>
            </a:xfrm>
            <a:prstGeom prst="rect">
              <a:avLst/>
            </a:prstGeom>
          </p:spPr>
          <p:txBody>
            <a:bodyPr wrap="none">
              <a:spAutoFit/>
            </a:bodyPr>
            <a:lstStyle/>
            <a:p>
              <a:r>
                <a:rPr lang="en-US" sz="2000" b="1" dirty="0" smtClean="0">
                  <a:latin typeface="Arial" pitchFamily="34" charset="0"/>
                  <a:cs typeface="Arial" pitchFamily="34" charset="0"/>
                </a:rPr>
                <a:t>GB</a:t>
              </a:r>
              <a:endParaRPr lang="en-US" sz="2000" b="1" dirty="0">
                <a:latin typeface="Arial" pitchFamily="34" charset="0"/>
                <a:cs typeface="Arial" pitchFamily="34" charset="0"/>
              </a:endParaRPr>
            </a:p>
          </p:txBody>
        </p:sp>
        <p:sp>
          <p:nvSpPr>
            <p:cNvPr id="8" name="Rectangle 7"/>
            <p:cNvSpPr/>
            <p:nvPr/>
          </p:nvSpPr>
          <p:spPr>
            <a:xfrm>
              <a:off x="3888685" y="4876800"/>
              <a:ext cx="530915" cy="369332"/>
            </a:xfrm>
            <a:prstGeom prst="rect">
              <a:avLst/>
            </a:prstGeom>
          </p:spPr>
          <p:txBody>
            <a:bodyPr wrap="none">
              <a:spAutoFit/>
            </a:bodyPr>
            <a:lstStyle/>
            <a:p>
              <a:r>
                <a:rPr lang="en-US" b="1" dirty="0" smtClean="0">
                  <a:latin typeface="Arial" pitchFamily="34" charset="0"/>
                  <a:cs typeface="Arial" pitchFamily="34" charset="0"/>
                </a:rPr>
                <a:t>GB</a:t>
              </a:r>
              <a:endParaRPr lang="en-US" b="1" dirty="0">
                <a:latin typeface="Arial" pitchFamily="34" charset="0"/>
                <a:cs typeface="Arial" pitchFamily="34" charset="0"/>
              </a:endParaRPr>
            </a:p>
          </p:txBody>
        </p:sp>
        <p:sp>
          <p:nvSpPr>
            <p:cNvPr id="9" name="Rectangle 8"/>
            <p:cNvSpPr/>
            <p:nvPr/>
          </p:nvSpPr>
          <p:spPr>
            <a:xfrm>
              <a:off x="2590800" y="6096000"/>
              <a:ext cx="530915" cy="369332"/>
            </a:xfrm>
            <a:prstGeom prst="rect">
              <a:avLst/>
            </a:prstGeom>
          </p:spPr>
          <p:txBody>
            <a:bodyPr wrap="none">
              <a:spAutoFit/>
            </a:bodyPr>
            <a:lstStyle/>
            <a:p>
              <a:r>
                <a:rPr lang="en-US" b="1" dirty="0" smtClean="0">
                  <a:latin typeface="Arial" pitchFamily="34" charset="0"/>
                  <a:cs typeface="Arial" pitchFamily="34" charset="0"/>
                </a:rPr>
                <a:t>GB</a:t>
              </a:r>
              <a:endParaRPr lang="en-US" b="1" dirty="0">
                <a:latin typeface="Arial" pitchFamily="34" charset="0"/>
                <a:cs typeface="Arial" pitchFamily="34" charset="0"/>
              </a:endParaRPr>
            </a:p>
          </p:txBody>
        </p:sp>
      </p:grpSp>
      <p:sp>
        <p:nvSpPr>
          <p:cNvPr id="10" name="Rectangle 9"/>
          <p:cNvSpPr/>
          <p:nvPr/>
        </p:nvSpPr>
        <p:spPr>
          <a:xfrm>
            <a:off x="4089920" y="2161401"/>
            <a:ext cx="405880" cy="276999"/>
          </a:xfrm>
          <a:prstGeom prst="rect">
            <a:avLst/>
          </a:prstGeom>
        </p:spPr>
        <p:txBody>
          <a:bodyPr wrap="none">
            <a:spAutoFit/>
          </a:bodyPr>
          <a:lstStyle/>
          <a:p>
            <a:r>
              <a:rPr lang="en-US" sz="1200" b="1" dirty="0" smtClean="0">
                <a:latin typeface="Arial" pitchFamily="34" charset="0"/>
                <a:cs typeface="Arial" pitchFamily="34" charset="0"/>
              </a:rPr>
              <a:t>NB</a:t>
            </a:r>
            <a:endParaRPr lang="en-US"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5719"/>
          </a:xfrm>
        </p:spPr>
        <p:txBody>
          <a:bodyPr>
            <a:normAutofit fontScale="90000"/>
          </a:bodyPr>
          <a:lstStyle/>
          <a:p>
            <a:r>
              <a:rPr lang="en-US" sz="4000" b="1" dirty="0" smtClean="0">
                <a:latin typeface="Arial" pitchFamily="34" charset="0"/>
                <a:cs typeface="Arial" pitchFamily="34" charset="0"/>
              </a:rPr>
              <a:t> </a:t>
            </a:r>
            <a:endParaRPr lang="en-US" sz="4000" b="1" dirty="0">
              <a:latin typeface="Arial" pitchFamily="34" charset="0"/>
              <a:cs typeface="Arial" pitchFamily="34" charset="0"/>
            </a:endParaRPr>
          </a:p>
        </p:txBody>
      </p:sp>
      <p:pic>
        <p:nvPicPr>
          <p:cNvPr id="4" name="Content Placeholder 3" descr="\\mlnas\Planning And Zoning\Division Depot\Planning Division\Planning Dockets Active\Rezonings\Z-12-05 - CP-12-01 (Martin)\Images\IMG_1758.JPG"/>
          <p:cNvPicPr>
            <a:picLocks noGrp="1"/>
          </p:cNvPicPr>
          <p:nvPr>
            <p:ph idx="1"/>
          </p:nvPr>
        </p:nvPicPr>
        <p:blipFill>
          <a:blip r:embed="rId3" cstate="print"/>
          <a:srcRect/>
          <a:stretch>
            <a:fillRect/>
          </a:stretch>
        </p:blipFill>
        <p:spPr bwMode="auto">
          <a:xfrm>
            <a:off x="152400" y="152400"/>
            <a:ext cx="8763000" cy="6477000"/>
          </a:xfrm>
          <a:prstGeom prst="rect">
            <a:avLst/>
          </a:prstGeom>
          <a:noFill/>
          <a:ln w="22225" cmpd="sng">
            <a:solidFill>
              <a:schemeClr val="tx1"/>
            </a:solidFill>
            <a:miter lim="800000"/>
            <a:headEnd/>
            <a:tailEnd/>
          </a:ln>
        </p:spPr>
      </p:pic>
      <p:sp>
        <p:nvSpPr>
          <p:cNvPr id="5" name="Rectangle 4"/>
          <p:cNvSpPr/>
          <p:nvPr/>
        </p:nvSpPr>
        <p:spPr>
          <a:xfrm>
            <a:off x="1905000" y="5943600"/>
            <a:ext cx="5647700" cy="646331"/>
          </a:xfrm>
          <a:prstGeom prst="rect">
            <a:avLst/>
          </a:prstGeom>
        </p:spPr>
        <p:txBody>
          <a:bodyPr wrap="none">
            <a:spAutoFit/>
          </a:bodyPr>
          <a:lstStyle/>
          <a:p>
            <a:r>
              <a:rPr lang="en-US" sz="3600" b="1" dirty="0" smtClean="0">
                <a:latin typeface="Arial" pitchFamily="34" charset="0"/>
                <a:cs typeface="Arial" pitchFamily="34" charset="0"/>
              </a:rPr>
              <a:t>Northward from property</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1655</Words>
  <Application>Microsoft Office PowerPoint</Application>
  <PresentationFormat>On-screen Show (4:3)</PresentationFormat>
  <Paragraphs>165</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Docket CP-12-01/Z-12-05 (Martin)</vt:lpstr>
      <vt:lpstr>Docket CP-12-01/Z-12-05</vt:lpstr>
      <vt:lpstr>Growth  Category  B</vt:lpstr>
      <vt:lpstr>Slide 4</vt:lpstr>
      <vt:lpstr>Comprehensive Plan  Plan Designations  </vt:lpstr>
      <vt:lpstr>Comprehensive Plan </vt:lpstr>
      <vt:lpstr>Slide 7</vt:lpstr>
      <vt:lpstr>Slide 8</vt:lpstr>
      <vt:lpstr> </vt:lpstr>
      <vt:lpstr>Slide 10</vt:lpstr>
      <vt:lpstr>Photos</vt:lpstr>
      <vt:lpstr>Westward</vt:lpstr>
      <vt:lpstr>Rezoning Factors</vt:lpstr>
      <vt:lpstr>Slide 14</vt:lpstr>
      <vt:lpstr>Planning &amp; Zoning Commission Recommendation</vt:lpstr>
      <vt:lpstr>Factors in Favor</vt:lpstr>
      <vt:lpstr>Factors Against</vt:lpstr>
      <vt:lpstr>Recommendation</vt:lpstr>
      <vt:lpstr>Per Article 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Docket CP-12-01/Z-12-05 (Martin)</dc:title>
  <dc:creator>mturisk</dc:creator>
  <cp:lastModifiedBy>mturisk</cp:lastModifiedBy>
  <cp:revision>157</cp:revision>
  <dcterms:created xsi:type="dcterms:W3CDTF">2012-08-07T16:28:52Z</dcterms:created>
  <dcterms:modified xsi:type="dcterms:W3CDTF">2012-08-24T17:55:27Z</dcterms:modified>
</cp:coreProperties>
</file>