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79" autoAdjust="0"/>
    <p:restoredTop sz="50430" autoAdjust="0"/>
  </p:normalViewPr>
  <p:slideViewPr>
    <p:cSldViewPr>
      <p:cViewPr varScale="1">
        <p:scale>
          <a:sx n="32" d="100"/>
          <a:sy n="32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34687-EFA8-4D82-96AF-8ADA7F6F5738}" type="datetimeFigureOut">
              <a:rPr lang="en-US" smtClean="0"/>
              <a:pPr/>
              <a:t>8/7/2012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AC2B6A-3DCE-42F8-949C-13B62556DB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54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54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54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758846DD-669B-43CC-9B65-2DB337D066A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846DD-669B-43CC-9B65-2DB337D066A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91D93C-199F-402D-B282-18FEE096D399}" type="slidenum">
              <a:rPr lang="en-US"/>
              <a:pPr/>
              <a:t>2</a:t>
            </a:fld>
            <a:endParaRPr 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91D93C-199F-402D-B282-18FEE096D399}" type="slidenum">
              <a:rPr lang="en-US"/>
              <a:pPr/>
              <a:t>3</a:t>
            </a:fld>
            <a:endParaRPr 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Jacobs for the Project Assessment </a:t>
            </a:r>
            <a:r>
              <a:rPr lang="en-US" dirty="0" smtClean="0"/>
              <a:t>(PA)</a:t>
            </a:r>
            <a:endParaRPr lang="en-US" dirty="0" smtClean="0"/>
          </a:p>
          <a:p>
            <a:r>
              <a:rPr lang="en-US" dirty="0" smtClean="0"/>
              <a:t>EEC for the Design Concept Report </a:t>
            </a:r>
            <a:r>
              <a:rPr lang="en-US" dirty="0" smtClean="0"/>
              <a:t>(DCR)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Final</a:t>
            </a:r>
            <a:r>
              <a:rPr lang="en-US" baseline="0" dirty="0" smtClean="0"/>
              <a:t> Deliverables will include a freight assessment of the Davis Rd. corridor. </a:t>
            </a:r>
            <a:endParaRPr lang="en-US" baseline="0" dirty="0" smtClean="0"/>
          </a:p>
          <a:p>
            <a:r>
              <a:rPr lang="en-US" baseline="0" dirty="0" smtClean="0"/>
              <a:t>Environmental Overview </a:t>
            </a:r>
            <a:r>
              <a:rPr lang="en-US" i="1" baseline="0" dirty="0" smtClean="0"/>
              <a:t>includes </a:t>
            </a:r>
            <a:r>
              <a:rPr lang="en-US" i="1" baseline="0" dirty="0" smtClean="0">
                <a:solidFill>
                  <a:schemeClr val="accent2"/>
                </a:solidFill>
              </a:rPr>
              <a:t>hazmat, preliminary cultural and biological review</a:t>
            </a:r>
            <a:r>
              <a:rPr lang="en-US" baseline="0" dirty="0" smtClean="0">
                <a:solidFill>
                  <a:schemeClr val="accent2"/>
                </a:solidFill>
              </a:rPr>
              <a:t>, </a:t>
            </a:r>
            <a:r>
              <a:rPr lang="en-US" baseline="0" dirty="0" smtClean="0"/>
              <a:t>looks for fatal flaws,    but doesn’t reach to a full Environmental Clearance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846DD-669B-43CC-9B65-2DB337D066A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</a:t>
            </a:r>
            <a:r>
              <a:rPr lang="en-US" baseline="0" dirty="0" smtClean="0"/>
              <a:t> will be beta testing this new tool for ADOT along with Phoenix, who is testing the urban component.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846DD-669B-43CC-9B65-2DB337D066A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Once fully executed</a:t>
            </a:r>
            <a:r>
              <a:rPr lang="en-US" baseline="0" dirty="0" smtClean="0"/>
              <a:t> contracts will be issued.  Final Scope of Work will be completed and a project team assembled by the end of the year.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846DD-669B-43CC-9B65-2DB337D066A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2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8192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8192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2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192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8192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2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192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3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3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19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34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8193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8193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C77A877-70F1-4BC9-A258-E7F348277A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49FA9-8B76-4322-87D9-A6541109A0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DF7EB-DB29-4970-8474-8CAC81CBB5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48ABBA1-1FCF-43C1-8499-93BA58A9E1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BAEE8-35BD-4AD2-B53D-30206CE30A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42BB12-9165-49EB-ADA9-9E88EAD25D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464B36-537E-4919-92A4-AEDB552E15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687808-7207-4931-AE46-60D7A64401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C4279B-0811-4986-8929-B701DCB01D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74060B-4EFB-4F30-8A55-2922EFAA95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EEDF5-6A7F-4ED2-A45F-6873D13D75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2588A-0EE7-4DEF-A2D1-211A403D15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809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09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09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809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809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E9ED6708-9CB9-46F1-B5B1-71E778B8D6C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8458200" cy="2667000"/>
          </a:xfrm>
        </p:spPr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Amended IGA/JPA Agreements</a:t>
            </a:r>
            <a:br>
              <a:rPr lang="en-US" dirty="0" smtClean="0"/>
            </a:br>
            <a:r>
              <a:rPr lang="en-US" dirty="0" smtClean="0"/>
              <a:t>CBI Grant</a:t>
            </a:r>
            <a:br>
              <a:rPr lang="en-US" dirty="0" smtClean="0"/>
            </a:br>
            <a:r>
              <a:rPr lang="en-US" dirty="0" smtClean="0"/>
              <a:t>     </a:t>
            </a:r>
            <a:r>
              <a:rPr lang="en-US" dirty="0"/>
              <a:t/>
            </a:r>
            <a:br>
              <a:rPr lang="en-US" dirty="0"/>
            </a:br>
            <a:endParaRPr lang="en-US" sz="3600" dirty="0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6400800"/>
          </a:xfrm>
        </p:spPr>
        <p:txBody>
          <a:bodyPr/>
          <a:lstStyle/>
          <a:p>
            <a:r>
              <a:rPr lang="en-US" sz="2800" dirty="0"/>
              <a:t>Cochise County Board of Supervisors </a:t>
            </a:r>
          </a:p>
          <a:p>
            <a:r>
              <a:rPr lang="en-US" sz="2800" dirty="0" smtClean="0"/>
              <a:t>August </a:t>
            </a:r>
            <a:r>
              <a:rPr lang="en-US" sz="2800" dirty="0" smtClean="0"/>
              <a:t>28</a:t>
            </a:r>
            <a:r>
              <a:rPr lang="en-US" sz="2800" dirty="0" smtClean="0"/>
              <a:t>, 2012</a:t>
            </a:r>
            <a:endParaRPr lang="en-US" sz="2800" dirty="0" smtClean="0"/>
          </a:p>
          <a:p>
            <a:endParaRPr lang="en-US" sz="40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  <p:pic>
        <p:nvPicPr>
          <p:cNvPr id="4" name="Picture 3" descr="COCHISE LOGO.gif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038600" y="5105400"/>
            <a:ext cx="990600" cy="9555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IGA/JPA 11-121I</a:t>
            </a:r>
            <a:endParaRPr lang="en-US" dirty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17713"/>
            <a:ext cx="8497888" cy="4114800"/>
          </a:xfrm>
        </p:spPr>
        <p:txBody>
          <a:bodyPr/>
          <a:lstStyle/>
          <a:p>
            <a:r>
              <a:rPr lang="en-US" dirty="0" smtClean="0"/>
              <a:t>Coordination Boarder Infrastructure Grant</a:t>
            </a:r>
          </a:p>
          <a:p>
            <a:r>
              <a:rPr lang="en-US" dirty="0" smtClean="0"/>
              <a:t>Approved by the Board on Aug. 23</a:t>
            </a:r>
            <a:r>
              <a:rPr lang="en-US" baseline="30000" dirty="0" smtClean="0"/>
              <a:t>rd</a:t>
            </a:r>
            <a:r>
              <a:rPr lang="en-US" dirty="0" smtClean="0"/>
              <a:t>, 2011</a:t>
            </a:r>
          </a:p>
          <a:p>
            <a:r>
              <a:rPr lang="en-US" dirty="0" smtClean="0"/>
              <a:t>Fully Executed Sept. 26, 2011</a:t>
            </a:r>
          </a:p>
          <a:p>
            <a:r>
              <a:rPr lang="en-US" dirty="0" smtClean="0"/>
              <a:t>Federal Funds of $761,944</a:t>
            </a:r>
          </a:p>
          <a:p>
            <a:r>
              <a:rPr lang="en-US" dirty="0" smtClean="0"/>
              <a:t>County Match of $46,056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of Work </a:t>
            </a:r>
            <a:endParaRPr lang="en-US" dirty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17713"/>
            <a:ext cx="8497888" cy="4114800"/>
          </a:xfrm>
        </p:spPr>
        <p:txBody>
          <a:bodyPr/>
          <a:lstStyle/>
          <a:p>
            <a:r>
              <a:rPr lang="en-US" dirty="0" smtClean="0"/>
              <a:t>Project Assessment of the 24 mile Davis Rd. Corridor from Highway 80 to Highway </a:t>
            </a:r>
            <a:r>
              <a:rPr lang="en-US" dirty="0" smtClean="0"/>
              <a:t>191 &amp; 30 </a:t>
            </a:r>
            <a:r>
              <a:rPr lang="en-US" dirty="0" smtClean="0"/>
              <a:t>percent plans for reconstruction of Davis Rd. from Central Highway to Highway 191</a:t>
            </a:r>
          </a:p>
          <a:p>
            <a:r>
              <a:rPr lang="en-US" dirty="0" smtClean="0"/>
              <a:t>Negotiated addition of full Environmental Overview for Davis Rd. segment and a complete 100 percent design for the reconstruction portion.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Amended IGA/JPA’s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Scope Split Apart</a:t>
            </a:r>
          </a:p>
          <a:p>
            <a:r>
              <a:rPr lang="en-US" dirty="0" smtClean="0"/>
              <a:t>Scope of Work Expanded </a:t>
            </a:r>
          </a:p>
          <a:p>
            <a:r>
              <a:rPr lang="en-US" dirty="0" smtClean="0"/>
              <a:t>Two Consultant Contracts</a:t>
            </a:r>
          </a:p>
          <a:p>
            <a:r>
              <a:rPr lang="en-US" dirty="0" smtClean="0"/>
              <a:t>IGA/JPA 11-121I </a:t>
            </a:r>
            <a:r>
              <a:rPr lang="en-US" dirty="0" smtClean="0"/>
              <a:t> Amendment One is now solely for the DCR</a:t>
            </a:r>
            <a:endParaRPr lang="en-US" dirty="0" smtClean="0"/>
          </a:p>
          <a:p>
            <a:r>
              <a:rPr lang="en-US" dirty="0" smtClean="0"/>
              <a:t>IGA/JPA </a:t>
            </a:r>
            <a:r>
              <a:rPr lang="en-US" dirty="0" smtClean="0"/>
              <a:t>12-081I </a:t>
            </a:r>
            <a:r>
              <a:rPr lang="en-US" dirty="0" smtClean="0"/>
              <a:t>for the PA</a:t>
            </a:r>
          </a:p>
          <a:p>
            <a:r>
              <a:rPr lang="en-US" dirty="0" smtClean="0"/>
              <a:t>No Change in Funding or Match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Review Fee Tracking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Added a requirement on the State to provide an estimate and tracking of the Design Review Fees associated with both projects</a:t>
            </a:r>
          </a:p>
          <a:p>
            <a:r>
              <a:rPr lang="en-US" dirty="0" smtClean="0"/>
              <a:t>ADOT has provided the County with software and passwords to directly access ADOT Financial Records for our projects.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7713"/>
            <a:ext cx="8497888" cy="41148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Approve Amendment One to IGA 11-121I 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Approve IGA/JPA 12-081I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422</TotalTime>
  <Words>296</Words>
  <Application>Microsoft Office PowerPoint</Application>
  <PresentationFormat>On-screen Show (4:3)</PresentationFormat>
  <Paragraphs>41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Blends</vt:lpstr>
      <vt:lpstr>            Amended IGA/JPA Agreements CBI Grant       </vt:lpstr>
      <vt:lpstr>IGA/JPA 11-121I</vt:lpstr>
      <vt:lpstr>Scope of Work </vt:lpstr>
      <vt:lpstr>Amended IGA/JPA’s</vt:lpstr>
      <vt:lpstr>Design Review Fee Tracking</vt:lpstr>
      <vt:lpstr>Recommendation</vt:lpstr>
    </vt:vector>
  </TitlesOfParts>
  <Company>Cochise County Information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Northwest Area Plan County-Wide Transportation Model</dc:title>
  <dc:creator>klamberton</dc:creator>
  <cp:lastModifiedBy>klamberton</cp:lastModifiedBy>
  <cp:revision>32</cp:revision>
  <cp:lastPrinted>1601-01-01T00:00:00Z</cp:lastPrinted>
  <dcterms:created xsi:type="dcterms:W3CDTF">2010-08-15T23:53:00Z</dcterms:created>
  <dcterms:modified xsi:type="dcterms:W3CDTF">2012-08-07T20:24:30Z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