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0"/>
  </p:notesMasterIdLst>
  <p:handoutMasterIdLst>
    <p:handoutMasterId r:id="rId21"/>
  </p:handoutMasterIdLst>
  <p:sldIdLst>
    <p:sldId id="256" r:id="rId2"/>
    <p:sldId id="294" r:id="rId3"/>
    <p:sldId id="308" r:id="rId4"/>
    <p:sldId id="307" r:id="rId5"/>
    <p:sldId id="306" r:id="rId6"/>
    <p:sldId id="313" r:id="rId7"/>
    <p:sldId id="300" r:id="rId8"/>
    <p:sldId id="303" r:id="rId9"/>
    <p:sldId id="301" r:id="rId10"/>
    <p:sldId id="302" r:id="rId11"/>
    <p:sldId id="304" r:id="rId12"/>
    <p:sldId id="305" r:id="rId13"/>
    <p:sldId id="310" r:id="rId14"/>
    <p:sldId id="265" r:id="rId15"/>
    <p:sldId id="266" r:id="rId16"/>
    <p:sldId id="312" r:id="rId17"/>
    <p:sldId id="311" r:id="rId18"/>
    <p:sldId id="286" r:id="rId19"/>
  </p:sldIdLst>
  <p:sldSz cx="9144000" cy="6858000" type="screen4x3"/>
  <p:notesSz cx="6940550" cy="92265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8" autoAdjust="0"/>
    <p:restoredTop sz="99386" autoAdjust="0"/>
  </p:normalViewPr>
  <p:slideViewPr>
    <p:cSldViewPr>
      <p:cViewPr varScale="1">
        <p:scale>
          <a:sx n="108" d="100"/>
          <a:sy n="108" d="100"/>
        </p:scale>
        <p:origin x="-150" y="-84"/>
      </p:cViewPr>
      <p:guideLst>
        <p:guide orient="horz" pos="2160"/>
        <p:guide pos="2880"/>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8313" cy="46196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30650" y="0"/>
            <a:ext cx="3008313" cy="46196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6F38023-CD37-4D61-9E7F-75B7836A60FD}" type="datetimeFigureOut">
              <a:rPr lang="en-US"/>
              <a:pPr>
                <a:defRPr/>
              </a:pPr>
              <a:t>9/12/2012</a:t>
            </a:fld>
            <a:endParaRPr lang="en-US" dirty="0"/>
          </a:p>
        </p:txBody>
      </p:sp>
      <p:sp>
        <p:nvSpPr>
          <p:cNvPr id="4" name="Footer Placeholder 3"/>
          <p:cNvSpPr>
            <a:spLocks noGrp="1"/>
          </p:cNvSpPr>
          <p:nvPr>
            <p:ph type="ftr" sz="quarter" idx="2"/>
          </p:nvPr>
        </p:nvSpPr>
        <p:spPr>
          <a:xfrm>
            <a:off x="0" y="8763000"/>
            <a:ext cx="3008313" cy="46196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30650" y="8763000"/>
            <a:ext cx="3008313" cy="46196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73E03FA-8FB4-49BF-B89F-A8E152F0B3E2}"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083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Perpetua" pitchFamily="18" charset="0"/>
              </a:defRPr>
            </a:lvl1pPr>
          </a:lstStyle>
          <a:p>
            <a:pPr>
              <a:defRPr/>
            </a:pPr>
            <a:endParaRPr lang="en-US" dirty="0"/>
          </a:p>
        </p:txBody>
      </p:sp>
      <p:sp>
        <p:nvSpPr>
          <p:cNvPr id="61443" name="Rectangle 3"/>
          <p:cNvSpPr>
            <a:spLocks noGrp="1" noChangeArrowheads="1"/>
          </p:cNvSpPr>
          <p:nvPr>
            <p:ph type="dt" idx="1"/>
          </p:nvPr>
        </p:nvSpPr>
        <p:spPr bwMode="auto">
          <a:xfrm>
            <a:off x="3930650" y="0"/>
            <a:ext cx="30083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Perpetua" pitchFamily="18" charset="0"/>
              </a:defRPr>
            </a:lvl1pPr>
          </a:lstStyle>
          <a:p>
            <a:pPr>
              <a:defRPr/>
            </a:pPr>
            <a:fld id="{836DA5EF-D024-4DF3-804C-DA144DAAFCF4}" type="datetimeFigureOut">
              <a:rPr lang="en-US"/>
              <a:pPr>
                <a:defRPr/>
              </a:pPr>
              <a:t>9/12/2012</a:t>
            </a:fld>
            <a:endParaRPr lang="en-US" dirty="0"/>
          </a:p>
        </p:txBody>
      </p:sp>
      <p:sp>
        <p:nvSpPr>
          <p:cNvPr id="22532" name="Rectangle 4"/>
          <p:cNvSpPr>
            <a:spLocks noGrp="1" noRot="1" noChangeAspect="1" noChangeArrowheads="1" noTextEdit="1"/>
          </p:cNvSpPr>
          <p:nvPr>
            <p:ph type="sldImg" idx="2"/>
          </p:nvPr>
        </p:nvSpPr>
        <p:spPr bwMode="auto">
          <a:xfrm>
            <a:off x="1163638" y="692150"/>
            <a:ext cx="4613275" cy="3459163"/>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693738" y="4383088"/>
            <a:ext cx="5553075" cy="41513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46" name="Rectangle 6"/>
          <p:cNvSpPr>
            <a:spLocks noGrp="1" noChangeArrowheads="1"/>
          </p:cNvSpPr>
          <p:nvPr>
            <p:ph type="ftr" sz="quarter" idx="4"/>
          </p:nvPr>
        </p:nvSpPr>
        <p:spPr bwMode="auto">
          <a:xfrm>
            <a:off x="0" y="8763000"/>
            <a:ext cx="3008313"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Perpetua" pitchFamily="18" charset="0"/>
              </a:defRPr>
            </a:lvl1pPr>
          </a:lstStyle>
          <a:p>
            <a:pPr>
              <a:defRPr/>
            </a:pPr>
            <a:endParaRPr lang="en-US" dirty="0"/>
          </a:p>
        </p:txBody>
      </p:sp>
      <p:sp>
        <p:nvSpPr>
          <p:cNvPr id="61447" name="Rectangle 7"/>
          <p:cNvSpPr>
            <a:spLocks noGrp="1" noChangeArrowheads="1"/>
          </p:cNvSpPr>
          <p:nvPr>
            <p:ph type="sldNum" sz="quarter" idx="5"/>
          </p:nvPr>
        </p:nvSpPr>
        <p:spPr bwMode="auto">
          <a:xfrm>
            <a:off x="3930650" y="8763000"/>
            <a:ext cx="3008313"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Perpetua" pitchFamily="18" charset="0"/>
              </a:defRPr>
            </a:lvl1pPr>
          </a:lstStyle>
          <a:p>
            <a:pPr>
              <a:defRPr/>
            </a:pPr>
            <a:fld id="{1C656C9E-4964-43E7-ABCD-AB91795BE02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dirty="0" smtClean="0"/>
              <a:t>Good </a:t>
            </a:r>
            <a:r>
              <a:rPr lang="en-US" dirty="0" err="1" smtClean="0"/>
              <a:t>afternoo</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property</a:t>
            </a:r>
            <a:r>
              <a:rPr lang="en-US" baseline="0" dirty="0" smtClean="0"/>
              <a:t> is within the bounds of the mid </a:t>
            </a:r>
            <a:r>
              <a:rPr lang="en-US" baseline="0" dirty="0" err="1" smtClean="0"/>
              <a:t>sulphur</a:t>
            </a:r>
            <a:r>
              <a:rPr lang="en-US" baseline="0" dirty="0" smtClean="0"/>
              <a:t> springs valley area plan and in an area designated by the plan as appropriate for LI uses</a:t>
            </a:r>
            <a:endParaRPr lang="en-US" dirty="0"/>
          </a:p>
        </p:txBody>
      </p:sp>
      <p:sp>
        <p:nvSpPr>
          <p:cNvPr id="4" name="Slide Number Placeholder 3"/>
          <p:cNvSpPr>
            <a:spLocks noGrp="1"/>
          </p:cNvSpPr>
          <p:nvPr>
            <p:ph type="sldNum" sz="quarter" idx="10"/>
          </p:nvPr>
        </p:nvSpPr>
        <p:spPr/>
        <p:txBody>
          <a:bodyPr/>
          <a:lstStyle/>
          <a:p>
            <a:fld id="{F41A58B9-E2A4-41B8-BB2D-4524B4D4DA6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subject</a:t>
            </a:r>
            <a:r>
              <a:rPr lang="en-US" baseline="0" dirty="0" smtClean="0"/>
              <a:t> parcels are outlined in yellow and the areas shaded in reddish are designated by the Mid </a:t>
            </a:r>
            <a:r>
              <a:rPr lang="en-US" baseline="0" dirty="0" err="1" smtClean="0"/>
              <a:t>sulphur</a:t>
            </a:r>
            <a:r>
              <a:rPr lang="en-US" baseline="0" dirty="0" smtClean="0"/>
              <a:t> springs area plan as LI</a:t>
            </a:r>
            <a:endParaRPr lang="en-US" dirty="0"/>
          </a:p>
        </p:txBody>
      </p:sp>
      <p:sp>
        <p:nvSpPr>
          <p:cNvPr id="4" name="Slide Number Placeholder 3"/>
          <p:cNvSpPr>
            <a:spLocks noGrp="1"/>
          </p:cNvSpPr>
          <p:nvPr>
            <p:ph type="sldNum" sz="quarter" idx="10"/>
          </p:nvPr>
        </p:nvSpPr>
        <p:spPr/>
        <p:txBody>
          <a:bodyPr/>
          <a:lstStyle/>
          <a:p>
            <a:pPr>
              <a:defRPr/>
            </a:pPr>
            <a:fld id="{1C656C9E-4964-43E7-ABCD-AB91795BE023}"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subject parcels are shown here outlined in red.  You can see the 16K building that would be used for </a:t>
            </a:r>
            <a:r>
              <a:rPr lang="en-US" baseline="0" dirty="0" err="1" smtClean="0"/>
              <a:t>ag</a:t>
            </a:r>
            <a:r>
              <a:rPr lang="en-US" baseline="0" dirty="0" smtClean="0"/>
              <a:t> products storage and sale</a:t>
            </a:r>
            <a:endParaRPr lang="en-US" dirty="0"/>
          </a:p>
        </p:txBody>
      </p:sp>
      <p:sp>
        <p:nvSpPr>
          <p:cNvPr id="4" name="Slide Number Placeholder 3"/>
          <p:cNvSpPr>
            <a:spLocks noGrp="1"/>
          </p:cNvSpPr>
          <p:nvPr>
            <p:ph type="sldNum" sz="quarter" idx="10"/>
          </p:nvPr>
        </p:nvSpPr>
        <p:spPr/>
        <p:txBody>
          <a:bodyPr/>
          <a:lstStyle/>
          <a:p>
            <a:pPr>
              <a:defRPr/>
            </a:pPr>
            <a:fld id="{1C656C9E-4964-43E7-ABCD-AB91795BE023}"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1A58B9-E2A4-41B8-BB2D-4524B4D4DA6E}"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1A58B9-E2A4-41B8-BB2D-4524B4D4DA6E}"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1A58B9-E2A4-41B8-BB2D-4524B4D4DA6E}"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4"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5"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6"/>
          <p:cNvSpPr>
            <a:spLocks noChangeArrowheads="1"/>
          </p:cNvSpPr>
          <p:nvPr/>
        </p:nvSpPr>
        <p:spPr bwMode="auto">
          <a:xfrm flipV="1">
            <a:off x="53975" y="1371600"/>
            <a:ext cx="9013825" cy="92075"/>
          </a:xfrm>
          <a:prstGeom prst="rect">
            <a:avLst/>
          </a:prstGeom>
          <a:solidFill>
            <a:srgbClr val="008000"/>
          </a:solidFill>
          <a:ln w="19050" cap="sq" algn="ctr">
            <a:noFill/>
            <a:miter lim="800000"/>
            <a:headEnd/>
            <a:tailEnd/>
          </a:ln>
        </p:spPr>
        <p:txBody>
          <a:bodyPr rot="10800000" anchor="ctr"/>
          <a:lstStyle/>
          <a:p>
            <a:pPr algn="ctr" fontAlgn="auto">
              <a:spcBef>
                <a:spcPts val="0"/>
              </a:spcBef>
              <a:spcAft>
                <a:spcPts val="0"/>
              </a:spcAft>
              <a:defRPr/>
            </a:pPr>
            <a:endParaRPr lang="en-US" dirty="0">
              <a:solidFill>
                <a:schemeClr val="lt1"/>
              </a:solidFill>
              <a:latin typeface="+mn-lt"/>
            </a:endParaRPr>
          </a:p>
        </p:txBody>
      </p:sp>
      <p:sp>
        <p:nvSpPr>
          <p:cNvPr id="7" name="Rectangle 7"/>
          <p:cNvSpPr>
            <a:spLocks noChangeArrowheads="1"/>
          </p:cNvSpPr>
          <p:nvPr/>
        </p:nvSpPr>
        <p:spPr bwMode="auto">
          <a:xfrm>
            <a:off x="76200" y="1325563"/>
            <a:ext cx="9013825" cy="46037"/>
          </a:xfrm>
          <a:prstGeom prst="rect">
            <a:avLst/>
          </a:prstGeom>
          <a:solidFill>
            <a:srgbClr val="008000">
              <a:alpha val="37000"/>
            </a:srgbClr>
          </a:solidFill>
          <a:ln w="19050" cap="sq" algn="ctr">
            <a:noFill/>
            <a:miter lim="800000"/>
            <a:headEnd/>
            <a:tailEnd/>
          </a:ln>
        </p:spPr>
        <p:txBody>
          <a:bodyPr anchor="ctr"/>
          <a:lstStyle/>
          <a:p>
            <a:pPr>
              <a:defRPr/>
            </a:pPr>
            <a:endParaRPr lang="en-US" dirty="0">
              <a:solidFill>
                <a:srgbClr val="FFFFFF"/>
              </a:solidFill>
              <a:latin typeface="Perpetua" pitchFamily="18" charset="0"/>
            </a:endParaRPr>
          </a:p>
        </p:txBody>
      </p:sp>
      <p:graphicFrame>
        <p:nvGraphicFramePr>
          <p:cNvPr id="8" name="Object 14"/>
          <p:cNvGraphicFramePr>
            <a:graphicFrameLocks noChangeAspect="1"/>
          </p:cNvGraphicFramePr>
          <p:nvPr/>
        </p:nvGraphicFramePr>
        <p:xfrm>
          <a:off x="152400" y="152400"/>
          <a:ext cx="1066800" cy="1019175"/>
        </p:xfrm>
        <a:graphic>
          <a:graphicData uri="http://schemas.openxmlformats.org/presentationml/2006/ole">
            <p:oleObj spid="_x0000_s27650" name="Photo Editor Photo" r:id="rId3" imgW="1066667" imgH="1019048" progId="">
              <p:embed/>
            </p:oleObj>
          </a:graphicData>
        </a:graphic>
      </p:graphicFrame>
      <p:sp>
        <p:nvSpPr>
          <p:cNvPr id="9" name="Rectangle 7"/>
          <p:cNvSpPr>
            <a:spLocks noChangeArrowheads="1"/>
          </p:cNvSpPr>
          <p:nvPr userDrawn="1"/>
        </p:nvSpPr>
        <p:spPr bwMode="auto">
          <a:xfrm>
            <a:off x="76200" y="1447800"/>
            <a:ext cx="9013825" cy="46038"/>
          </a:xfrm>
          <a:prstGeom prst="rect">
            <a:avLst/>
          </a:prstGeom>
          <a:solidFill>
            <a:srgbClr val="008000">
              <a:alpha val="37000"/>
            </a:srgbClr>
          </a:solidFill>
          <a:ln w="19050" cap="sq" algn="ctr">
            <a:noFill/>
            <a:miter lim="800000"/>
            <a:headEnd/>
            <a:tailEnd/>
          </a:ln>
        </p:spPr>
        <p:txBody>
          <a:bodyPr anchor="ctr"/>
          <a:lstStyle/>
          <a:p>
            <a:pPr>
              <a:defRPr/>
            </a:pPr>
            <a:endParaRPr lang="en-US" dirty="0">
              <a:solidFill>
                <a:srgbClr val="FFFFFF"/>
              </a:solidFill>
              <a:latin typeface="Perpetua" pitchFamily="18" charset="0"/>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pPr>
              <a:defRPr/>
            </a:pPr>
            <a:fld id="{21643FEC-E7CB-4D66-9686-010C627DDE7E}" type="datetime1">
              <a:rPr lang="en-US"/>
              <a:pPr>
                <a:defRPr/>
              </a:pPr>
              <a:t>9/12/2012</a:t>
            </a:fld>
            <a:endParaRPr lang="en-US" dirty="0"/>
          </a:p>
        </p:txBody>
      </p:sp>
      <p:sp>
        <p:nvSpPr>
          <p:cNvPr id="11"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8" name="Rounded Rectangle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lstStyle>
          <a:p>
            <a:pPr>
              <a:defRPr/>
            </a:pPr>
            <a:fld id="{7A575674-BC71-4207-9BA0-53779070202C}" type="datetime1">
              <a:rPr lang="en-US"/>
              <a:pPr>
                <a:defRPr/>
              </a:pPr>
              <a:t>9/12/2012</a:t>
            </a:fld>
            <a:endParaRPr lang="en-US" dirty="0"/>
          </a:p>
        </p:txBody>
      </p:sp>
      <p:sp>
        <p:nvSpPr>
          <p:cNvPr id="10" name="Footer Placeholder 5"/>
          <p:cNvSpPr>
            <a:spLocks noGrp="1"/>
          </p:cNvSpPr>
          <p:nvPr>
            <p:ph type="ftr" sz="quarter" idx="11"/>
          </p:nvPr>
        </p:nvSpPr>
        <p:spPr>
          <a:xfrm>
            <a:off x="914400" y="6172200"/>
            <a:ext cx="3962400" cy="457200"/>
          </a:xfrm>
        </p:spPr>
        <p:txBody>
          <a:bodyPr/>
          <a:lstStyle>
            <a:lvl1pPr>
              <a:defRPr/>
            </a:lvl1pPr>
          </a:lstStyle>
          <a:p>
            <a:pPr>
              <a:defRPr/>
            </a:pPr>
            <a:endParaRPr lang="en-US" dirty="0"/>
          </a:p>
        </p:txBody>
      </p:sp>
      <p:sp>
        <p:nvSpPr>
          <p:cNvPr id="12" name="Slide Number Placeholder 6"/>
          <p:cNvSpPr>
            <a:spLocks noGrp="1"/>
          </p:cNvSpPr>
          <p:nvPr>
            <p:ph type="sldNum" sz="quarter" idx="12"/>
          </p:nvPr>
        </p:nvSpPr>
        <p:spPr>
          <a:xfrm>
            <a:off x="146050" y="6210300"/>
            <a:ext cx="457200" cy="457200"/>
          </a:xfrm>
        </p:spPr>
        <p:txBody>
          <a:bodyPr/>
          <a:lstStyle>
            <a:lvl1pPr>
              <a:defRPr/>
            </a:lvl1pPr>
          </a:lstStyle>
          <a:p>
            <a:pPr>
              <a:defRPr/>
            </a:pPr>
            <a:fld id="{209C2D59-C1B5-45C6-AFD8-5ADF4E41504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10"/>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1"/>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12"/>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10" name="Date Placeholder 4"/>
          <p:cNvSpPr>
            <a:spLocks noGrp="1"/>
          </p:cNvSpPr>
          <p:nvPr>
            <p:ph type="dt" sz="half" idx="10"/>
          </p:nvPr>
        </p:nvSpPr>
        <p:spPr/>
        <p:txBody>
          <a:bodyPr/>
          <a:lstStyle>
            <a:lvl1pPr>
              <a:defRPr/>
            </a:lvl1pPr>
          </a:lstStyle>
          <a:p>
            <a:pPr>
              <a:defRPr/>
            </a:pPr>
            <a:fld id="{91355BEC-7691-4E96-AA17-2F15332973C7}" type="datetime1">
              <a:rPr lang="en-US"/>
              <a:pPr>
                <a:defRPr/>
              </a:pPr>
              <a:t>9/12/2012</a:t>
            </a:fld>
            <a:endParaRPr lang="en-US" dirty="0"/>
          </a:p>
        </p:txBody>
      </p:sp>
      <p:sp>
        <p:nvSpPr>
          <p:cNvPr id="11" name="Footer Placeholder 5"/>
          <p:cNvSpPr>
            <a:spLocks noGrp="1"/>
          </p:cNvSpPr>
          <p:nvPr>
            <p:ph type="ftr" sz="quarter" idx="11"/>
          </p:nvPr>
        </p:nvSpPr>
        <p:spPr/>
        <p:txBody>
          <a:bodyPr/>
          <a:lstStyle>
            <a:lvl1pPr>
              <a:defRPr/>
            </a:lvl1pPr>
          </a:lstStyle>
          <a:p>
            <a:pPr>
              <a:defRPr/>
            </a:pPr>
            <a:endParaRPr lang="en-US" dirty="0"/>
          </a:p>
        </p:txBody>
      </p:sp>
      <p:sp>
        <p:nvSpPr>
          <p:cNvPr id="12" name="Slide Number Placeholder 6"/>
          <p:cNvSpPr>
            <a:spLocks noGrp="1"/>
          </p:cNvSpPr>
          <p:nvPr>
            <p:ph type="sldNum" sz="quarter" idx="12"/>
          </p:nvPr>
        </p:nvSpPr>
        <p:spPr/>
        <p:txBody>
          <a:bodyPr/>
          <a:lstStyle>
            <a:lvl1pPr>
              <a:defRPr/>
            </a:lvl1pPr>
          </a:lstStyle>
          <a:p>
            <a:pPr>
              <a:defRPr/>
            </a:pPr>
            <a:fld id="{BC305696-CECA-457E-A079-6503BDB340A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CC5C6C-EA35-4F71-804A-26BA9FF6AB7B}" type="datetimeFigureOut">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B73EAA-E0D5-4066-88E0-387A3BCAF2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Date Placeholder 4"/>
          <p:cNvSpPr>
            <a:spLocks noGrp="1"/>
          </p:cNvSpPr>
          <p:nvPr>
            <p:ph type="dt" sz="half" idx="2"/>
          </p:nvPr>
        </p:nvSpPr>
        <p:spPr>
          <a:xfrm>
            <a:off x="6172200" y="6191250"/>
            <a:ext cx="2476500" cy="476250"/>
          </a:xfrm>
          <a:prstGeom prst="rect">
            <a:avLst/>
          </a:prstGeom>
        </p:spPr>
        <p:txBody>
          <a:bodyPr anchor="ctr" anchorCtr="0"/>
          <a:lstStyle>
            <a:lvl1pPr algn="r" fontAlgn="auto">
              <a:spcBef>
                <a:spcPts val="0"/>
              </a:spcBef>
              <a:spcAft>
                <a:spcPts val="0"/>
              </a:spcAft>
              <a:defRPr sz="1400">
                <a:solidFill>
                  <a:schemeClr val="tx2"/>
                </a:solidFill>
                <a:latin typeface="+mn-lt"/>
              </a:defRPr>
            </a:lvl1pPr>
          </a:lstStyle>
          <a:p>
            <a:pPr>
              <a:defRPr/>
            </a:pPr>
            <a:fld id="{F7021026-6A79-4556-B9E1-77659A75B55C}" type="datetime1">
              <a:rPr lang="en-US"/>
              <a:pPr>
                <a:defRPr/>
              </a:pPr>
              <a:t>9/12/2012</a:t>
            </a:fld>
            <a:endParaRPr lang="en-US" dirty="0"/>
          </a:p>
        </p:txBody>
      </p:sp>
      <p:sp>
        <p:nvSpPr>
          <p:cNvPr id="16" name="Footer Placeholder 5"/>
          <p:cNvSpPr>
            <a:spLocks noGrp="1"/>
          </p:cNvSpPr>
          <p:nvPr>
            <p:ph type="ftr" sz="quarter" idx="3"/>
          </p:nvPr>
        </p:nvSpPr>
        <p:spPr>
          <a:xfrm>
            <a:off x="914400" y="6172200"/>
            <a:ext cx="3886200" cy="457200"/>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Perpetua" pitchFamily="18" charset="0"/>
              </a:defRPr>
            </a:lvl1pPr>
          </a:lstStyle>
          <a:p>
            <a:pPr>
              <a:defRPr/>
            </a:pPr>
            <a:endParaRPr lang="en-US" dirty="0"/>
          </a:p>
        </p:txBody>
      </p:sp>
      <p:sp>
        <p:nvSpPr>
          <p:cNvPr id="17" name="Slide Number Placeholder 6"/>
          <p:cNvSpPr>
            <a:spLocks noGrp="1"/>
          </p:cNvSpPr>
          <p:nvPr>
            <p:ph type="sldNum" sz="quarter" idx="4"/>
          </p:nvPr>
        </p:nvSpPr>
        <p:spPr>
          <a:xfrm>
            <a:off x="146050" y="6208713"/>
            <a:ext cx="457200" cy="457200"/>
          </a:xfrm>
          <a:prstGeom prst="ellipse">
            <a:avLst/>
          </a:prstGeom>
          <a:solidFill>
            <a:schemeClr val="accent1"/>
          </a:solidFill>
        </p:spPr>
        <p:txBody>
          <a:bodyPr wrap="none" lIns="0" tIns="0" rIns="0" bIns="0" anchor="ctr" anchorCtr="1">
            <a:noAutofit/>
          </a:bodyPr>
          <a:lstStyle>
            <a:lvl1pPr algn="ctr" fontAlgn="auto">
              <a:spcBef>
                <a:spcPts val="0"/>
              </a:spcBef>
              <a:spcAft>
                <a:spcPts val="0"/>
              </a:spcAft>
              <a:defRPr sz="1400">
                <a:solidFill>
                  <a:srgbClr val="FFFFFF"/>
                </a:solidFill>
                <a:latin typeface="+mj-lt"/>
                <a:ea typeface="+mj-ea"/>
                <a:cs typeface="+mj-cs"/>
              </a:defRPr>
            </a:lvl1pPr>
          </a:lstStyle>
          <a:p>
            <a:pPr>
              <a:defRPr/>
            </a:pPr>
            <a:fld id="{6720D559-CA6E-4E98-9FA4-9ACA7C3202E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hdr="0" ftr="0" dt="0"/>
  <p:txStyles>
    <p:titleStyle>
      <a:lvl1pPr algn="l" rtl="0" eaLnBrk="0" fontAlgn="base" hangingPunct="0">
        <a:spcBef>
          <a:spcPct val="0"/>
        </a:spcBef>
        <a:spcAft>
          <a:spcPct val="0"/>
        </a:spcAft>
        <a:defRPr sz="4000" kern="1200">
          <a:solidFill>
            <a:schemeClr val="tx2"/>
          </a:solidFill>
          <a:latin typeface="Arial"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Arial" charset="0"/>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Arial" charset="0"/>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Arial" charset="0"/>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Arial" charset="0"/>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Arial" charset="0"/>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p:cNvSpPr>
            <a:spLocks noGrp="1"/>
          </p:cNvSpPr>
          <p:nvPr>
            <p:ph type="title"/>
          </p:nvPr>
        </p:nvSpPr>
        <p:spPr>
          <a:xfrm>
            <a:off x="731500" y="76200"/>
            <a:ext cx="7951639" cy="1219200"/>
          </a:xfrm>
        </p:spPr>
        <p:txBody>
          <a:bodyPr anchor="ctr" anchorCtr="1"/>
          <a:lstStyle/>
          <a:p>
            <a:pPr algn="ctr" eaLnBrk="1" hangingPunct="1"/>
            <a:r>
              <a:rPr lang="en-US" b="1" dirty="0" smtClean="0">
                <a:solidFill>
                  <a:schemeClr val="tx1"/>
                </a:solidFill>
                <a:latin typeface="Tahoma" pitchFamily="34" charset="0"/>
              </a:rPr>
              <a:t>Docket Z-12-06 </a:t>
            </a:r>
            <a:br>
              <a:rPr lang="en-US" b="1" dirty="0" smtClean="0">
                <a:solidFill>
                  <a:schemeClr val="tx1"/>
                </a:solidFill>
                <a:latin typeface="Tahoma" pitchFamily="34" charset="0"/>
              </a:rPr>
            </a:br>
            <a:r>
              <a:rPr lang="en-US" b="1" dirty="0" smtClean="0">
                <a:solidFill>
                  <a:schemeClr val="tx1"/>
                </a:solidFill>
                <a:latin typeface="Tahoma" pitchFamily="34" charset="0"/>
              </a:rPr>
              <a:t>Seitz/</a:t>
            </a:r>
            <a:r>
              <a:rPr lang="en-US" b="1" dirty="0" err="1" smtClean="0">
                <a:solidFill>
                  <a:schemeClr val="tx1"/>
                </a:solidFill>
                <a:latin typeface="Tahoma" pitchFamily="34" charset="0"/>
              </a:rPr>
              <a:t>Hutson</a:t>
            </a:r>
            <a:endParaRPr lang="en-US" b="1" dirty="0" smtClean="0">
              <a:solidFill>
                <a:schemeClr val="tx1"/>
              </a:solidFill>
              <a:latin typeface="Tahoma" pitchFamily="34" charset="0"/>
            </a:endParaRPr>
          </a:p>
        </p:txBody>
      </p:sp>
      <p:sp>
        <p:nvSpPr>
          <p:cNvPr id="6146" name="Subtitle 2"/>
          <p:cNvSpPr>
            <a:spLocks noGrp="1"/>
          </p:cNvSpPr>
          <p:nvPr>
            <p:ph type="body" idx="1"/>
          </p:nvPr>
        </p:nvSpPr>
        <p:spPr>
          <a:xfrm>
            <a:off x="0" y="2238445"/>
            <a:ext cx="9144000" cy="3686880"/>
          </a:xfrm>
        </p:spPr>
        <p:txBody>
          <a:bodyPr/>
          <a:lstStyle/>
          <a:p>
            <a:pPr marL="0" indent="0" algn="ctr" eaLnBrk="1" hangingPunct="1">
              <a:lnSpc>
                <a:spcPct val="90000"/>
              </a:lnSpc>
              <a:buFont typeface="Wingdings 2" pitchFamily="18" charset="2"/>
              <a:buNone/>
            </a:pPr>
            <a:endParaRPr lang="en-US" sz="3600" b="1" dirty="0" smtClean="0">
              <a:latin typeface="Tahoma" pitchFamily="34" charset="0"/>
            </a:endParaRPr>
          </a:p>
          <a:p>
            <a:pPr marL="0" indent="0" algn="ctr" eaLnBrk="1" hangingPunct="1">
              <a:lnSpc>
                <a:spcPct val="90000"/>
              </a:lnSpc>
              <a:buFont typeface="Wingdings 2" pitchFamily="18" charset="2"/>
              <a:buNone/>
            </a:pPr>
            <a:r>
              <a:rPr lang="en-US" sz="3600" b="1" dirty="0" smtClean="0">
                <a:solidFill>
                  <a:schemeClr val="tx1"/>
                </a:solidFill>
                <a:latin typeface="Tahoma" pitchFamily="34" charset="0"/>
              </a:rPr>
              <a:t>Request for a Rezoning from RU-4 to Light Industry</a:t>
            </a:r>
          </a:p>
          <a:p>
            <a:pPr marL="0" indent="0" algn="ctr" eaLnBrk="1" hangingPunct="1">
              <a:lnSpc>
                <a:spcPct val="90000"/>
              </a:lnSpc>
              <a:buFont typeface="Wingdings 2" pitchFamily="18" charset="2"/>
              <a:buNone/>
            </a:pPr>
            <a:endParaRPr lang="en-US" sz="3600" b="1" dirty="0" smtClean="0">
              <a:latin typeface="Tahoma" pitchFamily="34" charset="0"/>
            </a:endParaRPr>
          </a:p>
        </p:txBody>
      </p:sp>
      <p:sp>
        <p:nvSpPr>
          <p:cNvPr id="4" name="Rectangle 3"/>
          <p:cNvSpPr/>
          <p:nvPr/>
        </p:nvSpPr>
        <p:spPr>
          <a:xfrm>
            <a:off x="232235" y="5963730"/>
            <a:ext cx="8756340" cy="830997"/>
          </a:xfrm>
          <a:prstGeom prst="rect">
            <a:avLst/>
          </a:prstGeom>
        </p:spPr>
        <p:txBody>
          <a:bodyPr wrap="square">
            <a:spAutoFit/>
          </a:bodyPr>
          <a:lstStyle/>
          <a:p>
            <a:pPr algn="ctr">
              <a:defRPr/>
            </a:pPr>
            <a:r>
              <a:rPr lang="en-US" sz="2400" b="1" dirty="0" smtClean="0">
                <a:effectLst>
                  <a:outerShdw blurRad="38100" dist="38100" dir="2700000" algn="tl">
                    <a:srgbClr val="C0C0C0"/>
                  </a:outerShdw>
                </a:effectLst>
                <a:latin typeface="Tahoma" pitchFamily="34" charset="0"/>
              </a:rPr>
              <a:t>Board of Supervisors</a:t>
            </a:r>
            <a:endParaRPr lang="en-US" sz="2400" b="1" dirty="0" smtClean="0">
              <a:effectLst>
                <a:outerShdw blurRad="38100" dist="38100" dir="2700000" algn="tl">
                  <a:srgbClr val="C0C0C0"/>
                </a:outerShdw>
              </a:effectLst>
              <a:latin typeface="Tahoma" pitchFamily="34" charset="0"/>
            </a:endParaRPr>
          </a:p>
          <a:p>
            <a:pPr algn="ctr">
              <a:defRPr/>
            </a:pPr>
            <a:r>
              <a:rPr lang="en-US" sz="2400" b="1" dirty="0" smtClean="0">
                <a:effectLst>
                  <a:outerShdw blurRad="38100" dist="38100" dir="2700000" algn="tl">
                    <a:srgbClr val="C0C0C0"/>
                  </a:outerShdw>
                </a:effectLst>
                <a:latin typeface="Tahoma" pitchFamily="34" charset="0"/>
              </a:rPr>
              <a:t>September </a:t>
            </a:r>
            <a:r>
              <a:rPr lang="en-US" sz="2400" b="1" dirty="0" smtClean="0">
                <a:effectLst>
                  <a:outerShdw blurRad="38100" dist="38100" dir="2700000" algn="tl">
                    <a:srgbClr val="C0C0C0"/>
                  </a:outerShdw>
                </a:effectLst>
                <a:latin typeface="Tahoma" pitchFamily="34" charset="0"/>
              </a:rPr>
              <a:t>25, </a:t>
            </a:r>
            <a:r>
              <a:rPr lang="en-US" sz="2400" b="1" dirty="0" smtClean="0">
                <a:effectLst>
                  <a:outerShdw blurRad="38100" dist="38100" dir="2700000" algn="tl">
                    <a:srgbClr val="C0C0C0"/>
                  </a:outerShdw>
                </a:effectLst>
                <a:latin typeface="Tahoma" pitchFamily="34" charset="0"/>
              </a:rPr>
              <a:t>2012</a:t>
            </a:r>
            <a:endParaRPr lang="en-US" sz="2400" b="1" dirty="0">
              <a:effectLst>
                <a:outerShdw blurRad="38100" dist="38100" dir="2700000" algn="tl">
                  <a:srgbClr val="C0C0C0"/>
                </a:outerShdw>
              </a:effectLst>
              <a:latin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91200"/>
            <a:ext cx="8229600" cy="1143000"/>
          </a:xfrm>
        </p:spPr>
        <p:txBody>
          <a:bodyPr>
            <a:normAutofit/>
          </a:bodyPr>
          <a:lstStyle/>
          <a:p>
            <a:endParaRPr lang="en-US" sz="3600" b="1" dirty="0">
              <a:latin typeface="Arial" pitchFamily="34" charset="0"/>
              <a:cs typeface="Arial" pitchFamily="34" charset="0"/>
            </a:endParaRPr>
          </a:p>
        </p:txBody>
      </p:sp>
      <p:pic>
        <p:nvPicPr>
          <p:cNvPr id="4101" name="Picture 5" descr="F:\Z-12-06 (Seitz; Hutson)\Photographs\IMG_1815.JPG"/>
          <p:cNvPicPr>
            <a:picLocks noGrp="1" noChangeAspect="1" noChangeArrowheads="1"/>
          </p:cNvPicPr>
          <p:nvPr>
            <p:ph idx="1"/>
          </p:nvPr>
        </p:nvPicPr>
        <p:blipFill>
          <a:blip r:embed="rId4" cstate="print">
            <a:lum bright="20000" contrast="20000"/>
          </a:blip>
          <a:srcRect/>
          <a:stretch>
            <a:fillRect/>
          </a:stretch>
        </p:blipFill>
        <p:spPr bwMode="auto">
          <a:xfrm>
            <a:off x="0" y="0"/>
            <a:ext cx="9144000" cy="6858000"/>
          </a:xfrm>
          <a:prstGeom prst="rect">
            <a:avLst/>
          </a:prstGeom>
          <a:noFill/>
        </p:spPr>
      </p:pic>
      <p:graphicFrame>
        <p:nvGraphicFramePr>
          <p:cNvPr id="32774" name="Object 14"/>
          <p:cNvGraphicFramePr>
            <a:graphicFrameLocks noChangeAspect="1"/>
          </p:cNvGraphicFramePr>
          <p:nvPr/>
        </p:nvGraphicFramePr>
        <p:xfrm>
          <a:off x="152400" y="152400"/>
          <a:ext cx="1066800" cy="1019175"/>
        </p:xfrm>
        <a:graphic>
          <a:graphicData uri="http://schemas.openxmlformats.org/presentationml/2006/ole">
            <p:oleObj spid="_x0000_s32774" name="Photo Editor Photo" r:id="rId5" imgW="1066667" imgH="1019048" progId="">
              <p:embed/>
            </p:oleObj>
          </a:graphicData>
        </a:graphic>
      </p:graphicFrame>
      <p:sp>
        <p:nvSpPr>
          <p:cNvPr id="10" name="TextBox 9"/>
          <p:cNvSpPr txBox="1"/>
          <p:nvPr/>
        </p:nvSpPr>
        <p:spPr>
          <a:xfrm>
            <a:off x="3842305" y="164575"/>
            <a:ext cx="1268296" cy="707886"/>
          </a:xfrm>
          <a:prstGeom prst="rect">
            <a:avLst/>
          </a:prstGeom>
          <a:noFill/>
        </p:spPr>
        <p:txBody>
          <a:bodyPr wrap="none" rtlCol="0">
            <a:spAutoFit/>
          </a:bodyPr>
          <a:lstStyle/>
          <a:p>
            <a:r>
              <a:rPr lang="en-US" sz="4000" b="1" dirty="0" smtClean="0"/>
              <a:t>East</a:t>
            </a:r>
            <a:endParaRPr lang="en-US" sz="4000" b="1" dirty="0"/>
          </a:p>
        </p:txBody>
      </p:sp>
      <p:sp>
        <p:nvSpPr>
          <p:cNvPr id="11" name="TextBox 10"/>
          <p:cNvSpPr txBox="1"/>
          <p:nvPr/>
        </p:nvSpPr>
        <p:spPr>
          <a:xfrm>
            <a:off x="3458255" y="4542745"/>
            <a:ext cx="2236510" cy="646331"/>
          </a:xfrm>
          <a:prstGeom prst="rect">
            <a:avLst/>
          </a:prstGeom>
          <a:noFill/>
        </p:spPr>
        <p:txBody>
          <a:bodyPr wrap="none" rtlCol="0">
            <a:spAutoFit/>
          </a:bodyPr>
          <a:lstStyle/>
          <a:p>
            <a:r>
              <a:rPr lang="en-US" sz="3600" b="1" dirty="0" smtClean="0"/>
              <a:t>Birch Rd.</a:t>
            </a:r>
            <a:endParaRPr lang="en-US" sz="3600" b="1" dirty="0"/>
          </a:p>
        </p:txBody>
      </p:sp>
      <p:sp>
        <p:nvSpPr>
          <p:cNvPr id="12" name="TextBox 11"/>
          <p:cNvSpPr txBox="1"/>
          <p:nvPr/>
        </p:nvSpPr>
        <p:spPr>
          <a:xfrm>
            <a:off x="2459725" y="3198570"/>
            <a:ext cx="785793" cy="523220"/>
          </a:xfrm>
          <a:prstGeom prst="rect">
            <a:avLst/>
          </a:prstGeom>
          <a:noFill/>
        </p:spPr>
        <p:txBody>
          <a:bodyPr wrap="none" rtlCol="0">
            <a:spAutoFit/>
          </a:bodyPr>
          <a:lstStyle/>
          <a:p>
            <a:r>
              <a:rPr lang="en-US" sz="2800" b="1" dirty="0" smtClean="0"/>
              <a:t>191</a:t>
            </a:r>
            <a:endParaRPr lang="en-US" sz="28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descr="F:\Z-12-06 (Seitz; Hutson)\Photographs\IMG_1814.JPG"/>
          <p:cNvPicPr>
            <a:picLocks noGrp="1" noChangeAspect="1" noChangeArrowheads="1"/>
          </p:cNvPicPr>
          <p:nvPr>
            <p:ph idx="1"/>
          </p:nvPr>
        </p:nvPicPr>
        <p:blipFill>
          <a:blip r:embed="rId3" cstate="print">
            <a:lum bright="20000" contrast="20000"/>
          </a:blip>
          <a:stretch>
            <a:fillRect/>
          </a:stretch>
        </p:blipFill>
        <p:spPr bwMode="auto">
          <a:xfrm>
            <a:off x="0" y="-1"/>
            <a:ext cx="9143999" cy="6858001"/>
          </a:xfrm>
          <a:prstGeom prst="rect">
            <a:avLst/>
          </a:prstGeom>
          <a:noFill/>
        </p:spPr>
      </p:pic>
      <p:sp>
        <p:nvSpPr>
          <p:cNvPr id="4" name="TextBox 3"/>
          <p:cNvSpPr txBox="1"/>
          <p:nvPr/>
        </p:nvSpPr>
        <p:spPr>
          <a:xfrm>
            <a:off x="3842305" y="202980"/>
            <a:ext cx="1401666" cy="707886"/>
          </a:xfrm>
          <a:prstGeom prst="rect">
            <a:avLst/>
          </a:prstGeom>
          <a:noFill/>
        </p:spPr>
        <p:txBody>
          <a:bodyPr wrap="none" rtlCol="0">
            <a:spAutoFit/>
          </a:bodyPr>
          <a:lstStyle/>
          <a:p>
            <a:r>
              <a:rPr lang="en-US" sz="4000" b="1" dirty="0" smtClean="0"/>
              <a:t>West</a:t>
            </a:r>
            <a:endParaRPr lang="en-US" sz="4000" b="1" dirty="0"/>
          </a:p>
        </p:txBody>
      </p:sp>
      <p:graphicFrame>
        <p:nvGraphicFramePr>
          <p:cNvPr id="33795" name="Object 14"/>
          <p:cNvGraphicFramePr>
            <a:graphicFrameLocks noChangeAspect="1"/>
          </p:cNvGraphicFramePr>
          <p:nvPr/>
        </p:nvGraphicFramePr>
        <p:xfrm>
          <a:off x="152400" y="152400"/>
          <a:ext cx="1066800" cy="1019175"/>
        </p:xfrm>
        <a:graphic>
          <a:graphicData uri="http://schemas.openxmlformats.org/presentationml/2006/ole">
            <p:oleObj spid="_x0000_s33795" name="Photo Editor Photo" r:id="rId4" imgW="1066667" imgH="1019048" progId="">
              <p:embed/>
            </p:oleObj>
          </a:graphicData>
        </a:graphic>
      </p:graphicFrame>
      <p:sp>
        <p:nvSpPr>
          <p:cNvPr id="6" name="TextBox 5"/>
          <p:cNvSpPr txBox="1"/>
          <p:nvPr/>
        </p:nvSpPr>
        <p:spPr>
          <a:xfrm>
            <a:off x="3458255" y="4542745"/>
            <a:ext cx="2236510" cy="646331"/>
          </a:xfrm>
          <a:prstGeom prst="rect">
            <a:avLst/>
          </a:prstGeom>
          <a:noFill/>
        </p:spPr>
        <p:txBody>
          <a:bodyPr wrap="none" rtlCol="0">
            <a:spAutoFit/>
          </a:bodyPr>
          <a:lstStyle/>
          <a:p>
            <a:r>
              <a:rPr lang="en-US" sz="3600" b="1" dirty="0" smtClean="0"/>
              <a:t>Birch Rd.</a:t>
            </a:r>
            <a:endParaRPr lang="en-US" sz="3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F:\Z-12-06 (Seitz; Hutson)\Photographs\IMG_1822.JPG"/>
          <p:cNvPicPr>
            <a:picLocks noGrp="1" noChangeAspect="1" noChangeArrowheads="1"/>
          </p:cNvPicPr>
          <p:nvPr>
            <p:ph idx="1"/>
          </p:nvPr>
        </p:nvPicPr>
        <p:blipFill>
          <a:blip r:embed="rId2" cstate="print">
            <a:lum bright="10000" contrast="10000"/>
          </a:blip>
          <a:stretch>
            <a:fillRect/>
          </a:stretch>
        </p:blipFill>
        <p:spPr bwMode="auto">
          <a:xfrm>
            <a:off x="0" y="0"/>
            <a:ext cx="9143999" cy="6858000"/>
          </a:xfrm>
          <a:prstGeom prst="rect">
            <a:avLst/>
          </a:prstGeom>
          <a:noFill/>
        </p:spPr>
      </p:pic>
      <p:sp>
        <p:nvSpPr>
          <p:cNvPr id="4" name="TextBox 3"/>
          <p:cNvSpPr txBox="1"/>
          <p:nvPr/>
        </p:nvSpPr>
        <p:spPr>
          <a:xfrm>
            <a:off x="3823219" y="241385"/>
            <a:ext cx="1401666" cy="707886"/>
          </a:xfrm>
          <a:prstGeom prst="rect">
            <a:avLst/>
          </a:prstGeom>
          <a:noFill/>
        </p:spPr>
        <p:txBody>
          <a:bodyPr wrap="none" rtlCol="0">
            <a:spAutoFit/>
          </a:bodyPr>
          <a:lstStyle/>
          <a:p>
            <a:r>
              <a:rPr lang="en-US" sz="4000" b="1" dirty="0" smtClean="0"/>
              <a:t>West</a:t>
            </a:r>
            <a:endParaRPr lang="en-US" sz="4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53280" y="164575"/>
            <a:ext cx="6705600" cy="1143000"/>
          </a:xfrm>
        </p:spPr>
        <p:txBody>
          <a:bodyPr anchor="ctr" anchorCtr="1"/>
          <a:lstStyle/>
          <a:p>
            <a:pPr eaLnBrk="1" hangingPunct="1"/>
            <a:r>
              <a:rPr lang="en-US" sz="3600" b="1" dirty="0" smtClean="0">
                <a:solidFill>
                  <a:schemeClr val="tx1"/>
                </a:solidFill>
                <a:latin typeface="Tahoma" pitchFamily="34" charset="0"/>
              </a:rPr>
              <a:t>Public Input</a:t>
            </a:r>
          </a:p>
        </p:txBody>
      </p:sp>
      <p:sp>
        <p:nvSpPr>
          <p:cNvPr id="16387" name="Content Placeholder 2"/>
          <p:cNvSpPr>
            <a:spLocks noGrp="1"/>
          </p:cNvSpPr>
          <p:nvPr>
            <p:ph type="body" idx="1"/>
          </p:nvPr>
        </p:nvSpPr>
        <p:spPr>
          <a:xfrm>
            <a:off x="347449" y="1737375"/>
            <a:ext cx="8333886" cy="4572000"/>
          </a:xfrm>
        </p:spPr>
        <p:txBody>
          <a:bodyPr/>
          <a:lstStyle/>
          <a:p>
            <a:pPr marL="457200" lvl="0" indent="-457200" algn="just"/>
            <a:endParaRPr lang="en-US" sz="2000" dirty="0" smtClean="0"/>
          </a:p>
          <a:p>
            <a:pPr>
              <a:buNone/>
            </a:pPr>
            <a:r>
              <a:rPr lang="en-US" sz="2000" b="1" dirty="0" smtClean="0"/>
              <a:t> </a:t>
            </a:r>
            <a:endParaRPr lang="en-US" sz="2000" dirty="0" smtClean="0"/>
          </a:p>
          <a:p>
            <a:pPr marL="457200" indent="-457200">
              <a:buClrTx/>
              <a:buFont typeface="+mj-lt"/>
              <a:buAutoNum type="arabicPeriod"/>
            </a:pPr>
            <a:endParaRPr lang="en-US" sz="2000" b="1" dirty="0" smtClean="0">
              <a:latin typeface="Tahoma" pitchFamily="34" charset="0"/>
              <a:cs typeface="Tahoma" pitchFamily="34" charset="0"/>
            </a:endParaRPr>
          </a:p>
        </p:txBody>
      </p:sp>
      <p:sp>
        <p:nvSpPr>
          <p:cNvPr id="6" name="TextBox 5"/>
          <p:cNvSpPr txBox="1"/>
          <p:nvPr/>
        </p:nvSpPr>
        <p:spPr>
          <a:xfrm>
            <a:off x="539475" y="1316725"/>
            <a:ext cx="4877435" cy="1015663"/>
          </a:xfrm>
          <a:prstGeom prst="rect">
            <a:avLst/>
          </a:prstGeom>
          <a:noFill/>
        </p:spPr>
        <p:txBody>
          <a:bodyPr wrap="square" rtlCol="0">
            <a:spAutoFit/>
          </a:bodyPr>
          <a:lstStyle/>
          <a:p>
            <a:pPr algn="ctr"/>
            <a:r>
              <a:rPr lang="en-US" sz="2000" b="1" dirty="0" smtClean="0">
                <a:solidFill>
                  <a:schemeClr val="bg1"/>
                </a:solidFill>
              </a:rPr>
              <a:t>One letter of support </a:t>
            </a:r>
          </a:p>
          <a:p>
            <a:pPr algn="ctr"/>
            <a:r>
              <a:rPr lang="en-US" sz="2000" b="1" dirty="0" smtClean="0">
                <a:solidFill>
                  <a:schemeClr val="bg1"/>
                </a:solidFill>
              </a:rPr>
              <a:t>&amp;</a:t>
            </a:r>
          </a:p>
          <a:p>
            <a:pPr algn="ctr"/>
            <a:r>
              <a:rPr lang="en-US" sz="2000" b="1" dirty="0" smtClean="0">
                <a:solidFill>
                  <a:schemeClr val="bg1"/>
                </a:solidFill>
              </a:rPr>
              <a:t>one letter of protest to date</a:t>
            </a:r>
            <a:endParaRPr lang="en-US" sz="2000" b="1" dirty="0">
              <a:solidFill>
                <a:schemeClr val="bg1"/>
              </a:solidFill>
            </a:endParaRPr>
          </a:p>
        </p:txBody>
      </p:sp>
      <p:grpSp>
        <p:nvGrpSpPr>
          <p:cNvPr id="12" name="Group 11"/>
          <p:cNvGrpSpPr/>
          <p:nvPr/>
        </p:nvGrpSpPr>
        <p:grpSpPr>
          <a:xfrm>
            <a:off x="0" y="2"/>
            <a:ext cx="9144000" cy="6857998"/>
            <a:chOff x="0" y="2"/>
            <a:chExt cx="9144000" cy="6857998"/>
          </a:xfrm>
        </p:grpSpPr>
        <p:pic>
          <p:nvPicPr>
            <p:cNvPr id="34818" name="Picture 2"/>
            <p:cNvPicPr>
              <a:picLocks noChangeAspect="1" noChangeArrowheads="1"/>
            </p:cNvPicPr>
            <p:nvPr/>
          </p:nvPicPr>
          <p:blipFill>
            <a:blip r:embed="rId2" cstate="print"/>
            <a:srcRect l="2960" t="2960" r="3520" b="2960"/>
            <a:stretch>
              <a:fillRect/>
            </a:stretch>
          </p:blipFill>
          <p:spPr bwMode="auto">
            <a:xfrm rot="5400000">
              <a:off x="1143001" y="-1142999"/>
              <a:ext cx="6857998" cy="9144000"/>
            </a:xfrm>
            <a:prstGeom prst="rect">
              <a:avLst/>
            </a:prstGeom>
            <a:noFill/>
            <a:ln w="9525">
              <a:noFill/>
              <a:miter lim="800000"/>
              <a:headEnd/>
              <a:tailEnd/>
            </a:ln>
          </p:spPr>
        </p:pic>
        <p:sp>
          <p:nvSpPr>
            <p:cNvPr id="7" name="Rectangle 6"/>
            <p:cNvSpPr/>
            <p:nvPr/>
          </p:nvSpPr>
          <p:spPr>
            <a:xfrm>
              <a:off x="1192360" y="3429000"/>
              <a:ext cx="883315" cy="460860"/>
            </a:xfrm>
            <a:prstGeom prst="rect">
              <a:avLst/>
            </a:prstGeom>
            <a:solidFill>
              <a:srgbClr val="FF0000">
                <a:alpha val="36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2430" y="740650"/>
              <a:ext cx="153620" cy="1689820"/>
            </a:xfrm>
            <a:prstGeom prst="rect">
              <a:avLst/>
            </a:prstGeom>
            <a:solidFill>
              <a:srgbClr val="00B050">
                <a:alpha val="50000"/>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56050" y="702246"/>
              <a:ext cx="2726755" cy="1536200"/>
            </a:xfrm>
            <a:prstGeom prst="rect">
              <a:avLst/>
            </a:prstGeom>
            <a:solidFill>
              <a:srgbClr val="00B05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455315" y="2238445"/>
            <a:ext cx="2227490" cy="19202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6050" y="2238445"/>
            <a:ext cx="76810" cy="230430"/>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61195" y="1306951"/>
            <a:ext cx="3310522" cy="1200329"/>
          </a:xfrm>
          <a:prstGeom prst="rect">
            <a:avLst/>
          </a:prstGeom>
          <a:noFill/>
        </p:spPr>
        <p:txBody>
          <a:bodyPr wrap="none" rtlCol="0">
            <a:spAutoFit/>
          </a:bodyPr>
          <a:lstStyle/>
          <a:p>
            <a:pPr algn="ctr"/>
            <a:r>
              <a:rPr lang="en-US" sz="2400" b="1" dirty="0" smtClean="0">
                <a:solidFill>
                  <a:schemeClr val="bg1"/>
                </a:solidFill>
              </a:rPr>
              <a:t>One letter of support </a:t>
            </a:r>
          </a:p>
          <a:p>
            <a:pPr algn="ctr"/>
            <a:r>
              <a:rPr lang="en-US" sz="2400" b="1" dirty="0" smtClean="0">
                <a:solidFill>
                  <a:schemeClr val="bg1"/>
                </a:solidFill>
              </a:rPr>
              <a:t>and</a:t>
            </a:r>
          </a:p>
          <a:p>
            <a:pPr algn="ctr"/>
            <a:r>
              <a:rPr lang="en-US" sz="2400" b="1" dirty="0" smtClean="0">
                <a:solidFill>
                  <a:schemeClr val="bg1"/>
                </a:solidFill>
              </a:rPr>
              <a:t>one letter of protest</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53280" y="164575"/>
            <a:ext cx="6705600" cy="1143000"/>
          </a:xfrm>
        </p:spPr>
        <p:txBody>
          <a:bodyPr anchor="ctr" anchorCtr="1"/>
          <a:lstStyle/>
          <a:p>
            <a:pPr eaLnBrk="1" hangingPunct="1"/>
            <a:r>
              <a:rPr lang="en-US" sz="3600" b="1" dirty="0" smtClean="0">
                <a:solidFill>
                  <a:schemeClr val="tx1"/>
                </a:solidFill>
                <a:latin typeface="Tahoma" pitchFamily="34" charset="0"/>
              </a:rPr>
              <a:t>Factors in Favor of Approval</a:t>
            </a:r>
          </a:p>
        </p:txBody>
      </p:sp>
      <p:sp>
        <p:nvSpPr>
          <p:cNvPr id="16387" name="Content Placeholder 2"/>
          <p:cNvSpPr>
            <a:spLocks noGrp="1"/>
          </p:cNvSpPr>
          <p:nvPr>
            <p:ph type="body" idx="1"/>
          </p:nvPr>
        </p:nvSpPr>
        <p:spPr>
          <a:xfrm>
            <a:off x="347449" y="1737375"/>
            <a:ext cx="8333886" cy="4572000"/>
          </a:xfrm>
        </p:spPr>
        <p:txBody>
          <a:bodyPr/>
          <a:lstStyle/>
          <a:p>
            <a:pPr marL="457200" lvl="0" indent="-457200" algn="just"/>
            <a:r>
              <a:rPr lang="en-US" sz="2000" b="1" dirty="0" smtClean="0">
                <a:solidFill>
                  <a:schemeClr val="tx1"/>
                </a:solidFill>
              </a:rPr>
              <a:t>1.	The </a:t>
            </a:r>
            <a:r>
              <a:rPr lang="en-US" sz="2000" b="1" dirty="0" err="1" smtClean="0">
                <a:solidFill>
                  <a:schemeClr val="tx1"/>
                </a:solidFill>
              </a:rPr>
              <a:t>ag</a:t>
            </a:r>
            <a:r>
              <a:rPr lang="en-US" sz="2000" b="1" dirty="0" smtClean="0">
                <a:solidFill>
                  <a:schemeClr val="tx1"/>
                </a:solidFill>
              </a:rPr>
              <a:t>-related uses proposed would serve area farms and ranches;</a:t>
            </a:r>
          </a:p>
          <a:p>
            <a:pPr marL="457200" lvl="0" indent="-457200" algn="just"/>
            <a:r>
              <a:rPr lang="en-US" sz="2000" b="1" dirty="0" smtClean="0">
                <a:solidFill>
                  <a:schemeClr val="tx1"/>
                </a:solidFill>
              </a:rPr>
              <a:t>2.	Rezoning to LI will not result in the inability of neighboring parcels to develop;</a:t>
            </a:r>
          </a:p>
          <a:p>
            <a:pPr marL="457200" lvl="0" indent="-457200" algn="just"/>
            <a:r>
              <a:rPr lang="en-US" sz="2000" b="1" dirty="0" smtClean="0">
                <a:solidFill>
                  <a:schemeClr val="tx1"/>
                </a:solidFill>
              </a:rPr>
              <a:t>3.	The proposed </a:t>
            </a:r>
            <a:r>
              <a:rPr lang="en-US" sz="2000" b="1" dirty="0" err="1" smtClean="0">
                <a:solidFill>
                  <a:schemeClr val="tx1"/>
                </a:solidFill>
              </a:rPr>
              <a:t>ag</a:t>
            </a:r>
            <a:r>
              <a:rPr lang="en-US" sz="2000" b="1" dirty="0" smtClean="0">
                <a:solidFill>
                  <a:schemeClr val="tx1"/>
                </a:solidFill>
              </a:rPr>
              <a:t>-related commercial uses are in keeping with the agricultural and rural character of the area; </a:t>
            </a:r>
          </a:p>
          <a:p>
            <a:pPr marL="457200" lvl="0" indent="-457200" algn="just"/>
            <a:r>
              <a:rPr lang="en-US" sz="2000" b="1" dirty="0" smtClean="0">
                <a:solidFill>
                  <a:schemeClr val="tx1"/>
                </a:solidFill>
              </a:rPr>
              <a:t>4.	The site abuts heavily traveled State Highway 191, an area appropriate for commercial zoning, and limited access can be managed; </a:t>
            </a:r>
          </a:p>
          <a:p>
            <a:pPr marL="457200" lvl="0" indent="-457200" algn="just"/>
            <a:r>
              <a:rPr lang="en-US" sz="2000" b="1" dirty="0" smtClean="0">
                <a:solidFill>
                  <a:schemeClr val="tx1"/>
                </a:solidFill>
              </a:rPr>
              <a:t>5.	To date, the Department has received one letter in support of the rezoning request; and</a:t>
            </a:r>
          </a:p>
          <a:p>
            <a:pPr marL="457200" lvl="0" indent="-457200" algn="just"/>
            <a:r>
              <a:rPr lang="en-US" sz="2000" b="1" dirty="0" smtClean="0">
                <a:solidFill>
                  <a:schemeClr val="tx1"/>
                </a:solidFill>
              </a:rPr>
              <a:t>6.	The </a:t>
            </a:r>
            <a:r>
              <a:rPr lang="en-US" sz="2000" b="1" i="1" dirty="0" smtClean="0">
                <a:solidFill>
                  <a:schemeClr val="tx1"/>
                </a:solidFill>
              </a:rPr>
              <a:t>Mid-</a:t>
            </a:r>
            <a:r>
              <a:rPr lang="en-US" sz="2000" b="1" i="1" dirty="0" err="1" smtClean="0">
                <a:solidFill>
                  <a:schemeClr val="tx1"/>
                </a:solidFill>
              </a:rPr>
              <a:t>Sulphur</a:t>
            </a:r>
            <a:r>
              <a:rPr lang="en-US" sz="2000" b="1" i="1" dirty="0" smtClean="0">
                <a:solidFill>
                  <a:schemeClr val="tx1"/>
                </a:solidFill>
              </a:rPr>
              <a:t> Springs Valley Area Plan</a:t>
            </a:r>
            <a:r>
              <a:rPr lang="en-US" sz="2000" b="1" dirty="0" smtClean="0">
                <a:solidFill>
                  <a:schemeClr val="tx1"/>
                </a:solidFill>
              </a:rPr>
              <a:t> designates the subject area as appropriate for Light Industry.</a:t>
            </a:r>
          </a:p>
          <a:p>
            <a:pPr marL="457200" lvl="0" indent="-457200">
              <a:buClrTx/>
              <a:buFont typeface="+mj-lt"/>
              <a:buAutoNum type="arabicPeriod"/>
            </a:pPr>
            <a:endParaRPr lang="en-US" sz="2000" dirty="0" smtClean="0"/>
          </a:p>
          <a:p>
            <a:pPr>
              <a:buNone/>
            </a:pPr>
            <a:r>
              <a:rPr lang="en-US" sz="2000" b="1" dirty="0" smtClean="0"/>
              <a:t> </a:t>
            </a:r>
            <a:endParaRPr lang="en-US" sz="2000" dirty="0" smtClean="0"/>
          </a:p>
          <a:p>
            <a:pPr marL="457200" indent="-457200">
              <a:buClrTx/>
              <a:buFont typeface="+mj-lt"/>
              <a:buAutoNum type="arabicPeriod"/>
            </a:pPr>
            <a:endParaRPr lang="en-US" sz="2000" b="1"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76410" y="126170"/>
            <a:ext cx="6705600" cy="1143000"/>
          </a:xfrm>
        </p:spPr>
        <p:txBody>
          <a:bodyPr anchor="ctr" anchorCtr="1"/>
          <a:lstStyle/>
          <a:p>
            <a:pPr eaLnBrk="1" hangingPunct="1"/>
            <a:r>
              <a:rPr lang="en-US" b="1" dirty="0" smtClean="0">
                <a:solidFill>
                  <a:schemeClr val="tx1"/>
                </a:solidFill>
                <a:latin typeface="Tahoma" pitchFamily="34" charset="0"/>
              </a:rPr>
              <a:t>Factors Against Approval</a:t>
            </a:r>
          </a:p>
        </p:txBody>
      </p:sp>
      <p:sp>
        <p:nvSpPr>
          <p:cNvPr id="17411" name="Content Placeholder 2"/>
          <p:cNvSpPr>
            <a:spLocks noGrp="1"/>
          </p:cNvSpPr>
          <p:nvPr>
            <p:ph type="body" idx="1"/>
          </p:nvPr>
        </p:nvSpPr>
        <p:spPr>
          <a:xfrm>
            <a:off x="424260" y="1905000"/>
            <a:ext cx="8141860" cy="4572000"/>
          </a:xfrm>
          <a:ln>
            <a:solidFill>
              <a:schemeClr val="bg1"/>
            </a:solidFill>
          </a:ln>
        </p:spPr>
        <p:txBody>
          <a:bodyPr/>
          <a:lstStyle/>
          <a:p>
            <a:pPr marL="457200" lvl="0" indent="-457200" algn="just"/>
            <a:r>
              <a:rPr lang="en-US" b="1" dirty="0" smtClean="0">
                <a:solidFill>
                  <a:schemeClr val="tx1"/>
                </a:solidFill>
              </a:rPr>
              <a:t>1.	Rezoning to LI would not provide what would be considered a smooth transition from adjacent RU-4 properties;  </a:t>
            </a:r>
          </a:p>
          <a:p>
            <a:pPr marL="457200" lvl="0" indent="-457200" algn="just"/>
            <a:r>
              <a:rPr lang="en-US" b="1" dirty="0" smtClean="0">
                <a:solidFill>
                  <a:schemeClr val="tx1"/>
                </a:solidFill>
              </a:rPr>
              <a:t>2.	The County's Highway Department has suggested that future commercial uses might require improvements to Birch Rd. and State Highway 191; and</a:t>
            </a:r>
          </a:p>
          <a:p>
            <a:pPr marL="457200" lvl="0" indent="-457200" algn="just"/>
            <a:r>
              <a:rPr lang="en-US" b="1" dirty="0" smtClean="0">
                <a:solidFill>
                  <a:schemeClr val="tx1"/>
                </a:solidFill>
              </a:rPr>
              <a:t>3.	To date, the Department has received one letter of opposition to the rezoning request.</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76410" y="126170"/>
            <a:ext cx="6705600" cy="1143000"/>
          </a:xfrm>
        </p:spPr>
        <p:txBody>
          <a:bodyPr anchor="ctr" anchorCtr="1"/>
          <a:lstStyle/>
          <a:p>
            <a:pPr algn="ctr" eaLnBrk="1" hangingPunct="1"/>
            <a:r>
              <a:rPr lang="en-US" b="1" dirty="0" smtClean="0">
                <a:solidFill>
                  <a:schemeClr val="tx1"/>
                </a:solidFill>
                <a:latin typeface="Tahoma" pitchFamily="34" charset="0"/>
              </a:rPr>
              <a:t>Planning Commission’s Recommendation</a:t>
            </a:r>
            <a:endParaRPr lang="en-US" b="1" dirty="0" smtClean="0">
              <a:solidFill>
                <a:schemeClr val="tx1"/>
              </a:solidFill>
              <a:latin typeface="Tahoma" pitchFamily="34" charset="0"/>
            </a:endParaRPr>
          </a:p>
        </p:txBody>
      </p:sp>
      <p:sp>
        <p:nvSpPr>
          <p:cNvPr id="17411" name="Content Placeholder 2"/>
          <p:cNvSpPr>
            <a:spLocks noGrp="1"/>
          </p:cNvSpPr>
          <p:nvPr>
            <p:ph type="body" idx="1"/>
          </p:nvPr>
        </p:nvSpPr>
        <p:spPr>
          <a:xfrm>
            <a:off x="270640" y="2044615"/>
            <a:ext cx="8564315" cy="4572000"/>
          </a:xfrm>
          <a:ln>
            <a:solidFill>
              <a:schemeClr val="bg1"/>
            </a:solidFill>
          </a:ln>
        </p:spPr>
        <p:txBody>
          <a:bodyPr/>
          <a:lstStyle/>
          <a:p>
            <a:pPr marL="457200" lvl="0" indent="-457200"/>
            <a:r>
              <a:rPr lang="en-US" b="1" dirty="0" smtClean="0">
                <a:solidFill>
                  <a:schemeClr val="tx1"/>
                </a:solidFill>
              </a:rPr>
              <a:t>	</a:t>
            </a:r>
            <a:r>
              <a:rPr lang="en-US" sz="3600" b="1" dirty="0" smtClean="0">
                <a:solidFill>
                  <a:schemeClr val="tx1"/>
                </a:solidFill>
              </a:rPr>
              <a:t>On September 12, the Commission voted unanimously to forward a recommendation of conditional approval</a:t>
            </a:r>
            <a:endParaRPr lang="en-US" sz="3600" b="1"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235" y="2289690"/>
            <a:ext cx="8602720" cy="1446550"/>
          </a:xfrm>
          <a:prstGeom prst="rect">
            <a:avLst/>
          </a:prstGeom>
          <a:noFill/>
        </p:spPr>
        <p:txBody>
          <a:bodyPr wrap="square" rtlCol="0">
            <a:spAutoFit/>
          </a:bodyPr>
          <a:lstStyle/>
          <a:p>
            <a:r>
              <a:rPr lang="en-US" sz="1600" dirty="0" smtClean="0"/>
              <a:t> </a:t>
            </a:r>
            <a:endParaRPr lang="en-US" sz="1600" i="1" dirty="0" smtClean="0"/>
          </a:p>
          <a:p>
            <a:pPr algn="just"/>
            <a:r>
              <a:rPr lang="en-US" sz="2400" b="1" dirty="0" smtClean="0"/>
              <a:t>Based on the Factors in Favor, </a:t>
            </a:r>
            <a:r>
              <a:rPr lang="en-US" sz="2400" b="1" i="1" dirty="0" smtClean="0"/>
              <a:t>staff recommends </a:t>
            </a:r>
            <a:r>
              <a:rPr lang="en-US" sz="2400" b="1" i="1" dirty="0" smtClean="0"/>
              <a:t>conditional </a:t>
            </a:r>
            <a:r>
              <a:rPr lang="en-US" sz="2400" b="1" i="1" dirty="0" smtClean="0"/>
              <a:t>approval </a:t>
            </a:r>
            <a:r>
              <a:rPr lang="en-US" sz="2400" b="1" i="1" dirty="0" smtClean="0"/>
              <a:t>(</a:t>
            </a:r>
            <a:r>
              <a:rPr lang="en-US" sz="2400" b="1" dirty="0" smtClean="0"/>
              <a:t>with the minimum </a:t>
            </a:r>
            <a:r>
              <a:rPr lang="en-US" sz="2400" b="1" dirty="0" smtClean="0"/>
              <a:t>setback </a:t>
            </a:r>
            <a:r>
              <a:rPr lang="en-US" sz="2400" b="1" dirty="0" smtClean="0"/>
              <a:t>Modification)</a:t>
            </a:r>
            <a:r>
              <a:rPr lang="en-US" sz="2400" b="1" dirty="0" smtClean="0"/>
              <a:t>:</a:t>
            </a:r>
            <a:endParaRPr lang="en-US" sz="2400" b="1" dirty="0"/>
          </a:p>
        </p:txBody>
      </p:sp>
      <p:sp>
        <p:nvSpPr>
          <p:cNvPr id="6" name="Title 1"/>
          <p:cNvSpPr>
            <a:spLocks noGrp="1"/>
          </p:cNvSpPr>
          <p:nvPr>
            <p:ph type="title"/>
          </p:nvPr>
        </p:nvSpPr>
        <p:spPr>
          <a:xfrm>
            <a:off x="923525" y="202980"/>
            <a:ext cx="7774230" cy="944563"/>
          </a:xfrm>
        </p:spPr>
        <p:txBody>
          <a:bodyPr anchor="ctr" anchorCtr="1"/>
          <a:lstStyle/>
          <a:p>
            <a:pPr algn="ctr" eaLnBrk="1" hangingPunct="1"/>
            <a:r>
              <a:rPr lang="en-US" b="1" dirty="0" smtClean="0">
                <a:solidFill>
                  <a:schemeClr val="tx1"/>
                </a:solidFill>
                <a:latin typeface="Tahoma" pitchFamily="34" charset="0"/>
              </a:rPr>
              <a:t>Recommendation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2235" y="2046420"/>
            <a:ext cx="8602720" cy="3293209"/>
          </a:xfrm>
          <a:prstGeom prst="rect">
            <a:avLst/>
          </a:prstGeom>
          <a:noFill/>
        </p:spPr>
        <p:txBody>
          <a:bodyPr wrap="square" rtlCol="0">
            <a:spAutoFit/>
          </a:bodyPr>
          <a:lstStyle/>
          <a:p>
            <a:r>
              <a:rPr lang="en-US" sz="1600" dirty="0" smtClean="0"/>
              <a:t> </a:t>
            </a:r>
            <a:endParaRPr lang="en-US" sz="1600" i="1" dirty="0" smtClean="0"/>
          </a:p>
          <a:p>
            <a:pPr lvl="0" algn="just"/>
            <a:r>
              <a:rPr lang="en-US" sz="2400" b="1" dirty="0" smtClean="0"/>
              <a:t>The Applicant shall provide the County with a signed </a:t>
            </a:r>
            <a:r>
              <a:rPr lang="en-US" sz="2400" b="1" i="1" dirty="0" smtClean="0"/>
              <a:t>Acceptance of Conditions</a:t>
            </a:r>
            <a:r>
              <a:rPr lang="en-US" sz="2400" b="1" dirty="0" smtClean="0"/>
              <a:t> and a </a:t>
            </a:r>
            <a:r>
              <a:rPr lang="en-US" sz="2400" b="1" i="1" dirty="0" smtClean="0"/>
              <a:t>Waiver of Claims</a:t>
            </a:r>
            <a:r>
              <a:rPr lang="en-US" sz="2400" b="1" dirty="0" smtClean="0"/>
              <a:t> form arising from ARS Section 12-1134 signed by the property owner of the subject property within thirty (30) days of Board of Supervisors’ approval of the Rezoning or the approval of the Rezoning may be deemed void</a:t>
            </a:r>
            <a:r>
              <a:rPr lang="en-US" sz="2400" b="1" dirty="0" smtClean="0"/>
              <a:t>.</a:t>
            </a:r>
          </a:p>
          <a:p>
            <a:pPr lvl="0" algn="just"/>
            <a:endParaRPr lang="en-US" sz="2400" b="1" i="1" dirty="0" smtClean="0"/>
          </a:p>
          <a:p>
            <a:pPr lvl="0" algn="just"/>
            <a:endParaRPr lang="en-US" sz="2400" b="1" i="1" dirty="0"/>
          </a:p>
        </p:txBody>
      </p:sp>
      <p:sp>
        <p:nvSpPr>
          <p:cNvPr id="6" name="Title 1"/>
          <p:cNvSpPr>
            <a:spLocks noGrp="1"/>
          </p:cNvSpPr>
          <p:nvPr>
            <p:ph type="title"/>
          </p:nvPr>
        </p:nvSpPr>
        <p:spPr>
          <a:xfrm>
            <a:off x="1175940" y="218542"/>
            <a:ext cx="7774230" cy="944563"/>
          </a:xfrm>
        </p:spPr>
        <p:txBody>
          <a:bodyPr anchor="ctr" anchorCtr="1"/>
          <a:lstStyle/>
          <a:p>
            <a:pPr algn="ctr" eaLnBrk="1" hangingPunct="1"/>
            <a:r>
              <a:rPr lang="en-US" sz="3000" b="1" dirty="0" smtClean="0">
                <a:solidFill>
                  <a:schemeClr val="tx1"/>
                </a:solidFill>
                <a:latin typeface="Tahoma" pitchFamily="34" charset="0"/>
              </a:rPr>
              <a:t>Recommended Condition of Approval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2"/>
          <p:cNvSpPr>
            <a:spLocks noGrp="1"/>
          </p:cNvSpPr>
          <p:nvPr>
            <p:ph type="body" idx="1"/>
          </p:nvPr>
        </p:nvSpPr>
        <p:spPr>
          <a:xfrm>
            <a:off x="309045" y="1815991"/>
            <a:ext cx="8487506" cy="4839030"/>
          </a:xfrm>
        </p:spPr>
        <p:txBody>
          <a:bodyPr/>
          <a:lstStyle/>
          <a:p>
            <a:endParaRPr lang="en-US" sz="2800" dirty="0" smtClean="0"/>
          </a:p>
          <a:p>
            <a:pPr algn="just"/>
            <a:r>
              <a:rPr lang="en-US" sz="2800" b="1" dirty="0" smtClean="0">
                <a:solidFill>
                  <a:schemeClr val="tx1"/>
                </a:solidFill>
                <a:latin typeface="+mn-lt"/>
              </a:rPr>
              <a:t>Three contiguous parcels </a:t>
            </a:r>
            <a:r>
              <a:rPr lang="en-US" sz="2800" b="1" spc="-10" dirty="0" smtClean="0">
                <a:solidFill>
                  <a:schemeClr val="tx1"/>
                </a:solidFill>
                <a:latin typeface="+mn-lt"/>
                <a:ea typeface="Times New Roman"/>
              </a:rPr>
              <a:t>(118-05-054; -055; and -</a:t>
            </a:r>
            <a:r>
              <a:rPr lang="en-US" sz="2800" b="1" spc="-10" dirty="0" smtClean="0">
                <a:solidFill>
                  <a:schemeClr val="tx1"/>
                </a:solidFill>
                <a:latin typeface="+mn-lt"/>
                <a:ea typeface="Times New Roman"/>
              </a:rPr>
              <a:t>056; totaling </a:t>
            </a:r>
            <a:r>
              <a:rPr lang="en-US" sz="2800" b="1" dirty="0" smtClean="0">
                <a:solidFill>
                  <a:schemeClr val="tx1"/>
                </a:solidFill>
                <a:latin typeface="+mn-lt"/>
              </a:rPr>
              <a:t>12 acres) located at the southwest corner of State Highway 191 and Birch Rd. in the Sunsites area.</a:t>
            </a:r>
          </a:p>
          <a:p>
            <a:pPr algn="just">
              <a:buFont typeface="Wingdings" pitchFamily="2" charset="2"/>
              <a:buChar char="§"/>
            </a:pPr>
            <a:endParaRPr lang="en-US" sz="2800" b="1" dirty="0" smtClean="0">
              <a:solidFill>
                <a:schemeClr val="tx1"/>
              </a:solidFill>
            </a:endParaRPr>
          </a:p>
          <a:p>
            <a:pPr algn="just"/>
            <a:r>
              <a:rPr lang="en-US" sz="2800" b="1" dirty="0" smtClean="0">
                <a:solidFill>
                  <a:schemeClr val="tx1"/>
                </a:solidFill>
              </a:rPr>
              <a:t>An existing 16,000 sq.-ft. metal building on Parcel 056 would be used for the storage and sale of agricultural products.  </a:t>
            </a:r>
          </a:p>
          <a:p>
            <a:pPr>
              <a:buFont typeface="Wingdings" pitchFamily="2" charset="2"/>
              <a:buChar char="§"/>
            </a:pPr>
            <a:endParaRPr lang="en-US" sz="2800" b="1" dirty="0" smtClean="0">
              <a:solidFill>
                <a:schemeClr val="tx1"/>
              </a:solidFill>
            </a:endParaRPr>
          </a:p>
          <a:p>
            <a:pPr marL="0" indent="0" eaLnBrk="1" hangingPunct="1">
              <a:lnSpc>
                <a:spcPct val="90000"/>
              </a:lnSpc>
              <a:buClr>
                <a:schemeClr val="tx1"/>
              </a:buClr>
            </a:pPr>
            <a:endParaRPr lang="en-US" sz="2800" dirty="0" smtClean="0">
              <a:latin typeface="Tahoma" pitchFamily="34" charset="0"/>
              <a:cs typeface="Tahoma" pitchFamily="34" charset="0"/>
            </a:endParaRPr>
          </a:p>
          <a:p>
            <a:pPr marL="0" indent="0" eaLnBrk="1" hangingPunct="1">
              <a:lnSpc>
                <a:spcPct val="90000"/>
              </a:lnSpc>
              <a:buClr>
                <a:schemeClr val="tx1"/>
              </a:buClr>
            </a:pPr>
            <a:endParaRPr lang="en-US" sz="2800" dirty="0" smtClean="0">
              <a:latin typeface="Tahoma" pitchFamily="34" charset="0"/>
              <a:cs typeface="Tahoma" pitchFamily="34" charset="0"/>
            </a:endParaRPr>
          </a:p>
          <a:p>
            <a:pPr marL="0" indent="0" eaLnBrk="1" hangingPunct="1">
              <a:lnSpc>
                <a:spcPct val="90000"/>
              </a:lnSpc>
              <a:buClr>
                <a:schemeClr val="tx1"/>
              </a:buClr>
            </a:pPr>
            <a:endParaRPr lang="en-US" sz="2800" dirty="0" smtClean="0">
              <a:latin typeface="Tahoma" pitchFamily="34" charset="0"/>
              <a:cs typeface="Tahoma" pitchFamily="34" charset="0"/>
            </a:endParaRPr>
          </a:p>
        </p:txBody>
      </p:sp>
      <p:sp>
        <p:nvSpPr>
          <p:cNvPr id="4" name="Title 1"/>
          <p:cNvSpPr txBox="1">
            <a:spLocks/>
          </p:cNvSpPr>
          <p:nvPr/>
        </p:nvSpPr>
        <p:spPr bwMode="auto">
          <a:xfrm>
            <a:off x="693095" y="126170"/>
            <a:ext cx="7604190" cy="1169230"/>
          </a:xfrm>
          <a:prstGeom prst="rect">
            <a:avLst/>
          </a:prstGeom>
          <a:noFill/>
          <a:ln w="9525">
            <a:noFill/>
            <a:miter lim="800000"/>
            <a:headEnd/>
            <a:tailEnd/>
          </a:ln>
        </p:spPr>
        <p:txBody>
          <a:bodyPr vert="horz" wrap="square" lIns="91440" tIns="45720" rIns="91440" bIns="9144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Tahoma" pitchFamily="34" charset="0"/>
                <a:ea typeface="+mj-ea"/>
                <a:cs typeface="+mj-cs"/>
              </a:rPr>
              <a:t>Docket Z-12-06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255" y="4273910"/>
            <a:ext cx="5568725" cy="1143000"/>
          </a:xfrm>
        </p:spPr>
        <p:txBody>
          <a:bodyPr/>
          <a:lstStyle/>
          <a:p>
            <a:pPr algn="ctr"/>
            <a:r>
              <a:rPr lang="en-US" sz="3200" b="1" dirty="0" smtClean="0">
                <a:solidFill>
                  <a:schemeClr val="tx1"/>
                </a:solidFill>
              </a:rPr>
              <a:t>Mid-</a:t>
            </a:r>
            <a:r>
              <a:rPr lang="en-US" sz="3200" b="1" dirty="0" err="1" smtClean="0">
                <a:solidFill>
                  <a:schemeClr val="tx1"/>
                </a:solidFill>
              </a:rPr>
              <a:t>Sulphur</a:t>
            </a:r>
            <a:r>
              <a:rPr lang="en-US" sz="3200" b="1" dirty="0" smtClean="0">
                <a:solidFill>
                  <a:schemeClr val="tx1"/>
                </a:solidFill>
              </a:rPr>
              <a:t> Springs Valley</a:t>
            </a:r>
            <a:br>
              <a:rPr lang="en-US" sz="3200" b="1" dirty="0" smtClean="0">
                <a:solidFill>
                  <a:schemeClr val="tx1"/>
                </a:solidFill>
              </a:rPr>
            </a:br>
            <a:r>
              <a:rPr lang="en-US" sz="3200" b="1" dirty="0" smtClean="0">
                <a:solidFill>
                  <a:schemeClr val="tx1"/>
                </a:solidFill>
              </a:rPr>
              <a:t>Area Plan</a:t>
            </a:r>
            <a:endParaRPr lang="en-US" sz="3200" b="1" dirty="0">
              <a:solidFill>
                <a:schemeClr val="tx1"/>
              </a:solidFill>
            </a:endParaRPr>
          </a:p>
        </p:txBody>
      </p:sp>
      <p:pic>
        <p:nvPicPr>
          <p:cNvPr id="1026" name="Picture 2"/>
          <p:cNvPicPr>
            <a:picLocks noGrp="1" noChangeAspect="1" noChangeArrowheads="1"/>
          </p:cNvPicPr>
          <p:nvPr>
            <p:ph idx="1"/>
          </p:nvPr>
        </p:nvPicPr>
        <p:blipFill>
          <a:blip r:embed="rId4" cstate="print"/>
          <a:srcRect t="16836" r="817" b="4034"/>
          <a:stretch>
            <a:fillRect/>
          </a:stretch>
        </p:blipFill>
        <p:spPr bwMode="auto">
          <a:xfrm>
            <a:off x="3688685" y="44505"/>
            <a:ext cx="5410200" cy="4191000"/>
          </a:xfrm>
          <a:prstGeom prst="rect">
            <a:avLst/>
          </a:prstGeom>
          <a:noFill/>
          <a:ln w="25400">
            <a:solidFill>
              <a:schemeClr val="tx1"/>
            </a:solidFill>
            <a:miter lim="800000"/>
            <a:headEnd/>
            <a:tailEnd/>
          </a:ln>
        </p:spPr>
      </p:pic>
      <p:pic>
        <p:nvPicPr>
          <p:cNvPr id="1027" name="Picture 3"/>
          <p:cNvPicPr>
            <a:picLocks noChangeAspect="1" noChangeArrowheads="1"/>
          </p:cNvPicPr>
          <p:nvPr/>
        </p:nvPicPr>
        <p:blipFill>
          <a:blip r:embed="rId5" cstate="print"/>
          <a:srcRect l="25000" t="22764" r="28125" b="3252"/>
          <a:stretch>
            <a:fillRect/>
          </a:stretch>
        </p:blipFill>
        <p:spPr bwMode="auto">
          <a:xfrm>
            <a:off x="29710" y="2852925"/>
            <a:ext cx="3274925" cy="3973576"/>
          </a:xfrm>
          <a:prstGeom prst="rect">
            <a:avLst/>
          </a:prstGeom>
          <a:noFill/>
          <a:ln w="25400">
            <a:solidFill>
              <a:schemeClr val="tx1"/>
            </a:solidFill>
            <a:miter lim="800000"/>
            <a:headEnd/>
            <a:tailEnd/>
          </a:ln>
        </p:spPr>
      </p:pic>
      <p:cxnSp>
        <p:nvCxnSpPr>
          <p:cNvPr id="9" name="Straight Arrow Connector 8"/>
          <p:cNvCxnSpPr/>
          <p:nvPr/>
        </p:nvCxnSpPr>
        <p:spPr>
          <a:xfrm flipV="1">
            <a:off x="1845270" y="2590800"/>
            <a:ext cx="4800600" cy="1447800"/>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graphicFrame>
        <p:nvGraphicFramePr>
          <p:cNvPr id="29698" name="Object 14"/>
          <p:cNvGraphicFramePr>
            <a:graphicFrameLocks noChangeAspect="1"/>
          </p:cNvGraphicFramePr>
          <p:nvPr/>
        </p:nvGraphicFramePr>
        <p:xfrm>
          <a:off x="152400" y="152400"/>
          <a:ext cx="1066800" cy="1019175"/>
        </p:xfrm>
        <a:graphic>
          <a:graphicData uri="http://schemas.openxmlformats.org/presentationml/2006/ole">
            <p:oleObj spid="_x0000_s29698" name="Photo Editor Photo" r:id="rId6" imgW="1066667" imgH="1019048" progId="">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3" name="Picture 3"/>
          <p:cNvPicPr>
            <a:picLocks noGrp="1" noChangeAspect="1" noChangeArrowheads="1"/>
          </p:cNvPicPr>
          <p:nvPr>
            <p:ph idx="1"/>
          </p:nvPr>
        </p:nvPicPr>
        <p:blipFill>
          <a:blip r:embed="rId3" cstate="print"/>
          <a:srcRect l="4444" t="2500" r="2222" b="1667"/>
          <a:stretch>
            <a:fillRect/>
          </a:stretch>
        </p:blipFill>
        <p:spPr bwMode="auto">
          <a:xfrm rot="5400000">
            <a:off x="1143000" y="-1143000"/>
            <a:ext cx="6858002" cy="9144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p:cNvPicPr>
            <a:picLocks noGrp="1" noChangeAspect="1" noChangeArrowheads="1"/>
          </p:cNvPicPr>
          <p:nvPr>
            <p:ph idx="1"/>
          </p:nvPr>
        </p:nvPicPr>
        <p:blipFill>
          <a:blip r:embed="rId3" cstate="print"/>
          <a:srcRect l="2941" t="2730" r="2941" b="540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438065" y="126170"/>
            <a:ext cx="6705600" cy="1143000"/>
          </a:xfrm>
        </p:spPr>
        <p:txBody>
          <a:bodyPr anchor="ctr" anchorCtr="1"/>
          <a:lstStyle/>
          <a:p>
            <a:pPr eaLnBrk="1" hangingPunct="1"/>
            <a:r>
              <a:rPr lang="en-US" sz="3600" b="1" dirty="0" smtClean="0">
                <a:solidFill>
                  <a:schemeClr val="tx1"/>
                </a:solidFill>
                <a:latin typeface="Tahoma" pitchFamily="34" charset="0"/>
              </a:rPr>
              <a:t>Setback Modification</a:t>
            </a:r>
            <a:endParaRPr lang="en-US" sz="3600" b="1" dirty="0" smtClean="0">
              <a:solidFill>
                <a:schemeClr val="tx1"/>
              </a:solidFill>
              <a:latin typeface="Tahoma" pitchFamily="34" charset="0"/>
            </a:endParaRPr>
          </a:p>
        </p:txBody>
      </p:sp>
      <p:sp>
        <p:nvSpPr>
          <p:cNvPr id="16387" name="Content Placeholder 2"/>
          <p:cNvSpPr>
            <a:spLocks noGrp="1"/>
          </p:cNvSpPr>
          <p:nvPr>
            <p:ph type="body" idx="1"/>
          </p:nvPr>
        </p:nvSpPr>
        <p:spPr>
          <a:xfrm>
            <a:off x="424259" y="1890995"/>
            <a:ext cx="8333886" cy="4572000"/>
          </a:xfrm>
        </p:spPr>
        <p:txBody>
          <a:bodyPr/>
          <a:lstStyle/>
          <a:p>
            <a:pPr marL="457200" lvl="0" indent="-457200" algn="just"/>
            <a:endParaRPr lang="en-US" sz="2000" dirty="0" smtClean="0"/>
          </a:p>
          <a:p>
            <a:pPr algn="just"/>
            <a:r>
              <a:rPr lang="en-US" b="1" dirty="0" smtClean="0">
                <a:solidFill>
                  <a:schemeClr val="tx1"/>
                </a:solidFill>
              </a:rPr>
              <a:t>For </a:t>
            </a:r>
            <a:r>
              <a:rPr lang="en-US" b="1" dirty="0" smtClean="0">
                <a:solidFill>
                  <a:schemeClr val="tx1"/>
                </a:solidFill>
              </a:rPr>
              <a:t>those LI zoning districts which abut Rural zoning, the minimum setback shall be 80 </a:t>
            </a:r>
            <a:r>
              <a:rPr lang="en-US" b="1" dirty="0" smtClean="0">
                <a:solidFill>
                  <a:schemeClr val="tx1"/>
                </a:solidFill>
              </a:rPr>
              <a:t>feet.  </a:t>
            </a:r>
          </a:p>
          <a:p>
            <a:pPr algn="just"/>
            <a:endParaRPr lang="en-US" b="1" dirty="0" smtClean="0">
              <a:solidFill>
                <a:schemeClr val="tx1"/>
              </a:solidFill>
            </a:endParaRPr>
          </a:p>
          <a:p>
            <a:pPr algn="just"/>
            <a:r>
              <a:rPr lang="en-US" b="1" dirty="0" smtClean="0">
                <a:solidFill>
                  <a:schemeClr val="tx1"/>
                </a:solidFill>
              </a:rPr>
              <a:t>If </a:t>
            </a:r>
            <a:r>
              <a:rPr lang="en-US" b="1" dirty="0" smtClean="0">
                <a:solidFill>
                  <a:schemeClr val="tx1"/>
                </a:solidFill>
              </a:rPr>
              <a:t>rezoned, </a:t>
            </a:r>
            <a:r>
              <a:rPr lang="en-US" b="1" dirty="0" smtClean="0">
                <a:solidFill>
                  <a:schemeClr val="tx1"/>
                </a:solidFill>
              </a:rPr>
              <a:t>a modification </a:t>
            </a:r>
            <a:r>
              <a:rPr lang="en-US" b="1" smtClean="0">
                <a:solidFill>
                  <a:schemeClr val="tx1"/>
                </a:solidFill>
              </a:rPr>
              <a:t>of this </a:t>
            </a:r>
            <a:r>
              <a:rPr lang="en-US" b="1" dirty="0" smtClean="0">
                <a:solidFill>
                  <a:schemeClr val="tx1"/>
                </a:solidFill>
              </a:rPr>
              <a:t>minimum required setback </a:t>
            </a:r>
            <a:r>
              <a:rPr lang="en-US" b="1" dirty="0" smtClean="0">
                <a:solidFill>
                  <a:schemeClr val="tx1"/>
                </a:solidFill>
              </a:rPr>
              <a:t>along </a:t>
            </a:r>
            <a:r>
              <a:rPr lang="en-US" b="1" dirty="0" smtClean="0">
                <a:solidFill>
                  <a:schemeClr val="tx1"/>
                </a:solidFill>
              </a:rPr>
              <a:t>the south and west property </a:t>
            </a:r>
            <a:r>
              <a:rPr lang="en-US" b="1" dirty="0" smtClean="0">
                <a:solidFill>
                  <a:schemeClr val="tx1"/>
                </a:solidFill>
              </a:rPr>
              <a:t>lines would </a:t>
            </a:r>
            <a:r>
              <a:rPr lang="en-US" b="1" smtClean="0">
                <a:solidFill>
                  <a:schemeClr val="tx1"/>
                </a:solidFill>
              </a:rPr>
              <a:t>be needed </a:t>
            </a:r>
            <a:r>
              <a:rPr lang="en-US" b="1" dirty="0" smtClean="0">
                <a:solidFill>
                  <a:schemeClr val="tx1"/>
                </a:solidFill>
              </a:rPr>
              <a:t>in order </a:t>
            </a:r>
            <a:r>
              <a:rPr lang="en-US" b="1" dirty="0" smtClean="0">
                <a:solidFill>
                  <a:schemeClr val="tx1"/>
                </a:solidFill>
              </a:rPr>
              <a:t>to </a:t>
            </a:r>
            <a:r>
              <a:rPr lang="en-US" b="1" dirty="0" smtClean="0">
                <a:solidFill>
                  <a:schemeClr val="tx1"/>
                </a:solidFill>
              </a:rPr>
              <a:t>maintain the location of the 16,000 sq.-ft. structure. </a:t>
            </a:r>
            <a:endParaRPr lang="en-US" b="1" dirty="0" smtClean="0">
              <a:solidFill>
                <a:schemeClr val="tx1"/>
              </a:solidFill>
            </a:endParaRPr>
          </a:p>
          <a:p>
            <a:pPr marL="457200" indent="-457200">
              <a:buClrTx/>
              <a:buFont typeface="+mj-lt"/>
              <a:buAutoNum type="arabicPeriod"/>
            </a:pPr>
            <a:endParaRPr lang="en-US" sz="2000" b="1" dirty="0" smtClean="0">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endParaRPr lang="en-US" sz="3800" dirty="0"/>
          </a:p>
        </p:txBody>
      </p:sp>
      <p:pic>
        <p:nvPicPr>
          <p:cNvPr id="2050" name="Picture 2" descr="F:\Z-12-06 (Seitz; Hutson)\Photographs\IMG_1785.JPG"/>
          <p:cNvPicPr>
            <a:picLocks noChangeAspect="1" noChangeArrowheads="1"/>
          </p:cNvPicPr>
          <p:nvPr/>
        </p:nvPicPr>
        <p:blipFill>
          <a:blip r:embed="rId3" cstate="print">
            <a:lum bright="10000" contrast="10000"/>
          </a:blip>
          <a:srcRect b="15315"/>
          <a:stretch>
            <a:fillRect/>
          </a:stretch>
        </p:blipFill>
        <p:spPr bwMode="auto">
          <a:xfrm>
            <a:off x="0" y="0"/>
            <a:ext cx="9144000" cy="6858000"/>
          </a:xfrm>
          <a:prstGeom prst="rect">
            <a:avLst/>
          </a:prstGeom>
          <a:noFill/>
        </p:spPr>
      </p:pic>
      <p:sp>
        <p:nvSpPr>
          <p:cNvPr id="5" name="TextBox 4"/>
          <p:cNvSpPr txBox="1"/>
          <p:nvPr/>
        </p:nvSpPr>
        <p:spPr>
          <a:xfrm>
            <a:off x="3573470" y="164575"/>
            <a:ext cx="1920719" cy="707886"/>
          </a:xfrm>
          <a:prstGeom prst="rect">
            <a:avLst/>
          </a:prstGeom>
          <a:noFill/>
        </p:spPr>
        <p:txBody>
          <a:bodyPr wrap="none" rtlCol="0">
            <a:spAutoFit/>
          </a:bodyPr>
          <a:lstStyle/>
          <a:p>
            <a:r>
              <a:rPr lang="en-US" sz="4000" b="1" dirty="0" smtClean="0"/>
              <a:t>Photos</a:t>
            </a:r>
            <a:endParaRPr lang="en-US" sz="4000" b="1" dirty="0"/>
          </a:p>
        </p:txBody>
      </p:sp>
      <p:graphicFrame>
        <p:nvGraphicFramePr>
          <p:cNvPr id="30723" name="Object 14"/>
          <p:cNvGraphicFramePr>
            <a:graphicFrameLocks noChangeAspect="1"/>
          </p:cNvGraphicFramePr>
          <p:nvPr/>
        </p:nvGraphicFramePr>
        <p:xfrm>
          <a:off x="152400" y="152400"/>
          <a:ext cx="1066800" cy="1019175"/>
        </p:xfrm>
        <a:graphic>
          <a:graphicData uri="http://schemas.openxmlformats.org/presentationml/2006/ole">
            <p:oleObj spid="_x0000_s30723" name="Photo Editor Photo" r:id="rId4" imgW="1066667" imgH="1019048" progId="">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Z-12-06 (Seitz; Hutson)\Photographs\IMG_1813.JPG"/>
          <p:cNvPicPr>
            <a:picLocks noGrp="1" noChangeAspect="1" noChangeArrowheads="1"/>
          </p:cNvPicPr>
          <p:nvPr>
            <p:ph idx="1"/>
          </p:nvPr>
        </p:nvPicPr>
        <p:blipFill>
          <a:blip r:embed="rId4" cstate="print">
            <a:lum bright="10000" contrast="10000"/>
          </a:blip>
          <a:stretch>
            <a:fillRect/>
          </a:stretch>
        </p:blipFill>
        <p:spPr bwMode="auto">
          <a:xfrm>
            <a:off x="0" y="0"/>
            <a:ext cx="9143999" cy="6858000"/>
          </a:xfrm>
          <a:prstGeom prst="rect">
            <a:avLst/>
          </a:prstGeom>
          <a:noFill/>
        </p:spPr>
      </p:pic>
      <p:sp>
        <p:nvSpPr>
          <p:cNvPr id="4" name="Title 3"/>
          <p:cNvSpPr>
            <a:spLocks noGrp="1"/>
          </p:cNvSpPr>
          <p:nvPr>
            <p:ph type="title"/>
          </p:nvPr>
        </p:nvSpPr>
        <p:spPr/>
        <p:txBody>
          <a:bodyPr/>
          <a:lstStyle/>
          <a:p>
            <a:endParaRPr lang="en-US" dirty="0"/>
          </a:p>
        </p:txBody>
      </p:sp>
      <p:graphicFrame>
        <p:nvGraphicFramePr>
          <p:cNvPr id="31750" name="Object 14"/>
          <p:cNvGraphicFramePr>
            <a:graphicFrameLocks noChangeAspect="1"/>
          </p:cNvGraphicFramePr>
          <p:nvPr/>
        </p:nvGraphicFramePr>
        <p:xfrm>
          <a:off x="232235" y="202980"/>
          <a:ext cx="1066800" cy="1019175"/>
        </p:xfrm>
        <a:graphic>
          <a:graphicData uri="http://schemas.openxmlformats.org/presentationml/2006/ole">
            <p:oleObj spid="_x0000_s31750" name="Photo Editor Photo" r:id="rId5" imgW="1066667" imgH="1019048"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45719"/>
          </a:xfrm>
        </p:spPr>
        <p:txBody>
          <a:bodyPr>
            <a:normAutofit fontScale="90000"/>
          </a:bodyPr>
          <a:lstStyle/>
          <a:p>
            <a:r>
              <a:rPr lang="en-US" sz="4000" b="1" dirty="0" smtClean="0">
                <a:latin typeface="Arial" pitchFamily="34" charset="0"/>
                <a:cs typeface="Arial" pitchFamily="34" charset="0"/>
              </a:rPr>
              <a:t> </a:t>
            </a:r>
            <a:endParaRPr lang="en-US" sz="4000" b="1" dirty="0">
              <a:latin typeface="Arial" pitchFamily="34" charset="0"/>
              <a:cs typeface="Arial" pitchFamily="34" charset="0"/>
            </a:endParaRPr>
          </a:p>
        </p:txBody>
      </p:sp>
      <p:pic>
        <p:nvPicPr>
          <p:cNvPr id="3074" name="Picture 2" descr="F:\Z-12-06 (Seitz; Hutson)\Photographs\DSC00064.JPG"/>
          <p:cNvPicPr>
            <a:picLocks noGrp="1" noChangeAspect="1" noChangeArrowheads="1"/>
          </p:cNvPicPr>
          <p:nvPr>
            <p:ph idx="1"/>
          </p:nvPr>
        </p:nvPicPr>
        <p:blipFill>
          <a:blip r:embed="rId3" cstate="print">
            <a:lum bright="10000" contrast="10000"/>
          </a:blip>
          <a:srcRect/>
          <a:stretch>
            <a:fillRect/>
          </a:stretch>
        </p:blipFill>
        <p:spPr bwMode="auto">
          <a:xfrm>
            <a:off x="4648200" y="0"/>
            <a:ext cx="4495800" cy="6857999"/>
          </a:xfrm>
          <a:prstGeom prst="rect">
            <a:avLst/>
          </a:prstGeom>
          <a:noFill/>
        </p:spPr>
      </p:pic>
      <p:pic>
        <p:nvPicPr>
          <p:cNvPr id="8" name="Picture 3" descr="F:\Z-12-06 (Seitz; Hutson)\Photographs\DSC00065.JPG"/>
          <p:cNvPicPr>
            <a:picLocks noChangeAspect="1" noChangeArrowheads="1"/>
          </p:cNvPicPr>
          <p:nvPr/>
        </p:nvPicPr>
        <p:blipFill>
          <a:blip r:embed="rId4" cstate="print">
            <a:lum bright="10000" contrast="10000"/>
          </a:blip>
          <a:srcRect/>
          <a:stretch>
            <a:fillRect/>
          </a:stretch>
        </p:blipFill>
        <p:spPr bwMode="auto">
          <a:xfrm>
            <a:off x="-1" y="0"/>
            <a:ext cx="4456785" cy="6858000"/>
          </a:xfrm>
          <a:prstGeom prst="rect">
            <a:avLst/>
          </a:prstGeom>
          <a:noFill/>
        </p:spPr>
      </p:pic>
      <p:sp>
        <p:nvSpPr>
          <p:cNvPr id="5" name="TextBox 4"/>
          <p:cNvSpPr txBox="1"/>
          <p:nvPr/>
        </p:nvSpPr>
        <p:spPr>
          <a:xfrm>
            <a:off x="1653220" y="202980"/>
            <a:ext cx="1415772" cy="646331"/>
          </a:xfrm>
          <a:prstGeom prst="rect">
            <a:avLst/>
          </a:prstGeom>
          <a:noFill/>
        </p:spPr>
        <p:txBody>
          <a:bodyPr wrap="none" rtlCol="0">
            <a:spAutoFit/>
          </a:bodyPr>
          <a:lstStyle/>
          <a:p>
            <a:r>
              <a:rPr lang="en-US" sz="3600" b="1" dirty="0" smtClean="0"/>
              <a:t>North</a:t>
            </a:r>
            <a:endParaRPr lang="en-US" sz="3600" b="1" dirty="0"/>
          </a:p>
        </p:txBody>
      </p:sp>
      <p:sp>
        <p:nvSpPr>
          <p:cNvPr id="6" name="TextBox 5"/>
          <p:cNvSpPr txBox="1"/>
          <p:nvPr/>
        </p:nvSpPr>
        <p:spPr>
          <a:xfrm>
            <a:off x="5998064" y="209534"/>
            <a:ext cx="1492716" cy="646331"/>
          </a:xfrm>
          <a:prstGeom prst="rect">
            <a:avLst/>
          </a:prstGeom>
          <a:noFill/>
        </p:spPr>
        <p:txBody>
          <a:bodyPr wrap="none" rtlCol="0">
            <a:spAutoFit/>
          </a:bodyPr>
          <a:lstStyle/>
          <a:p>
            <a:r>
              <a:rPr lang="en-US" sz="3600" b="1" dirty="0" smtClean="0"/>
              <a:t>South</a:t>
            </a:r>
            <a:endParaRPr lang="en-US" sz="3600" b="1" dirty="0"/>
          </a:p>
        </p:txBody>
      </p:sp>
      <p:sp>
        <p:nvSpPr>
          <p:cNvPr id="7" name="TextBox 6"/>
          <p:cNvSpPr txBox="1"/>
          <p:nvPr/>
        </p:nvSpPr>
        <p:spPr>
          <a:xfrm>
            <a:off x="3112610" y="3582620"/>
            <a:ext cx="867545" cy="584775"/>
          </a:xfrm>
          <a:prstGeom prst="rect">
            <a:avLst/>
          </a:prstGeom>
          <a:noFill/>
        </p:spPr>
        <p:txBody>
          <a:bodyPr wrap="none" rtlCol="0">
            <a:spAutoFit/>
          </a:bodyPr>
          <a:lstStyle/>
          <a:p>
            <a:r>
              <a:rPr lang="en-US" sz="3200" b="1" dirty="0" smtClean="0">
                <a:solidFill>
                  <a:schemeClr val="bg1"/>
                </a:solidFill>
              </a:rPr>
              <a:t>191</a:t>
            </a:r>
            <a:endParaRPr lang="en-US" sz="3200" b="1" dirty="0">
              <a:solidFill>
                <a:schemeClr val="bg1"/>
              </a:solidFill>
            </a:endParaRPr>
          </a:p>
        </p:txBody>
      </p:sp>
      <p:sp>
        <p:nvSpPr>
          <p:cNvPr id="9" name="TextBox 8"/>
          <p:cNvSpPr txBox="1"/>
          <p:nvPr/>
        </p:nvSpPr>
        <p:spPr>
          <a:xfrm>
            <a:off x="4702985" y="3573920"/>
            <a:ext cx="867545" cy="584775"/>
          </a:xfrm>
          <a:prstGeom prst="rect">
            <a:avLst/>
          </a:prstGeom>
          <a:noFill/>
        </p:spPr>
        <p:txBody>
          <a:bodyPr wrap="none" rtlCol="0">
            <a:spAutoFit/>
          </a:bodyPr>
          <a:lstStyle/>
          <a:p>
            <a:r>
              <a:rPr lang="en-US" sz="3200" b="1" dirty="0" smtClean="0">
                <a:solidFill>
                  <a:schemeClr val="bg1"/>
                </a:solidFill>
              </a:rPr>
              <a:t>191</a:t>
            </a:r>
            <a:endParaRPr lang="en-US" sz="3200" b="1" dirty="0">
              <a:solidFill>
                <a:schemeClr val="bg1"/>
              </a:solidFill>
            </a:endParaRPr>
          </a:p>
        </p:txBody>
      </p:sp>
      <p:sp>
        <p:nvSpPr>
          <p:cNvPr id="10" name="TextBox 9"/>
          <p:cNvSpPr txBox="1"/>
          <p:nvPr/>
        </p:nvSpPr>
        <p:spPr>
          <a:xfrm>
            <a:off x="347450" y="5042010"/>
            <a:ext cx="2236510" cy="646331"/>
          </a:xfrm>
          <a:prstGeom prst="rect">
            <a:avLst/>
          </a:prstGeom>
          <a:noFill/>
        </p:spPr>
        <p:txBody>
          <a:bodyPr wrap="none" rtlCol="0">
            <a:spAutoFit/>
          </a:bodyPr>
          <a:lstStyle/>
          <a:p>
            <a:r>
              <a:rPr lang="en-US" sz="3600" b="1" dirty="0" smtClean="0">
                <a:solidFill>
                  <a:schemeClr val="bg1"/>
                </a:solidFill>
              </a:rPr>
              <a:t>Birch Rd.</a:t>
            </a:r>
            <a:endParaRPr lang="en-US" sz="3600" b="1" dirty="0">
              <a:solidFill>
                <a:schemeClr val="bg1"/>
              </a:solidFill>
            </a:endParaRPr>
          </a:p>
        </p:txBody>
      </p:sp>
      <p:sp>
        <p:nvSpPr>
          <p:cNvPr id="11" name="TextBox 10"/>
          <p:cNvSpPr txBox="1"/>
          <p:nvPr/>
        </p:nvSpPr>
        <p:spPr>
          <a:xfrm>
            <a:off x="6900078" y="5939775"/>
            <a:ext cx="1781257" cy="523220"/>
          </a:xfrm>
          <a:prstGeom prst="rect">
            <a:avLst/>
          </a:prstGeom>
          <a:noFill/>
        </p:spPr>
        <p:txBody>
          <a:bodyPr wrap="none" rtlCol="0">
            <a:spAutoFit/>
          </a:bodyPr>
          <a:lstStyle/>
          <a:p>
            <a:r>
              <a:rPr lang="en-US" sz="2800" b="1" dirty="0" smtClean="0">
                <a:solidFill>
                  <a:schemeClr val="bg1"/>
                </a:solidFill>
              </a:rPr>
              <a:t>Birch Rd.</a:t>
            </a:r>
            <a:endParaRPr lang="en-US" sz="2800" b="1" dirty="0">
              <a:solidFill>
                <a:schemeClr val="bg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1_Equity">
      <a:majorFont>
        <a:latin typeface=""/>
        <a:ea typeface=""/>
        <a:cs typeface=""/>
      </a:majorFont>
      <a:minorFont>
        <a:latin typeface=""/>
        <a:ea typeface=""/>
        <a:cs typeface=""/>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6949</TotalTime>
  <Words>286</Words>
  <Application>Microsoft Office PowerPoint</Application>
  <PresentationFormat>On-screen Show (4:3)</PresentationFormat>
  <Paragraphs>72</Paragraphs>
  <Slides>18</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1_Equity</vt:lpstr>
      <vt:lpstr>Photo Editor Photo</vt:lpstr>
      <vt:lpstr>Docket Z-12-06  Seitz/Hutson</vt:lpstr>
      <vt:lpstr>Slide 2</vt:lpstr>
      <vt:lpstr>Mid-Sulphur Springs Valley Area Plan</vt:lpstr>
      <vt:lpstr>Slide 4</vt:lpstr>
      <vt:lpstr>Slide 5</vt:lpstr>
      <vt:lpstr>Setback Modification</vt:lpstr>
      <vt:lpstr>Slide 7</vt:lpstr>
      <vt:lpstr>Slide 8</vt:lpstr>
      <vt:lpstr> </vt:lpstr>
      <vt:lpstr>Slide 10</vt:lpstr>
      <vt:lpstr>Slide 11</vt:lpstr>
      <vt:lpstr>Slide 12</vt:lpstr>
      <vt:lpstr>Public Input</vt:lpstr>
      <vt:lpstr>Factors in Favor of Approval</vt:lpstr>
      <vt:lpstr>Factors Against Approval</vt:lpstr>
      <vt:lpstr>Planning Commission’s Recommendation</vt:lpstr>
      <vt:lpstr>Recommendation</vt:lpstr>
      <vt:lpstr>Recommended Condition of Approval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kdennis</dc:creator>
  <cp:lastModifiedBy>mturisk</cp:lastModifiedBy>
  <cp:revision>249</cp:revision>
  <dcterms:created xsi:type="dcterms:W3CDTF">2010-12-08T15:22:59Z</dcterms:created>
  <dcterms:modified xsi:type="dcterms:W3CDTF">2012-09-13T20:51:57Z</dcterms:modified>
</cp:coreProperties>
</file>