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256" r:id="rId2"/>
    <p:sldId id="279" r:id="rId3"/>
    <p:sldId id="259" r:id="rId4"/>
    <p:sldId id="280" r:id="rId5"/>
    <p:sldId id="281" r:id="rId6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CC12"/>
    <a:srgbClr val="C70533"/>
    <a:srgbClr val="C507B7"/>
    <a:srgbClr val="8CE292"/>
    <a:srgbClr val="EDDA87"/>
    <a:srgbClr val="C64106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93" autoAdjust="0"/>
    <p:restoredTop sz="94581" autoAdjust="0"/>
  </p:normalViewPr>
  <p:slideViewPr>
    <p:cSldViewPr>
      <p:cViewPr varScale="1">
        <p:scale>
          <a:sx n="95" d="100"/>
          <a:sy n="95" d="100"/>
        </p:scale>
        <p:origin x="-96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748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t" anchorCtr="0" compatLnSpc="1">
            <a:prstTxWarp prst="textNoShape">
              <a:avLst/>
            </a:prstTxWarp>
          </a:bodyPr>
          <a:lstStyle>
            <a:lvl1pPr defTabSz="930275">
              <a:defRPr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27487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t" anchorCtr="0" compatLnSpc="1">
            <a:prstTxWarp prst="textNoShape">
              <a:avLst/>
            </a:prstTxWarp>
          </a:bodyPr>
          <a:lstStyle>
            <a:lvl1pPr algn="r" defTabSz="930275">
              <a:defRPr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61150"/>
            <a:ext cx="402748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b" anchorCtr="0" compatLnSpc="1">
            <a:prstTxWarp prst="textNoShape">
              <a:avLst/>
            </a:prstTxWarp>
          </a:bodyPr>
          <a:lstStyle>
            <a:lvl1pPr defTabSz="930275">
              <a:defRPr/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661150"/>
            <a:ext cx="4027487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b" anchorCtr="0" compatLnSpc="1">
            <a:prstTxWarp prst="textNoShape">
              <a:avLst/>
            </a:prstTxWarp>
          </a:bodyPr>
          <a:lstStyle>
            <a:lvl1pPr algn="r" defTabSz="930275">
              <a:defRPr/>
            </a:lvl1pPr>
          </a:lstStyle>
          <a:p>
            <a:fld id="{12F74B4A-DE0D-4583-AC8D-CB7FB34AC43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748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t" anchorCtr="0" compatLnSpc="1">
            <a:prstTxWarp prst="textNoShape">
              <a:avLst/>
            </a:prstTxWarp>
          </a:bodyPr>
          <a:lstStyle>
            <a:lvl1pPr defTabSz="930275">
              <a:defRPr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8913" y="0"/>
            <a:ext cx="4027487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t" anchorCtr="0" compatLnSpc="1">
            <a:prstTxWarp prst="textNoShape">
              <a:avLst/>
            </a:prstTxWarp>
          </a:bodyPr>
          <a:lstStyle>
            <a:lvl1pPr algn="r" defTabSz="930275">
              <a:defRPr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2892425" y="527050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6725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61150"/>
            <a:ext cx="402748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b" anchorCtr="0" compatLnSpc="1">
            <a:prstTxWarp prst="textNoShape">
              <a:avLst/>
            </a:prstTxWarp>
          </a:bodyPr>
          <a:lstStyle>
            <a:lvl1pPr defTabSz="930275">
              <a:defRPr/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8913" y="6661150"/>
            <a:ext cx="4027487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9" tIns="46545" rIns="93089" bIns="46545" numCol="1" anchor="b" anchorCtr="0" compatLnSpc="1">
            <a:prstTxWarp prst="textNoShape">
              <a:avLst/>
            </a:prstTxWarp>
          </a:bodyPr>
          <a:lstStyle>
            <a:lvl1pPr algn="r" defTabSz="930275">
              <a:defRPr/>
            </a:lvl1pPr>
          </a:lstStyle>
          <a:p>
            <a:fld id="{DCFCAF0E-42BD-42E0-AED9-C8128300000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E41E22-872D-4E38-8C6A-0DE38859EC28}" type="slidenum">
              <a:rPr lang="en-US"/>
              <a:pPr/>
              <a:t>1</a:t>
            </a:fld>
            <a:endParaRPr lang="en-US"/>
          </a:p>
        </p:txBody>
      </p:sp>
      <p:sp>
        <p:nvSpPr>
          <p:cNvPr id="491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B3EA98-D13A-4575-8AA0-44375CD44E70}" type="slidenum">
              <a:rPr lang="en-US"/>
              <a:pPr/>
              <a:t>3</a:t>
            </a:fld>
            <a:endParaRPr lang="en-US"/>
          </a:p>
        </p:txBody>
      </p:sp>
      <p:sp>
        <p:nvSpPr>
          <p:cNvPr id="624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4339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4340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341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4342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43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44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45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46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47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48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49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0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1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2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3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4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5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6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7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8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59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0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1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2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3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4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5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6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7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8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69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0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1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2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3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4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5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6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7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8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79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0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1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2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3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4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5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6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7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8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89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90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91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92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4393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394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4395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96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97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98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399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14400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01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02" name="Arc 66"/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440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40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405" name="Rectangle 6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A478C8B3-0ADA-4E2D-97F2-7A59F2D19048}" type="datetime1">
              <a:rPr lang="en-US"/>
              <a:pPr/>
              <a:t>12/6/2012</a:t>
            </a:fld>
            <a:endParaRPr lang="en-US"/>
          </a:p>
        </p:txBody>
      </p:sp>
      <p:sp>
        <p:nvSpPr>
          <p:cNvPr id="14406" name="Rectangle 7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407" name="Rectangle 7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6E667A4-E6DF-490A-A249-C9D9CACA8E5B}" type="slidenum">
              <a:rPr lang="en-US"/>
              <a:pPr/>
              <a:t>‹#›</a:t>
            </a:fld>
            <a:endParaRPr lang="en-US"/>
          </a:p>
        </p:txBody>
      </p:sp>
      <p:graphicFrame>
        <p:nvGraphicFramePr>
          <p:cNvPr id="14408" name="Object 72"/>
          <p:cNvGraphicFramePr>
            <a:graphicFrameLocks noChangeAspect="1"/>
          </p:cNvGraphicFramePr>
          <p:nvPr/>
        </p:nvGraphicFramePr>
        <p:xfrm>
          <a:off x="457200" y="762000"/>
          <a:ext cx="1066800" cy="1019175"/>
        </p:xfrm>
        <a:graphic>
          <a:graphicData uri="http://schemas.openxmlformats.org/presentationml/2006/ole">
            <p:oleObj spid="_x0000_s14408" name="Photo Editor Photo" r:id="rId3" imgW="1066667" imgH="1019048" progId="MSPhotoEd.3">
              <p:embed/>
            </p:oleObj>
          </a:graphicData>
        </a:graphic>
      </p:graphicFrame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BC6F60-05F0-48F6-8934-3AF5D6AF08C6}" type="datetime1">
              <a:rPr lang="en-US"/>
              <a:pPr/>
              <a:t>12/6/2012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3B1CAE-ECC9-4C1E-A028-39449C57D4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048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048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9E56F6-640D-454F-9B0F-B7595DBD0844}" type="datetime1">
              <a:rPr lang="en-US"/>
              <a:pPr/>
              <a:t>12/6/2012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50555-7D41-4563-8140-46D43F68F8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600200" y="304800"/>
            <a:ext cx="6781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9050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00600" y="19050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838200" y="40386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40386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A6A9AE8-C6F0-4708-9469-91A8871CD6BA}" type="datetime1">
              <a:rPr lang="en-US"/>
              <a:pPr/>
              <a:t>12/6/2012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87D29EA-81A9-4BF2-874A-353178FAD8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04800"/>
            <a:ext cx="77724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6A10556-A76F-4F50-A9AE-35B3088A5C75}" type="datetime1">
              <a:rPr lang="en-US"/>
              <a:pPr/>
              <a:t>12/6/2012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53A837C-95EC-4F11-9797-ED138FB6FE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04800"/>
            <a:ext cx="6781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D5D187F-A6B3-4ED0-95FA-5698676425AA}" type="datetime1">
              <a:rPr lang="en-US"/>
              <a:pPr/>
              <a:t>12/6/2012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4FFF2FD-43BD-45B7-89CB-3F37E0B5E8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6AF7F5-902D-4EB4-BEF6-D0CF05B0F88C}" type="datetime1">
              <a:rPr lang="en-US"/>
              <a:pPr/>
              <a:t>12/6/2012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5187EE-6106-4CD5-B272-664184D733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CF9971-985B-46BC-86FA-E88621705606}" type="datetime1">
              <a:rPr lang="en-US"/>
              <a:pPr/>
              <a:t>12/6/2012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3CD2F-E0A2-4B3C-9385-9E43FE021D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532A7C-CC0B-4FD6-BD5C-1CBFAE244626}" type="datetime1">
              <a:rPr lang="en-US"/>
              <a:pPr/>
              <a:t>12/6/2012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C6328B-29BD-4186-97AD-4AD05F2B76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84864D-7E79-4C9E-B9B0-0996509FF90D}" type="datetime1">
              <a:rPr lang="en-US"/>
              <a:pPr/>
              <a:t>12/6/2012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487AD-28AA-402E-B567-744B55A324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17407C-0514-42FC-8F46-F5BC64CCC390}" type="datetime1">
              <a:rPr lang="en-US"/>
              <a:pPr/>
              <a:t>12/6/2012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C9C07-9861-4944-A8D3-481FE7653D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3EBB77-3A73-41F9-B1F0-58857304DEA5}" type="datetime1">
              <a:rPr lang="en-US"/>
              <a:pPr/>
              <a:t>12/6/2012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499EB4-BC58-4CF2-B022-9286D57C1E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4B6BE5-FB8E-42EF-94C9-AE71F117FB7C}" type="datetime1">
              <a:rPr lang="en-US"/>
              <a:pPr/>
              <a:t>12/6/2012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65F75-FD14-44FD-95EC-EF0FFBEFE8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4312BB-EE6C-4387-B8BE-B09D754CB2F3}" type="datetime1">
              <a:rPr lang="en-US"/>
              <a:pPr/>
              <a:t>12/6/2012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81E5C-332A-4AD5-B10E-C9D77466C9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331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3316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3317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18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19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0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1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339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33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3369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0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71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3372" name="Line 60"/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3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4" name="Arc 62"/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3375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3048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76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7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E34DDE9-A27E-4466-B373-E6E2D96A946F}" type="datetime1">
              <a:rPr lang="en-US"/>
              <a:pPr/>
              <a:t>12/6/2012</a:t>
            </a:fld>
            <a:endParaRPr lang="en-US"/>
          </a:p>
        </p:txBody>
      </p:sp>
      <p:sp>
        <p:nvSpPr>
          <p:cNvPr id="13378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337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03D488E-B251-4EF0-8C9B-E15BC07A0B7F}" type="slidenum">
              <a:rPr lang="en-US"/>
              <a:pPr/>
              <a:t>‹#›</a:t>
            </a:fld>
            <a:endParaRPr lang="en-US"/>
          </a:p>
        </p:txBody>
      </p:sp>
      <p:graphicFrame>
        <p:nvGraphicFramePr>
          <p:cNvPr id="13380" name="Object 68"/>
          <p:cNvGraphicFramePr>
            <a:graphicFrameLocks noChangeAspect="1"/>
          </p:cNvGraphicFramePr>
          <p:nvPr/>
        </p:nvGraphicFramePr>
        <p:xfrm>
          <a:off x="304800" y="304800"/>
          <a:ext cx="1066800" cy="1019175"/>
        </p:xfrm>
        <a:graphic>
          <a:graphicData uri="http://schemas.openxmlformats.org/presentationml/2006/ole">
            <p:oleObj spid="_x0000_s13380" name="Photo Editor Photo" r:id="rId17" imgW="1066667" imgH="1019048" progId="MSPhotoEd.3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  <p:sldLayoutId id="2147483667" r:id="rId14"/>
  </p:sldLayoutIdLst>
  <p:hf hdr="0" ftr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8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C252E129-6036-4BA4-91D3-7E51F7A9C292}" type="slidenum">
              <a:rPr lang="en-US"/>
              <a:pPr/>
              <a:t>1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6705600" cy="685800"/>
          </a:xfrm>
        </p:spPr>
        <p:txBody>
          <a:bodyPr/>
          <a:lstStyle/>
          <a:p>
            <a:r>
              <a:rPr lang="en-US" sz="3200" dirty="0" smtClean="0"/>
              <a:t>R-12-03 (RAD Ordinance Update)</a:t>
            </a:r>
            <a:endParaRPr lang="en-US" sz="3200" dirty="0"/>
          </a:p>
        </p:txBody>
      </p:sp>
      <p:sp>
        <p:nvSpPr>
          <p:cNvPr id="204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/>
              <a:t>Proposed Text Changes to the County Rural Addressing Ordinance</a:t>
            </a:r>
            <a:endParaRPr lang="en-US" sz="2000" dirty="0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505200" y="4724400"/>
            <a:ext cx="44454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/>
              <a:t>Board of Supervisors, December 18, 2012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0D621-6C29-410C-A1B2-0EF79B674AF8}" type="slidenum">
              <a:rPr lang="en-US"/>
              <a:pPr/>
              <a:t>2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609600"/>
            <a:ext cx="6781800" cy="533400"/>
          </a:xfrm>
        </p:spPr>
        <p:txBody>
          <a:bodyPr/>
          <a:lstStyle/>
          <a:p>
            <a:r>
              <a:rPr lang="en-US" sz="2800" dirty="0" smtClean="0"/>
              <a:t>Docket R-12-03 (RAD Ordinance Update)</a:t>
            </a:r>
            <a:endParaRPr lang="en-US" sz="2800" dirty="0"/>
          </a:p>
        </p:txBody>
      </p:sp>
      <p:sp>
        <p:nvSpPr>
          <p:cNvPr id="839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marL="609600" indent="-609600" algn="just">
              <a:lnSpc>
                <a:spcPct val="80000"/>
              </a:lnSpc>
            </a:pPr>
            <a:r>
              <a:rPr lang="en-US" sz="2400" dirty="0" smtClean="0">
                <a:latin typeface="Arial" charset="0"/>
              </a:rPr>
              <a:t>Rural Addressing Ordinance first adopted in 1990; updated 2003 and 2006;</a:t>
            </a:r>
          </a:p>
          <a:p>
            <a:pPr marL="609600" indent="-609600" algn="just">
              <a:lnSpc>
                <a:spcPct val="80000"/>
              </a:lnSpc>
            </a:pPr>
            <a:endParaRPr lang="en-US" sz="2400" dirty="0" smtClean="0">
              <a:latin typeface="Arial" charset="0"/>
            </a:endParaRPr>
          </a:p>
          <a:p>
            <a:pPr marL="609600" indent="-609600" algn="just">
              <a:lnSpc>
                <a:spcPct val="80000"/>
              </a:lnSpc>
            </a:pPr>
            <a:r>
              <a:rPr lang="en-US" sz="2400" dirty="0" smtClean="0">
                <a:latin typeface="Arial" charset="0"/>
              </a:rPr>
              <a:t>Changes in MUTCD sign color standards precipitated changes to Ordinance;</a:t>
            </a:r>
          </a:p>
          <a:p>
            <a:pPr marL="609600" indent="-609600" algn="just">
              <a:lnSpc>
                <a:spcPct val="80000"/>
              </a:lnSpc>
            </a:pPr>
            <a:endParaRPr lang="en-US" sz="2400" dirty="0" smtClean="0">
              <a:latin typeface="Arial" charset="0"/>
            </a:endParaRPr>
          </a:p>
          <a:p>
            <a:pPr marL="609600" indent="-609600" algn="just">
              <a:lnSpc>
                <a:spcPct val="80000"/>
              </a:lnSpc>
            </a:pPr>
            <a:r>
              <a:rPr lang="en-US" sz="2400" dirty="0" smtClean="0">
                <a:latin typeface="Arial" charset="0"/>
              </a:rPr>
              <a:t>Other minor changes also proposed. </a:t>
            </a:r>
          </a:p>
          <a:p>
            <a:pPr marL="609600" indent="-609600">
              <a:lnSpc>
                <a:spcPct val="80000"/>
              </a:lnSpc>
            </a:pPr>
            <a:endParaRPr lang="en-US" sz="14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685800" y="1600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marR="0" lvl="0" indent="-6096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MUTCD sign standards for non-maintained roads were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changed in 2010;</a:t>
            </a:r>
          </a:p>
          <a:p>
            <a:pPr marL="609600" marR="0" lvl="0" indent="-6096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tabLst/>
              <a:defRPr/>
            </a:pPr>
            <a:r>
              <a:rPr lang="en-US" sz="2400" kern="0" baseline="0" dirty="0" smtClean="0">
                <a:latin typeface="Arial" charset="0"/>
              </a:rPr>
              <a:t>Initially </a:t>
            </a:r>
            <a:r>
              <a:rPr lang="en-US" sz="2400" kern="0" dirty="0" smtClean="0">
                <a:latin typeface="Arial" charset="0"/>
              </a:rPr>
              <a:t>white on red background, then green on white, now white on blue;</a:t>
            </a:r>
          </a:p>
          <a:p>
            <a:pPr marL="609600" marR="0" lvl="0" indent="-6096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RAD Ordinance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needs to reflect current standards.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8650B-1B60-49DB-9F3D-F2ED63FB5DA6}" type="slidenum">
              <a:rPr lang="en-US"/>
              <a:pPr/>
              <a:t>3</a:t>
            </a:fld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524000" y="609600"/>
            <a:ext cx="678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Recommended Changes – Sign Colors</a:t>
            </a:r>
          </a:p>
        </p:txBody>
      </p:sp>
      <p:pic>
        <p:nvPicPr>
          <p:cNvPr id="9" name="Picture 5" descr="Maintained Rd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90800" y="3505200"/>
            <a:ext cx="3886200" cy="771525"/>
          </a:xfrm>
          <a:prstGeom prst="rect">
            <a:avLst/>
          </a:prstGeom>
          <a:noFill/>
        </p:spPr>
      </p:pic>
      <p:pic>
        <p:nvPicPr>
          <p:cNvPr id="10" name="Picture 7" descr="Non-Maintained R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4648200"/>
            <a:ext cx="3886200" cy="771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en-US" sz="2800" dirty="0">
                <a:solidFill>
                  <a:srgbClr val="660066"/>
                </a:solidFill>
                <a:ea typeface="+mn-ea"/>
                <a:cs typeface="+mn-cs"/>
              </a:rPr>
              <a:t>Recommended Changes – Sign Colors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2FD-43BD-45B7-89CB-3F37E0B5E89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685800" y="1600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marR="0" lvl="0" indent="-6096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  <a:tabLst/>
              <a:defRPr/>
            </a:pPr>
            <a:r>
              <a:rPr lang="en-US" sz="2400" kern="0" dirty="0" smtClean="0">
                <a:latin typeface="Arial" charset="0"/>
              </a:rPr>
              <a:t>Add section header “Road Naming Principals;”</a:t>
            </a:r>
          </a:p>
          <a:p>
            <a:pPr marL="609600" marR="0" lvl="0" indent="-6096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tabLst/>
              <a:defRPr/>
            </a:pPr>
            <a:endParaRPr lang="en-US" sz="2400" kern="0" dirty="0" smtClean="0">
              <a:latin typeface="Arial" charset="0"/>
            </a:endParaRPr>
          </a:p>
          <a:p>
            <a:pPr marL="609600" marR="0" lvl="0" indent="-6096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  <a:tabLst/>
              <a:defRPr/>
            </a:pPr>
            <a:r>
              <a:rPr lang="en-US" sz="2400" kern="0" dirty="0" smtClean="0">
                <a:latin typeface="Arial" charset="0"/>
              </a:rPr>
              <a:t>Signs in National Parks, Forests, Monuments, Riparian Areas and Reserves to be white letters on brown background;</a:t>
            </a:r>
          </a:p>
          <a:p>
            <a:pPr marL="609600" marR="0" lvl="0" indent="-6096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tabLst/>
              <a:defRPr/>
            </a:pPr>
            <a:endParaRPr lang="en-US" sz="2400" kern="0" dirty="0" smtClean="0">
              <a:latin typeface="Arial" charset="0"/>
            </a:endParaRPr>
          </a:p>
          <a:p>
            <a:pPr marL="609600" marR="0" lvl="0" indent="-6096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  <a:tabLst/>
              <a:defRPr/>
            </a:pPr>
            <a:r>
              <a:rPr lang="en-US" sz="2400" kern="0" dirty="0" smtClean="0">
                <a:latin typeface="Arial" charset="0"/>
              </a:rPr>
              <a:t>Addresses may be issued for vacant parcels if needed for an application for a State or Federal license/permit.</a:t>
            </a:r>
          </a:p>
          <a:p>
            <a:pPr marL="609600" marR="0" lvl="0" indent="-6096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660066"/>
                </a:solidFill>
              </a:rPr>
              <a:t>Staff Recommendation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2FD-43BD-45B7-89CB-3F37E0B5E89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685800" y="1600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marR="0" lvl="0" indent="-6096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  <a:tabLst/>
              <a:defRPr/>
            </a:pPr>
            <a:r>
              <a:rPr lang="en-US" sz="2400" kern="0" dirty="0" smtClean="0">
                <a:latin typeface="Arial" charset="0"/>
              </a:rPr>
              <a:t>Staff recommends the Board approve the changes presented as Docket R-12-03.</a:t>
            </a:r>
          </a:p>
          <a:p>
            <a:pPr marL="609600" marR="0" lvl="0" indent="-6096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1893</TotalTime>
  <Words>174</Words>
  <Application>Microsoft Office PowerPoint</Application>
  <PresentationFormat>On-screen Show (4:3)</PresentationFormat>
  <Paragraphs>28</Paragraphs>
  <Slides>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Times New Roman</vt:lpstr>
      <vt:lpstr>Tahoma</vt:lpstr>
      <vt:lpstr>Wingdings</vt:lpstr>
      <vt:lpstr>Arial</vt:lpstr>
      <vt:lpstr>Default Design</vt:lpstr>
      <vt:lpstr>Microsoft Photo Editor 3.0 Photo</vt:lpstr>
      <vt:lpstr>R-12-03 (RAD Ordinance Update)</vt:lpstr>
      <vt:lpstr>Docket R-12-03 (RAD Ordinance Update)</vt:lpstr>
      <vt:lpstr>Slide 3</vt:lpstr>
      <vt:lpstr>Recommended Changes – Sign Colors</vt:lpstr>
      <vt:lpstr>Staff Recommendation</vt:lpstr>
    </vt:vector>
  </TitlesOfParts>
  <Company>Cochise County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SMontana</dc:creator>
  <cp:lastModifiedBy>kdennis</cp:lastModifiedBy>
  <cp:revision>115</cp:revision>
  <cp:lastPrinted>2001-12-05T21:20:02Z</cp:lastPrinted>
  <dcterms:created xsi:type="dcterms:W3CDTF">2001-09-06T15:40:31Z</dcterms:created>
  <dcterms:modified xsi:type="dcterms:W3CDTF">2012-12-06T17:57:47Z</dcterms:modified>
</cp:coreProperties>
</file>