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256" r:id="rId2"/>
    <p:sldId id="297" r:id="rId3"/>
    <p:sldId id="293" r:id="rId4"/>
    <p:sldId id="296" r:id="rId5"/>
    <p:sldId id="294" r:id="rId6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jwilson" initials="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CC12"/>
    <a:srgbClr val="C70533"/>
    <a:srgbClr val="C507B7"/>
    <a:srgbClr val="8CE292"/>
    <a:srgbClr val="EDDA87"/>
    <a:srgbClr val="C64106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93" autoAdjust="0"/>
    <p:restoredTop sz="94581" autoAdjust="0"/>
  </p:normalViewPr>
  <p:slideViewPr>
    <p:cSldViewPr>
      <p:cViewPr varScale="1">
        <p:scale>
          <a:sx n="98" d="100"/>
          <a:sy n="98" d="100"/>
        </p:scale>
        <p:origin x="-90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4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t" anchorCtr="0" compatLnSpc="1">
            <a:prstTxWarp prst="textNoShape">
              <a:avLst/>
            </a:prstTxWarp>
          </a:bodyPr>
          <a:lstStyle>
            <a:lvl1pPr defTabSz="930275">
              <a:defRPr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2748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t" anchorCtr="0" compatLnSpc="1">
            <a:prstTxWarp prst="textNoShape">
              <a:avLst/>
            </a:prstTxWarp>
          </a:bodyPr>
          <a:lstStyle>
            <a:lvl1pPr algn="r" defTabSz="930275">
              <a:defRPr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61150"/>
            <a:ext cx="40274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b" anchorCtr="0" compatLnSpc="1">
            <a:prstTxWarp prst="textNoShape">
              <a:avLst/>
            </a:prstTxWarp>
          </a:bodyPr>
          <a:lstStyle>
            <a:lvl1pPr defTabSz="930275">
              <a:defRPr/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661150"/>
            <a:ext cx="402748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b" anchorCtr="0" compatLnSpc="1">
            <a:prstTxWarp prst="textNoShape">
              <a:avLst/>
            </a:prstTxWarp>
          </a:bodyPr>
          <a:lstStyle>
            <a:lvl1pPr algn="r" defTabSz="930275">
              <a:defRPr/>
            </a:lvl1pPr>
          </a:lstStyle>
          <a:p>
            <a:fld id="{12F74B4A-DE0D-4583-AC8D-CB7FB34AC43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4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t" anchorCtr="0" compatLnSpc="1">
            <a:prstTxWarp prst="textNoShape">
              <a:avLst/>
            </a:prstTxWarp>
          </a:bodyPr>
          <a:lstStyle>
            <a:lvl1pPr defTabSz="930275">
              <a:defRPr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2748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t" anchorCtr="0" compatLnSpc="1">
            <a:prstTxWarp prst="textNoShape">
              <a:avLst/>
            </a:prstTxWarp>
          </a:bodyPr>
          <a:lstStyle>
            <a:lvl1pPr algn="r" defTabSz="930275">
              <a:defRPr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2425" y="527050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61150"/>
            <a:ext cx="40274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b" anchorCtr="0" compatLnSpc="1">
            <a:prstTxWarp prst="textNoShape">
              <a:avLst/>
            </a:prstTxWarp>
          </a:bodyPr>
          <a:lstStyle>
            <a:lvl1pPr defTabSz="930275">
              <a:defRPr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661150"/>
            <a:ext cx="402748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b" anchorCtr="0" compatLnSpc="1">
            <a:prstTxWarp prst="textNoShape">
              <a:avLst/>
            </a:prstTxWarp>
          </a:bodyPr>
          <a:lstStyle>
            <a:lvl1pPr algn="r" defTabSz="930275">
              <a:defRPr/>
            </a:lvl1pPr>
          </a:lstStyle>
          <a:p>
            <a:fld id="{DCFCAF0E-42BD-42E0-AED9-C812830000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41E22-872D-4E38-8C6A-0DE38859EC28}" type="slidenum">
              <a:rPr lang="en-US"/>
              <a:pPr/>
              <a:t>1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656C9E-4964-43E7-ABCD-AB91795BE02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4339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4340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341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4342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3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4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5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6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7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8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9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0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1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2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3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4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5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6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7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8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9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0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1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2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3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4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5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6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7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8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9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0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1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2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3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4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5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6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7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8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9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0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1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2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3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4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5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6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7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8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9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90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91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92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393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394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4395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96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97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98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399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14400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01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02" name="Arc 66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440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40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405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A478C8B3-0ADA-4E2D-97F2-7A59F2D19048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14406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407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E667A4-E6DF-490A-A249-C9D9CACA8E5B}" type="slidenum">
              <a:rPr lang="en-US"/>
              <a:pPr/>
              <a:t>‹#›</a:t>
            </a:fld>
            <a:endParaRPr lang="en-US"/>
          </a:p>
        </p:txBody>
      </p:sp>
      <p:graphicFrame>
        <p:nvGraphicFramePr>
          <p:cNvPr id="14408" name="Object 72"/>
          <p:cNvGraphicFramePr>
            <a:graphicFrameLocks noChangeAspect="1"/>
          </p:cNvGraphicFramePr>
          <p:nvPr/>
        </p:nvGraphicFramePr>
        <p:xfrm>
          <a:off x="457200" y="762000"/>
          <a:ext cx="1066800" cy="1019175"/>
        </p:xfrm>
        <a:graphic>
          <a:graphicData uri="http://schemas.openxmlformats.org/presentationml/2006/ole">
            <p:oleObj spid="_x0000_s14408" name="Photo Editor Photo" r:id="rId3" imgW="1066667" imgH="1019048" progId="">
              <p:embed/>
            </p:oleObj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BC6F60-05F0-48F6-8934-3AF5D6AF08C6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3B1CAE-ECC9-4C1E-A028-39449C57D4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048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048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9E56F6-640D-454F-9B0F-B7595DBD0844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50555-7D41-4563-8140-46D43F68F8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600200" y="3048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9050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38200" y="40386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40386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A6A9AE8-C6F0-4708-9469-91A8871CD6BA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87D29EA-81A9-4BF2-874A-353178FAD8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04800"/>
            <a:ext cx="77724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6A10556-A76F-4F50-A9AE-35B3088A5C75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53A837C-95EC-4F11-9797-ED138FB6FE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048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D5D187F-A6B3-4ED0-95FA-5698676425AA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4FFF2FD-43BD-45B7-89CB-3F37E0B5E8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6AF7F5-902D-4EB4-BEF6-D0CF05B0F88C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5187EE-6106-4CD5-B272-664184D733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CF9971-985B-46BC-86FA-E88621705606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3CD2F-E0A2-4B3C-9385-9E43FE021D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32A7C-CC0B-4FD6-BD5C-1CBFAE244626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6328B-29BD-4186-97AD-4AD05F2B76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84864D-7E79-4C9E-B9B0-0996509FF90D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487AD-28AA-402E-B567-744B55A324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17407C-0514-42FC-8F46-F5BC64CCC390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C9C07-9861-4944-A8D3-481FE7653D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3EBB77-3A73-41F9-B1F0-58857304DEA5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99EB4-BC58-4CF2-B022-9286D57C1E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4B6BE5-FB8E-42EF-94C9-AE71F117FB7C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65F75-FD14-44FD-95EC-EF0FFBEFE8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4312BB-EE6C-4387-B8BE-B09D754CB2F3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81E5C-332A-4AD5-B10E-C9D77466C9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331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3316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331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1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1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339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33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336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71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3372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4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3375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3048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76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7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E34DDE9-A27E-4466-B373-E6E2D96A946F}" type="datetime1">
              <a:rPr lang="en-US"/>
              <a:pPr/>
              <a:t>3/1/2013</a:t>
            </a:fld>
            <a:endParaRPr lang="en-US"/>
          </a:p>
        </p:txBody>
      </p:sp>
      <p:sp>
        <p:nvSpPr>
          <p:cNvPr id="13378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337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03D488E-B251-4EF0-8C9B-E15BC07A0B7F}" type="slidenum">
              <a:rPr lang="en-US"/>
              <a:pPr/>
              <a:t>‹#›</a:t>
            </a:fld>
            <a:endParaRPr lang="en-US"/>
          </a:p>
        </p:txBody>
      </p:sp>
      <p:graphicFrame>
        <p:nvGraphicFramePr>
          <p:cNvPr id="13380" name="Object 68"/>
          <p:cNvGraphicFramePr>
            <a:graphicFrameLocks noChangeAspect="1"/>
          </p:cNvGraphicFramePr>
          <p:nvPr/>
        </p:nvGraphicFramePr>
        <p:xfrm>
          <a:off x="304800" y="304800"/>
          <a:ext cx="1066800" cy="1019175"/>
        </p:xfrm>
        <a:graphic>
          <a:graphicData uri="http://schemas.openxmlformats.org/presentationml/2006/ole">
            <p:oleObj spid="_x0000_s13380" name="Photo Editor Photo" r:id="rId17" imgW="1066667" imgH="1019048" progId="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8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252E129-6036-4BA4-91D3-7E51F7A9C292}" type="slidenum">
              <a:rPr lang="en-US"/>
              <a:pPr/>
              <a:t>1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600200"/>
            <a:ext cx="7391400" cy="12954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sz="4800" b="1" dirty="0" smtClean="0">
                <a:solidFill>
                  <a:schemeClr val="tx1"/>
                </a:solidFill>
                <a:latin typeface="Tahoma" pitchFamily="34" charset="0"/>
              </a:rPr>
              <a:t>Fee Waivers</a:t>
            </a:r>
            <a:r>
              <a:rPr lang="en-US" sz="3600" b="1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sz="3600" b="1" dirty="0" smtClean="0">
                <a:solidFill>
                  <a:schemeClr val="tx1"/>
                </a:solidFill>
                <a:latin typeface="Tahoma" pitchFamily="34" charset="0"/>
              </a:rPr>
            </a:br>
            <a:endParaRPr lang="en-US" sz="2400" b="1" dirty="0"/>
          </a:p>
        </p:txBody>
      </p:sp>
      <p:sp>
        <p:nvSpPr>
          <p:cNvPr id="20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0"/>
            <a:ext cx="7239000" cy="762000"/>
          </a:xfrm>
          <a:noFill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3600" b="1" dirty="0" smtClean="0"/>
              <a:t>Revised Fee Waiver Policy</a:t>
            </a:r>
          </a:p>
          <a:p>
            <a:pPr algn="ctr">
              <a:lnSpc>
                <a:spcPct val="90000"/>
              </a:lnSpc>
            </a:pP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5638800"/>
            <a:ext cx="1941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Board of Supervisors</a:t>
            </a:r>
          </a:p>
          <a:p>
            <a:pPr algn="ctr"/>
            <a:r>
              <a:rPr lang="en-US" b="1" dirty="0" smtClean="0"/>
              <a:t>March 12, 2013</a:t>
            </a:r>
            <a:endParaRPr lang="en-US" b="1" dirty="0"/>
          </a:p>
        </p:txBody>
      </p:sp>
      <p:sp>
        <p:nvSpPr>
          <p:cNvPr id="8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990600" y="4495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Docket R-13-04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tabLst/>
              <a:defRPr/>
            </a:pP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6781800" cy="1143000"/>
          </a:xfrm>
        </p:spPr>
        <p:txBody>
          <a:bodyPr anchor="ctr"/>
          <a:lstStyle/>
          <a:p>
            <a:pPr algn="ctr"/>
            <a:r>
              <a:rPr lang="en-US" b="1" dirty="0" smtClean="0"/>
              <a:t>Fee Waivers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Result of a work session held on January 29</a:t>
            </a:r>
            <a:r>
              <a:rPr lang="en-US" b="1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New Resolution establishing one concise fee waiver 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policy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AF7F5-902D-4EB4-BEF6-D0CF05B0F88C}" type="datetime1">
              <a:rPr lang="en-US" smtClean="0"/>
              <a:pPr/>
              <a:t>3/1/2013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187EE-6106-4CD5-B272-664184D733E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2"/>
          <p:cNvSpPr>
            <a:spLocks noGrp="1"/>
          </p:cNvSpPr>
          <p:nvPr>
            <p:ph type="subTitle" idx="4294967295"/>
          </p:nvPr>
        </p:nvSpPr>
        <p:spPr>
          <a:xfrm>
            <a:off x="304800" y="1585560"/>
            <a:ext cx="8487506" cy="5107865"/>
          </a:xfrm>
        </p:spPr>
        <p:txBody>
          <a:bodyPr/>
          <a:lstStyle/>
          <a:p>
            <a:pPr>
              <a:buClrTx/>
              <a:buSzPct val="100000"/>
              <a:buFont typeface="Wingdings" pitchFamily="2" charset="2"/>
              <a:buChar char="§"/>
            </a:pPr>
            <a:endParaRPr lang="en-US" sz="2400" b="1" dirty="0" smtClean="0"/>
          </a:p>
          <a:p>
            <a:pPr>
              <a:buClrTx/>
              <a:buSzPct val="100000"/>
              <a:buFont typeface="Wingdings" pitchFamily="2" charset="2"/>
              <a:buChar char="§"/>
            </a:pPr>
            <a:endParaRPr lang="en-US" sz="2800" b="1" dirty="0" smtClean="0"/>
          </a:p>
          <a:p>
            <a:pPr marL="274320" indent="-274320" algn="just" eaLnBrk="1" hangingPunct="1">
              <a:buClr>
                <a:schemeClr val="tx1"/>
              </a:buClr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marL="274320" indent="-274320" algn="just" eaLnBrk="1" hangingPunct="1">
              <a:buClr>
                <a:schemeClr val="tx1"/>
              </a:buClr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marL="274320" indent="-274320" algn="just" eaLnBrk="1" hangingPunct="1">
              <a:buClr>
                <a:schemeClr val="tx1"/>
              </a:buClr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Clr>
                <a:schemeClr val="tx1"/>
              </a:buClr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Clr>
                <a:schemeClr val="tx1"/>
              </a:buClr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Clr>
                <a:schemeClr val="tx1"/>
              </a:buClr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01610" y="228600"/>
            <a:ext cx="7604190" cy="1169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1600200"/>
            <a:ext cx="8077200" cy="472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>
              <a:spcBef>
                <a:spcPct val="20000"/>
              </a:spcBef>
              <a:buSzPct val="100000"/>
              <a:buFont typeface="+mj-lt"/>
              <a:buAutoNum type="arabicPeriod"/>
            </a:pPr>
            <a:endParaRPr lang="en-US" sz="2400" b="1" kern="0" dirty="0" smtClean="0">
              <a:latin typeface="+mn-lt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+mj-lt"/>
              <a:buAutoNum type="arabicPeriod"/>
              <a:tabLst/>
              <a:defRPr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+mj-lt"/>
              <a:buAutoNum type="arabicPeriod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1371600"/>
            <a:ext cx="81534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b="1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b="1" dirty="0" smtClean="0"/>
              <a:t>All inspection and/or service fees associated with repair, rehabilitation or new construction of low-to moderate-income affordable housing, as defined by the US Department of Housing and Urban Development, which is being provided assistance and/or whole or partial funding from the Housing Authority of Cochise County or tax-exempt, non-profit charitable organizations; or</a:t>
            </a:r>
          </a:p>
          <a:p>
            <a:pPr marL="457200" lvl="0" indent="-457200">
              <a:buFont typeface="+mj-lt"/>
              <a:buAutoNum type="arabicPeriod"/>
            </a:pPr>
            <a:endParaRPr lang="en-US" sz="2400" b="1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b="1" dirty="0" smtClean="0"/>
              <a:t>Upon request, up to $200 in inspection and/or service fees for any project proposed by an operator of a charitable nonprofit organization that is tax-exempt under 26 USC 501(c)(3).</a:t>
            </a:r>
          </a:p>
          <a:p>
            <a:pPr lvl="1">
              <a:lnSpc>
                <a:spcPct val="80000"/>
              </a:lnSpc>
            </a:pPr>
            <a:endParaRPr lang="en-US" sz="2400" dirty="0" smtClean="0"/>
          </a:p>
          <a:p>
            <a:pPr lvl="1">
              <a:lnSpc>
                <a:spcPct val="80000"/>
              </a:lnSpc>
            </a:pPr>
            <a:endParaRPr lang="en-US" sz="2400" dirty="0" smtClean="0"/>
          </a:p>
          <a:p>
            <a:pPr lvl="1">
              <a:lnSpc>
                <a:spcPct val="80000"/>
              </a:lnSpc>
            </a:pPr>
            <a:endParaRPr lang="en-US" sz="2400" dirty="0" smtClean="0"/>
          </a:p>
          <a:p>
            <a:pPr lvl="1">
              <a:lnSpc>
                <a:spcPct val="80000"/>
              </a:lnSpc>
            </a:pPr>
            <a:endParaRPr lang="en-US" sz="2400" dirty="0" smtClean="0"/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6781800" cy="1143000"/>
          </a:xfrm>
        </p:spPr>
        <p:txBody>
          <a:bodyPr anchor="ctr"/>
          <a:lstStyle/>
          <a:p>
            <a:pPr algn="ctr"/>
            <a:r>
              <a:rPr lang="en-US" sz="4400" cap="none" dirty="0" smtClean="0"/>
              <a:t>Fee Waivers</a:t>
            </a:r>
            <a:endParaRPr lang="en-US" sz="4400" cap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685800" y="1705214"/>
            <a:ext cx="80772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 smtClean="0"/>
              <a:t>This Resolution will </a:t>
            </a:r>
            <a:r>
              <a:rPr lang="en-US" sz="2800" b="1" smtClean="0"/>
              <a:t>also </a:t>
            </a:r>
            <a:r>
              <a:rPr lang="en-US" sz="2800" b="1" smtClean="0"/>
              <a:t>establish</a:t>
            </a:r>
            <a:r>
              <a:rPr lang="en-US" sz="2800" b="1" smtClean="0"/>
              <a:t> </a:t>
            </a:r>
            <a:r>
              <a:rPr lang="en-US" sz="2800" b="1" dirty="0" smtClean="0"/>
              <a:t>procedure for the Public to request waivers as follow: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“Any fee waiver requests outside of this policy shall be submitted through the affected department for consideration by the Board.” </a:t>
            </a:r>
            <a:endParaRPr lang="en-US" sz="28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219200" y="2286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Fee Waivers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Arrow Connector 22"/>
          <p:cNvCxnSpPr/>
          <p:nvPr/>
        </p:nvCxnSpPr>
        <p:spPr>
          <a:xfrm flipH="1">
            <a:off x="3765495" y="2123230"/>
            <a:ext cx="576075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883650" y="3198570"/>
            <a:ext cx="537670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6914705" y="4849985"/>
            <a:ext cx="307241" cy="115215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6455650" y="3313785"/>
            <a:ext cx="307240" cy="268835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994455" y="2968140"/>
            <a:ext cx="2803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Hereford Road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74941" y="6093663"/>
            <a:ext cx="1459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Highway 92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03900" y="702245"/>
            <a:ext cx="4187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Echoing Hope Ranch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66800" y="2895600"/>
            <a:ext cx="8001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 smtClean="0"/>
              <a:t>Staff recommends approval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2464</TotalTime>
  <Words>179</Words>
  <Application>Microsoft Office PowerPoint</Application>
  <PresentationFormat>On-screen Show (4:3)</PresentationFormat>
  <Paragraphs>61</Paragraphs>
  <Slides>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Default Design</vt:lpstr>
      <vt:lpstr>Photo Editor Photo</vt:lpstr>
      <vt:lpstr>                       Fee Waivers </vt:lpstr>
      <vt:lpstr>Fee Waivers</vt:lpstr>
      <vt:lpstr>Fee Waivers</vt:lpstr>
      <vt:lpstr>Slide 4</vt:lpstr>
      <vt:lpstr>Slide 5</vt:lpstr>
    </vt:vector>
  </TitlesOfParts>
  <Company>Cochise County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SMontana</dc:creator>
  <cp:lastModifiedBy>bjwilson</cp:lastModifiedBy>
  <cp:revision>156</cp:revision>
  <cp:lastPrinted>2001-12-05T21:20:02Z</cp:lastPrinted>
  <dcterms:created xsi:type="dcterms:W3CDTF">2001-09-06T15:40:31Z</dcterms:created>
  <dcterms:modified xsi:type="dcterms:W3CDTF">2013-03-01T18:32:03Z</dcterms:modified>
</cp:coreProperties>
</file>