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7"/>
  </p:notesMasterIdLst>
  <p:handoutMasterIdLst>
    <p:handoutMasterId r:id="rId18"/>
  </p:handoutMasterIdLst>
  <p:sldIdLst>
    <p:sldId id="256" r:id="rId2"/>
    <p:sldId id="279" r:id="rId3"/>
    <p:sldId id="259" r:id="rId4"/>
    <p:sldId id="296" r:id="rId5"/>
    <p:sldId id="287" r:id="rId6"/>
    <p:sldId id="285" r:id="rId7"/>
    <p:sldId id="290" r:id="rId8"/>
    <p:sldId id="288" r:id="rId9"/>
    <p:sldId id="289" r:id="rId10"/>
    <p:sldId id="295" r:id="rId11"/>
    <p:sldId id="292" r:id="rId12"/>
    <p:sldId id="294" r:id="rId13"/>
    <p:sldId id="283" r:id="rId14"/>
    <p:sldId id="280" r:id="rId15"/>
    <p:sldId id="281" r:id="rId16"/>
  </p:sldIdLst>
  <p:sldSz cx="9144000" cy="6858000" type="screen4x3"/>
  <p:notesSz cx="9296400" cy="7010400"/>
  <p:defaultTextStyle>
    <a:defPPr>
      <a:defRPr lang="en-US"/>
    </a:defPPr>
    <a:lvl1pPr algn="l" rtl="0" fontAlgn="base">
      <a:spcBef>
        <a:spcPct val="0"/>
      </a:spcBef>
      <a:spcAft>
        <a:spcPct val="0"/>
      </a:spcAft>
      <a:defRPr sz="1200" kern="1200">
        <a:solidFill>
          <a:schemeClr val="tx1"/>
        </a:solidFill>
        <a:latin typeface="Tahoma" charset="0"/>
        <a:ea typeface="+mn-ea"/>
        <a:cs typeface="+mn-cs"/>
      </a:defRPr>
    </a:lvl1pPr>
    <a:lvl2pPr marL="457200" algn="l" rtl="0" fontAlgn="base">
      <a:spcBef>
        <a:spcPct val="0"/>
      </a:spcBef>
      <a:spcAft>
        <a:spcPct val="0"/>
      </a:spcAft>
      <a:defRPr sz="1200" kern="1200">
        <a:solidFill>
          <a:schemeClr val="tx1"/>
        </a:solidFill>
        <a:latin typeface="Tahoma" charset="0"/>
        <a:ea typeface="+mn-ea"/>
        <a:cs typeface="+mn-cs"/>
      </a:defRPr>
    </a:lvl2pPr>
    <a:lvl3pPr marL="914400" algn="l" rtl="0" fontAlgn="base">
      <a:spcBef>
        <a:spcPct val="0"/>
      </a:spcBef>
      <a:spcAft>
        <a:spcPct val="0"/>
      </a:spcAft>
      <a:defRPr sz="1200" kern="1200">
        <a:solidFill>
          <a:schemeClr val="tx1"/>
        </a:solidFill>
        <a:latin typeface="Tahoma" charset="0"/>
        <a:ea typeface="+mn-ea"/>
        <a:cs typeface="+mn-cs"/>
      </a:defRPr>
    </a:lvl3pPr>
    <a:lvl4pPr marL="1371600" algn="l" rtl="0" fontAlgn="base">
      <a:spcBef>
        <a:spcPct val="0"/>
      </a:spcBef>
      <a:spcAft>
        <a:spcPct val="0"/>
      </a:spcAft>
      <a:defRPr sz="1200" kern="1200">
        <a:solidFill>
          <a:schemeClr val="tx1"/>
        </a:solidFill>
        <a:latin typeface="Tahoma" charset="0"/>
        <a:ea typeface="+mn-ea"/>
        <a:cs typeface="+mn-cs"/>
      </a:defRPr>
    </a:lvl4pPr>
    <a:lvl5pPr marL="1828800" algn="l" rtl="0" fontAlgn="base">
      <a:spcBef>
        <a:spcPct val="0"/>
      </a:spcBef>
      <a:spcAft>
        <a:spcPct val="0"/>
      </a:spcAft>
      <a:defRPr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Tahoma" charset="0"/>
        <a:ea typeface="+mn-ea"/>
        <a:cs typeface="+mn-cs"/>
      </a:defRPr>
    </a:lvl6pPr>
    <a:lvl7pPr marL="2743200" algn="l" defTabSz="914400" rtl="0" eaLnBrk="1" latinLnBrk="0" hangingPunct="1">
      <a:defRPr sz="1200" kern="1200">
        <a:solidFill>
          <a:schemeClr val="tx1"/>
        </a:solidFill>
        <a:latin typeface="Tahoma" charset="0"/>
        <a:ea typeface="+mn-ea"/>
        <a:cs typeface="+mn-cs"/>
      </a:defRPr>
    </a:lvl7pPr>
    <a:lvl8pPr marL="3200400" algn="l" defTabSz="914400" rtl="0" eaLnBrk="1" latinLnBrk="0" hangingPunct="1">
      <a:defRPr sz="1200" kern="1200">
        <a:solidFill>
          <a:schemeClr val="tx1"/>
        </a:solidFill>
        <a:latin typeface="Tahoma" charset="0"/>
        <a:ea typeface="+mn-ea"/>
        <a:cs typeface="+mn-cs"/>
      </a:defRPr>
    </a:lvl8pPr>
    <a:lvl9pPr marL="3657600" algn="l" defTabSz="914400" rtl="0" eaLnBrk="1" latinLnBrk="0" hangingPunct="1">
      <a:defRPr sz="1200"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BCC12"/>
    <a:srgbClr val="C70533"/>
    <a:srgbClr val="C507B7"/>
    <a:srgbClr val="8CE292"/>
    <a:srgbClr val="EDDA87"/>
    <a:srgbClr val="C641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94581" autoAdjust="0"/>
  </p:normalViewPr>
  <p:slideViewPr>
    <p:cSldViewPr>
      <p:cViewPr varScale="1">
        <p:scale>
          <a:sx n="98" d="100"/>
          <a:sy n="98" d="100"/>
        </p:scale>
        <p:origin x="-9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027488" cy="349250"/>
          </a:xfrm>
          <a:prstGeom prst="rect">
            <a:avLst/>
          </a:prstGeom>
          <a:noFill/>
          <a:ln w="9525">
            <a:noFill/>
            <a:miter lim="800000"/>
            <a:headEnd/>
            <a:tailEnd/>
          </a:ln>
          <a:effectLst/>
        </p:spPr>
        <p:txBody>
          <a:bodyPr vert="horz" wrap="square" lIns="93089" tIns="46545" rIns="93089" bIns="46545" numCol="1" anchor="t" anchorCtr="0" compatLnSpc="1">
            <a:prstTxWarp prst="textNoShape">
              <a:avLst/>
            </a:prstTxWarp>
          </a:bodyPr>
          <a:lstStyle>
            <a:lvl1pPr defTabSz="930275">
              <a:defRPr/>
            </a:lvl1pPr>
          </a:lstStyle>
          <a:p>
            <a:endParaRPr lang="en-US"/>
          </a:p>
        </p:txBody>
      </p:sp>
      <p:sp>
        <p:nvSpPr>
          <p:cNvPr id="11267" name="Rectangle 3"/>
          <p:cNvSpPr>
            <a:spLocks noGrp="1" noChangeArrowheads="1"/>
          </p:cNvSpPr>
          <p:nvPr>
            <p:ph type="dt" sz="quarter" idx="1"/>
          </p:nvPr>
        </p:nvSpPr>
        <p:spPr bwMode="auto">
          <a:xfrm>
            <a:off x="5268913" y="0"/>
            <a:ext cx="4027487" cy="349250"/>
          </a:xfrm>
          <a:prstGeom prst="rect">
            <a:avLst/>
          </a:prstGeom>
          <a:noFill/>
          <a:ln w="9525">
            <a:noFill/>
            <a:miter lim="800000"/>
            <a:headEnd/>
            <a:tailEnd/>
          </a:ln>
          <a:effectLst/>
        </p:spPr>
        <p:txBody>
          <a:bodyPr vert="horz" wrap="square" lIns="93089" tIns="46545" rIns="93089" bIns="46545" numCol="1" anchor="t" anchorCtr="0" compatLnSpc="1">
            <a:prstTxWarp prst="textNoShape">
              <a:avLst/>
            </a:prstTxWarp>
          </a:bodyPr>
          <a:lstStyle>
            <a:lvl1pPr algn="r" defTabSz="930275">
              <a:defRPr/>
            </a:lvl1pPr>
          </a:lstStyle>
          <a:p>
            <a:endParaRPr lang="en-US"/>
          </a:p>
        </p:txBody>
      </p:sp>
      <p:sp>
        <p:nvSpPr>
          <p:cNvPr id="11268" name="Rectangle 4"/>
          <p:cNvSpPr>
            <a:spLocks noGrp="1" noChangeArrowheads="1"/>
          </p:cNvSpPr>
          <p:nvPr>
            <p:ph type="ftr" sz="quarter" idx="2"/>
          </p:nvPr>
        </p:nvSpPr>
        <p:spPr bwMode="auto">
          <a:xfrm>
            <a:off x="0" y="6661150"/>
            <a:ext cx="4027488" cy="349250"/>
          </a:xfrm>
          <a:prstGeom prst="rect">
            <a:avLst/>
          </a:prstGeom>
          <a:noFill/>
          <a:ln w="9525">
            <a:noFill/>
            <a:miter lim="800000"/>
            <a:headEnd/>
            <a:tailEnd/>
          </a:ln>
          <a:effectLst/>
        </p:spPr>
        <p:txBody>
          <a:bodyPr vert="horz" wrap="square" lIns="93089" tIns="46545" rIns="93089" bIns="46545" numCol="1" anchor="b" anchorCtr="0" compatLnSpc="1">
            <a:prstTxWarp prst="textNoShape">
              <a:avLst/>
            </a:prstTxWarp>
          </a:bodyPr>
          <a:lstStyle>
            <a:lvl1pPr defTabSz="930275">
              <a:defRPr/>
            </a:lvl1pPr>
          </a:lstStyle>
          <a:p>
            <a:endParaRPr lang="en-US"/>
          </a:p>
        </p:txBody>
      </p:sp>
      <p:sp>
        <p:nvSpPr>
          <p:cNvPr id="11269" name="Rectangle 5"/>
          <p:cNvSpPr>
            <a:spLocks noGrp="1" noChangeArrowheads="1"/>
          </p:cNvSpPr>
          <p:nvPr>
            <p:ph type="sldNum" sz="quarter" idx="3"/>
          </p:nvPr>
        </p:nvSpPr>
        <p:spPr bwMode="auto">
          <a:xfrm>
            <a:off x="5268913" y="6661150"/>
            <a:ext cx="4027487" cy="349250"/>
          </a:xfrm>
          <a:prstGeom prst="rect">
            <a:avLst/>
          </a:prstGeom>
          <a:noFill/>
          <a:ln w="9525">
            <a:noFill/>
            <a:miter lim="800000"/>
            <a:headEnd/>
            <a:tailEnd/>
          </a:ln>
          <a:effectLst/>
        </p:spPr>
        <p:txBody>
          <a:bodyPr vert="horz" wrap="square" lIns="93089" tIns="46545" rIns="93089" bIns="46545" numCol="1" anchor="b" anchorCtr="0" compatLnSpc="1">
            <a:prstTxWarp prst="textNoShape">
              <a:avLst/>
            </a:prstTxWarp>
          </a:bodyPr>
          <a:lstStyle>
            <a:lvl1pPr algn="r" defTabSz="930275">
              <a:defRPr/>
            </a:lvl1pPr>
          </a:lstStyle>
          <a:p>
            <a:fld id="{12F74B4A-DE0D-4583-AC8D-CB7FB34AC43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027488" cy="349250"/>
          </a:xfrm>
          <a:prstGeom prst="rect">
            <a:avLst/>
          </a:prstGeom>
          <a:noFill/>
          <a:ln w="9525">
            <a:noFill/>
            <a:miter lim="800000"/>
            <a:headEnd/>
            <a:tailEnd/>
          </a:ln>
          <a:effectLst/>
        </p:spPr>
        <p:txBody>
          <a:bodyPr vert="horz" wrap="square" lIns="93089" tIns="46545" rIns="93089" bIns="46545" numCol="1" anchor="t" anchorCtr="0" compatLnSpc="1">
            <a:prstTxWarp prst="textNoShape">
              <a:avLst/>
            </a:prstTxWarp>
          </a:bodyPr>
          <a:lstStyle>
            <a:lvl1pPr defTabSz="930275">
              <a:defRPr/>
            </a:lvl1pPr>
          </a:lstStyle>
          <a:p>
            <a:endParaRPr lang="en-US"/>
          </a:p>
        </p:txBody>
      </p:sp>
      <p:sp>
        <p:nvSpPr>
          <p:cNvPr id="17411" name="Rectangle 3"/>
          <p:cNvSpPr>
            <a:spLocks noGrp="1" noChangeArrowheads="1"/>
          </p:cNvSpPr>
          <p:nvPr>
            <p:ph type="dt" idx="1"/>
          </p:nvPr>
        </p:nvSpPr>
        <p:spPr bwMode="auto">
          <a:xfrm>
            <a:off x="5268913" y="0"/>
            <a:ext cx="4027487" cy="349250"/>
          </a:xfrm>
          <a:prstGeom prst="rect">
            <a:avLst/>
          </a:prstGeom>
          <a:noFill/>
          <a:ln w="9525">
            <a:noFill/>
            <a:miter lim="800000"/>
            <a:headEnd/>
            <a:tailEnd/>
          </a:ln>
          <a:effectLst/>
        </p:spPr>
        <p:txBody>
          <a:bodyPr vert="horz" wrap="square" lIns="93089" tIns="46545" rIns="93089" bIns="46545" numCol="1" anchor="t" anchorCtr="0" compatLnSpc="1">
            <a:prstTxWarp prst="textNoShape">
              <a:avLst/>
            </a:prstTxWarp>
          </a:bodyPr>
          <a:lstStyle>
            <a:lvl1pPr algn="r" defTabSz="930275">
              <a:defRPr/>
            </a:lvl1pPr>
          </a:lstStyle>
          <a:p>
            <a:endParaRPr lang="en-US"/>
          </a:p>
        </p:txBody>
      </p:sp>
      <p:sp>
        <p:nvSpPr>
          <p:cNvPr id="17412" name="Rectangle 4"/>
          <p:cNvSpPr>
            <a:spLocks noGrp="1" noRot="1" noChangeAspect="1" noChangeArrowheads="1" noTextEdit="1"/>
          </p:cNvSpPr>
          <p:nvPr>
            <p:ph type="sldImg" idx="2"/>
          </p:nvPr>
        </p:nvSpPr>
        <p:spPr bwMode="auto">
          <a:xfrm>
            <a:off x="2892425" y="527050"/>
            <a:ext cx="3505200" cy="26289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1239838" y="3330575"/>
            <a:ext cx="6816725" cy="3152775"/>
          </a:xfrm>
          <a:prstGeom prst="rect">
            <a:avLst/>
          </a:prstGeom>
          <a:noFill/>
          <a:ln w="9525">
            <a:noFill/>
            <a:miter lim="800000"/>
            <a:headEnd/>
            <a:tailEnd/>
          </a:ln>
          <a:effectLst/>
        </p:spPr>
        <p:txBody>
          <a:bodyPr vert="horz" wrap="square" lIns="93089" tIns="46545" rIns="93089" bIns="465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6661150"/>
            <a:ext cx="4027488" cy="349250"/>
          </a:xfrm>
          <a:prstGeom prst="rect">
            <a:avLst/>
          </a:prstGeom>
          <a:noFill/>
          <a:ln w="9525">
            <a:noFill/>
            <a:miter lim="800000"/>
            <a:headEnd/>
            <a:tailEnd/>
          </a:ln>
          <a:effectLst/>
        </p:spPr>
        <p:txBody>
          <a:bodyPr vert="horz" wrap="square" lIns="93089" tIns="46545" rIns="93089" bIns="46545" numCol="1" anchor="b" anchorCtr="0" compatLnSpc="1">
            <a:prstTxWarp prst="textNoShape">
              <a:avLst/>
            </a:prstTxWarp>
          </a:bodyPr>
          <a:lstStyle>
            <a:lvl1pPr defTabSz="930275">
              <a:defRPr/>
            </a:lvl1pPr>
          </a:lstStyle>
          <a:p>
            <a:endParaRPr lang="en-US"/>
          </a:p>
        </p:txBody>
      </p:sp>
      <p:sp>
        <p:nvSpPr>
          <p:cNvPr id="17415" name="Rectangle 7"/>
          <p:cNvSpPr>
            <a:spLocks noGrp="1" noChangeArrowheads="1"/>
          </p:cNvSpPr>
          <p:nvPr>
            <p:ph type="sldNum" sz="quarter" idx="5"/>
          </p:nvPr>
        </p:nvSpPr>
        <p:spPr bwMode="auto">
          <a:xfrm>
            <a:off x="5268913" y="6661150"/>
            <a:ext cx="4027487" cy="349250"/>
          </a:xfrm>
          <a:prstGeom prst="rect">
            <a:avLst/>
          </a:prstGeom>
          <a:noFill/>
          <a:ln w="9525">
            <a:noFill/>
            <a:miter lim="800000"/>
            <a:headEnd/>
            <a:tailEnd/>
          </a:ln>
          <a:effectLst/>
        </p:spPr>
        <p:txBody>
          <a:bodyPr vert="horz" wrap="square" lIns="93089" tIns="46545" rIns="93089" bIns="46545" numCol="1" anchor="b" anchorCtr="0" compatLnSpc="1">
            <a:prstTxWarp prst="textNoShape">
              <a:avLst/>
            </a:prstTxWarp>
          </a:bodyPr>
          <a:lstStyle>
            <a:lvl1pPr algn="r" defTabSz="930275">
              <a:defRPr/>
            </a:lvl1pPr>
          </a:lstStyle>
          <a:p>
            <a:fld id="{DCFCAF0E-42BD-42E0-AED9-C8128300000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41E22-872D-4E38-8C6A-0DE38859EC28}" type="slidenum">
              <a:rPr lang="en-US"/>
              <a:pPr/>
              <a:t>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3EA98-D13A-4575-8AA0-44375CD44E70}" type="slidenum">
              <a:rPr lang="en-US"/>
              <a:pPr/>
              <a:t>3</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8000"/>
            <a:chOff x="0" y="0"/>
            <a:chExt cx="5760" cy="4320"/>
          </a:xfrm>
        </p:grpSpPr>
        <p:grpSp>
          <p:nvGrpSpPr>
            <p:cNvPr id="14339" name="Group 3"/>
            <p:cNvGrpSpPr>
              <a:grpSpLocks/>
            </p:cNvGrpSpPr>
            <p:nvPr/>
          </p:nvGrpSpPr>
          <p:grpSpPr bwMode="auto">
            <a:xfrm>
              <a:off x="0" y="0"/>
              <a:ext cx="5760" cy="4320"/>
              <a:chOff x="0" y="0"/>
              <a:chExt cx="5760" cy="4320"/>
            </a:xfrm>
          </p:grpSpPr>
          <p:sp>
            <p:nvSpPr>
              <p:cNvPr id="1434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a:p>
            </p:txBody>
          </p:sp>
          <p:grpSp>
            <p:nvGrpSpPr>
              <p:cNvPr id="14341" name="Group 5"/>
              <p:cNvGrpSpPr>
                <a:grpSpLocks/>
              </p:cNvGrpSpPr>
              <p:nvPr userDrawn="1"/>
            </p:nvGrpSpPr>
            <p:grpSpPr bwMode="auto">
              <a:xfrm>
                <a:off x="0" y="0"/>
                <a:ext cx="5760" cy="4320"/>
                <a:chOff x="0" y="0"/>
                <a:chExt cx="5760" cy="4320"/>
              </a:xfrm>
            </p:grpSpPr>
            <p:sp>
              <p:nvSpPr>
                <p:cNvPr id="1434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4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5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6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7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8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9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9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439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sp>
            <p:nvSpPr>
              <p:cNvPr id="1439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grpSp>
          <p:nvGrpSpPr>
            <p:cNvPr id="14394" name="Group 58"/>
            <p:cNvGrpSpPr>
              <a:grpSpLocks/>
            </p:cNvGrpSpPr>
            <p:nvPr userDrawn="1"/>
          </p:nvGrpSpPr>
          <p:grpSpPr bwMode="auto">
            <a:xfrm>
              <a:off x="3" y="559"/>
              <a:ext cx="4192" cy="1796"/>
              <a:chOff x="3" y="559"/>
              <a:chExt cx="4192" cy="1796"/>
            </a:xfrm>
          </p:grpSpPr>
          <p:sp>
            <p:nvSpPr>
              <p:cNvPr id="1439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a:p>
            </p:txBody>
          </p:sp>
          <p:sp>
            <p:nvSpPr>
              <p:cNvPr id="1439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a:p>
            </p:txBody>
          </p:sp>
          <p:sp>
            <p:nvSpPr>
              <p:cNvPr id="1439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a:p>
            </p:txBody>
          </p:sp>
          <p:sp>
            <p:nvSpPr>
              <p:cNvPr id="1439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nvGrpSpPr>
            <p:cNvPr id="14399" name="Group 63"/>
            <p:cNvGrpSpPr>
              <a:grpSpLocks/>
            </p:cNvGrpSpPr>
            <p:nvPr userDrawn="1"/>
          </p:nvGrpSpPr>
          <p:grpSpPr bwMode="auto">
            <a:xfrm>
              <a:off x="1480" y="1952"/>
              <a:ext cx="3808" cy="1812"/>
              <a:chOff x="1480" y="1952"/>
              <a:chExt cx="3808" cy="1812"/>
            </a:xfrm>
          </p:grpSpPr>
          <p:sp>
            <p:nvSpPr>
              <p:cNvPr id="1440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a:p>
            </p:txBody>
          </p:sp>
          <p:sp>
            <p:nvSpPr>
              <p:cNvPr id="1440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a:p>
            </p:txBody>
          </p:sp>
          <p:sp>
            <p:nvSpPr>
              <p:cNvPr id="1440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440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1440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14405" name="Rectangle 69"/>
          <p:cNvSpPr>
            <a:spLocks noGrp="1" noChangeArrowheads="1"/>
          </p:cNvSpPr>
          <p:nvPr>
            <p:ph type="dt" sz="quarter" idx="2"/>
          </p:nvPr>
        </p:nvSpPr>
        <p:spPr/>
        <p:txBody>
          <a:bodyPr/>
          <a:lstStyle>
            <a:lvl1pPr>
              <a:defRPr/>
            </a:lvl1pPr>
          </a:lstStyle>
          <a:p>
            <a:fld id="{A478C8B3-0ADA-4E2D-97F2-7A59F2D19048}" type="datetime1">
              <a:rPr lang="en-US"/>
              <a:pPr/>
              <a:t>3/15/2013</a:t>
            </a:fld>
            <a:endParaRPr lang="en-US"/>
          </a:p>
        </p:txBody>
      </p:sp>
      <p:sp>
        <p:nvSpPr>
          <p:cNvPr id="14406" name="Rectangle 70"/>
          <p:cNvSpPr>
            <a:spLocks noGrp="1" noChangeArrowheads="1"/>
          </p:cNvSpPr>
          <p:nvPr>
            <p:ph type="ftr" sz="quarter" idx="3"/>
          </p:nvPr>
        </p:nvSpPr>
        <p:spPr/>
        <p:txBody>
          <a:bodyPr/>
          <a:lstStyle>
            <a:lvl1pPr>
              <a:defRPr/>
            </a:lvl1pPr>
          </a:lstStyle>
          <a:p>
            <a:endParaRPr lang="en-US"/>
          </a:p>
        </p:txBody>
      </p:sp>
      <p:sp>
        <p:nvSpPr>
          <p:cNvPr id="14407" name="Rectangle 71"/>
          <p:cNvSpPr>
            <a:spLocks noGrp="1" noChangeArrowheads="1"/>
          </p:cNvSpPr>
          <p:nvPr>
            <p:ph type="sldNum" sz="quarter" idx="4"/>
          </p:nvPr>
        </p:nvSpPr>
        <p:spPr/>
        <p:txBody>
          <a:bodyPr/>
          <a:lstStyle>
            <a:lvl1pPr>
              <a:defRPr/>
            </a:lvl1pPr>
          </a:lstStyle>
          <a:p>
            <a:fld id="{B6E667A4-E6DF-490A-A249-C9D9CACA8E5B}" type="slidenum">
              <a:rPr lang="en-US"/>
              <a:pPr/>
              <a:t>‹#›</a:t>
            </a:fld>
            <a:endParaRPr lang="en-US"/>
          </a:p>
        </p:txBody>
      </p:sp>
      <p:graphicFrame>
        <p:nvGraphicFramePr>
          <p:cNvPr id="14408" name="Object 72"/>
          <p:cNvGraphicFramePr>
            <a:graphicFrameLocks noChangeAspect="1"/>
          </p:cNvGraphicFramePr>
          <p:nvPr/>
        </p:nvGraphicFramePr>
        <p:xfrm>
          <a:off x="457200" y="762000"/>
          <a:ext cx="1066800" cy="1019175"/>
        </p:xfrm>
        <a:graphic>
          <a:graphicData uri="http://schemas.openxmlformats.org/presentationml/2006/ole">
            <p:oleObj spid="_x0000_s14408" name="Photo Editor Photo" r:id="rId3" imgW="1066667" imgH="1019048" progId="">
              <p:embed/>
            </p:oleObj>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BC6F60-05F0-48F6-8934-3AF5D6AF08C6}" type="datetime1">
              <a:rPr lang="en-US"/>
              <a:pPr/>
              <a:t>3/15/2013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3B1CAE-ECC9-4C1E-A028-39449C57D4E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C9E56F6-640D-454F-9B0F-B7595DBD0844}" type="datetime1">
              <a:rPr lang="en-US"/>
              <a:pPr/>
              <a:t>3/15/2013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750555-7D41-4563-8140-46D43F68F8C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00200" y="304800"/>
            <a:ext cx="6781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006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fld id="{2A6A9AE8-C6F0-4708-9469-91A8871CD6BA}" type="datetime1">
              <a:rPr lang="en-US"/>
              <a:pPr/>
              <a:t>3/15/2013</a:t>
            </a:fld>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287D29EA-81A9-4BF2-874A-353178FAD83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04800"/>
            <a:ext cx="7772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36A10556-A76F-4F50-A9AE-35B3088A5C75}" type="datetime1">
              <a:rPr lang="en-US"/>
              <a:pPr/>
              <a:t>3/15/2013</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153A837C-95EC-4F11-9797-ED138FB6FEC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781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4D5D187F-A6B3-4ED0-95FA-5698676425AA}" type="datetime1">
              <a:rPr lang="en-US"/>
              <a:pPr/>
              <a:t>3/15/2013</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4FFF2FD-43BD-45B7-89CB-3F37E0B5E89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6AF7F5-902D-4EB4-BEF6-D0CF05B0F88C}" type="datetime1">
              <a:rPr lang="en-US"/>
              <a:pPr/>
              <a:t>3/15/2013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5187EE-6106-4CD5-B272-664184D733E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CF9971-985B-46BC-86FA-E88621705606}" type="datetime1">
              <a:rPr lang="en-US"/>
              <a:pPr/>
              <a:t>3/15/2013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73CD2F-E0A2-4B3C-9385-9E43FE021DC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1532A7C-CC0B-4FD6-BD5C-1CBFAE244626}" type="datetime1">
              <a:rPr lang="en-US"/>
              <a:pPr/>
              <a:t>3/15/2013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C6328B-29BD-4186-97AD-4AD05F2B763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784864D-7E79-4C9E-B9B0-0996509FF90D}" type="datetime1">
              <a:rPr lang="en-US"/>
              <a:pPr/>
              <a:t>3/15/2013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B8487AD-28AA-402E-B567-744B55A324F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C17407C-0514-42FC-8F46-F5BC64CCC390}" type="datetime1">
              <a:rPr lang="en-US"/>
              <a:pPr/>
              <a:t>3/15/2013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EC9C07-9861-4944-A8D3-481FE7653D0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B3EBB77-3A73-41F9-B1F0-58857304DEA5}" type="datetime1">
              <a:rPr lang="en-US"/>
              <a:pPr/>
              <a:t>3/15/2013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9499EB4-BC58-4CF2-B022-9286D57C1E1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54B6BE5-FB8E-42EF-94C9-AE71F117FB7C}" type="datetime1">
              <a:rPr lang="en-US"/>
              <a:pPr/>
              <a:t>3/15/2013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365F75-FD14-44FD-95EC-EF0FFBEFE8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4312BB-EE6C-4387-B8BE-B09D754CB2F3}" type="datetime1">
              <a:rPr lang="en-US"/>
              <a:pPr/>
              <a:t>3/15/2013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F81E5C-332A-4AD5-B10E-C9D77466C92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6858000"/>
            <a:chOff x="0" y="0"/>
            <a:chExt cx="5760" cy="4320"/>
          </a:xfrm>
        </p:grpSpPr>
        <p:grpSp>
          <p:nvGrpSpPr>
            <p:cNvPr id="13315" name="Group 3"/>
            <p:cNvGrpSpPr>
              <a:grpSpLocks/>
            </p:cNvGrpSpPr>
            <p:nvPr/>
          </p:nvGrpSpPr>
          <p:grpSpPr bwMode="auto">
            <a:xfrm>
              <a:off x="0" y="0"/>
              <a:ext cx="5760" cy="4320"/>
              <a:chOff x="0" y="0"/>
              <a:chExt cx="5760" cy="4320"/>
            </a:xfrm>
          </p:grpSpPr>
          <p:grpSp>
            <p:nvGrpSpPr>
              <p:cNvPr id="13316" name="Group 4"/>
              <p:cNvGrpSpPr>
                <a:grpSpLocks/>
              </p:cNvGrpSpPr>
              <p:nvPr/>
            </p:nvGrpSpPr>
            <p:grpSpPr bwMode="auto">
              <a:xfrm>
                <a:off x="0" y="192"/>
                <a:ext cx="5760" cy="4032"/>
                <a:chOff x="0" y="192"/>
                <a:chExt cx="5760" cy="4032"/>
              </a:xfrm>
            </p:grpSpPr>
            <p:sp>
              <p:nvSpPr>
                <p:cNvPr id="1331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1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1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2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3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13339" name="Group 27"/>
              <p:cNvGrpSpPr>
                <a:grpSpLocks/>
              </p:cNvGrpSpPr>
              <p:nvPr/>
            </p:nvGrpSpPr>
            <p:grpSpPr bwMode="auto">
              <a:xfrm>
                <a:off x="192" y="0"/>
                <a:ext cx="5376" cy="4320"/>
                <a:chOff x="192" y="0"/>
                <a:chExt cx="5376" cy="4320"/>
              </a:xfrm>
            </p:grpSpPr>
            <p:sp>
              <p:nvSpPr>
                <p:cNvPr id="133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33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1336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337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3371" name="Group 59"/>
            <p:cNvGrpSpPr>
              <a:grpSpLocks/>
            </p:cNvGrpSpPr>
            <p:nvPr/>
          </p:nvGrpSpPr>
          <p:grpSpPr bwMode="auto">
            <a:xfrm>
              <a:off x="261" y="892"/>
              <a:ext cx="1124" cy="1464"/>
              <a:chOff x="96" y="916"/>
              <a:chExt cx="2208" cy="2876"/>
            </a:xfrm>
          </p:grpSpPr>
          <p:sp>
            <p:nvSpPr>
              <p:cNvPr id="13372"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337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3374"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3375" name="Rectangle 63"/>
          <p:cNvSpPr>
            <a:spLocks noGrp="1" noChangeArrowheads="1"/>
          </p:cNvSpPr>
          <p:nvPr>
            <p:ph type="title"/>
          </p:nvPr>
        </p:nvSpPr>
        <p:spPr bwMode="auto">
          <a:xfrm>
            <a:off x="1600200" y="304800"/>
            <a:ext cx="67818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76"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7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BE34DDE9-A27E-4466-B373-E6E2D96A946F}" type="datetime1">
              <a:rPr lang="en-US"/>
              <a:pPr/>
              <a:t>3/15/2013</a:t>
            </a:fld>
            <a:endParaRPr lang="en-US"/>
          </a:p>
        </p:txBody>
      </p:sp>
      <p:sp>
        <p:nvSpPr>
          <p:cNvPr id="1337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337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A03D488E-B251-4EF0-8C9B-E15BC07A0B7F}" type="slidenum">
              <a:rPr lang="en-US"/>
              <a:pPr/>
              <a:t>‹#›</a:t>
            </a:fld>
            <a:endParaRPr lang="en-US"/>
          </a:p>
        </p:txBody>
      </p:sp>
      <p:graphicFrame>
        <p:nvGraphicFramePr>
          <p:cNvPr id="13380" name="Object 68"/>
          <p:cNvGraphicFramePr>
            <a:graphicFrameLocks noChangeAspect="1"/>
          </p:cNvGraphicFramePr>
          <p:nvPr/>
        </p:nvGraphicFramePr>
        <p:xfrm>
          <a:off x="304800" y="304800"/>
          <a:ext cx="1066800" cy="1019175"/>
        </p:xfrm>
        <a:graphic>
          <a:graphicData uri="http://schemas.openxmlformats.org/presentationml/2006/ole">
            <p:oleObj spid="_x0000_s13380" name="Photo Editor Photo" r:id="rId17" imgW="1066667" imgH="1019048" progId="">
              <p:embed/>
            </p:oleObj>
          </a:graphicData>
        </a:graphic>
      </p:graphicFrame>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hf hdr="0" ftr="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defRPr>
      </a:lvl2pPr>
      <a:lvl3pPr algn="l" rtl="0" fontAlgn="base">
        <a:spcBef>
          <a:spcPct val="0"/>
        </a:spcBef>
        <a:spcAft>
          <a:spcPct val="0"/>
        </a:spcAft>
        <a:defRPr sz="4400">
          <a:solidFill>
            <a:schemeClr val="tx2"/>
          </a:solidFill>
          <a:latin typeface="Tahoma" charset="0"/>
        </a:defRPr>
      </a:lvl3pPr>
      <a:lvl4pPr algn="l" rtl="0" fontAlgn="base">
        <a:spcBef>
          <a:spcPct val="0"/>
        </a:spcBef>
        <a:spcAft>
          <a:spcPct val="0"/>
        </a:spcAft>
        <a:defRPr sz="4400">
          <a:solidFill>
            <a:schemeClr val="tx2"/>
          </a:solidFill>
          <a:latin typeface="Tahoma" charset="0"/>
        </a:defRPr>
      </a:lvl4pPr>
      <a:lvl5pPr algn="l" rtl="0" fontAlgn="base">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8"/>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90600" y="2362200"/>
            <a:ext cx="6705600" cy="685800"/>
          </a:xfrm>
        </p:spPr>
        <p:txBody>
          <a:bodyPr/>
          <a:lstStyle/>
          <a:p>
            <a:r>
              <a:rPr lang="en-US" b="1" dirty="0" smtClean="0">
                <a:solidFill>
                  <a:schemeClr val="tx1"/>
                </a:solidFill>
              </a:rPr>
              <a:t>Docket Z-13-01 </a:t>
            </a:r>
            <a:br>
              <a:rPr lang="en-US" b="1" dirty="0" smtClean="0">
                <a:solidFill>
                  <a:schemeClr val="tx1"/>
                </a:solidFill>
              </a:rPr>
            </a:br>
            <a:r>
              <a:rPr lang="en-US" sz="4000" b="1" dirty="0" smtClean="0">
                <a:solidFill>
                  <a:schemeClr val="tx1"/>
                </a:solidFill>
              </a:rPr>
              <a:t>(Yesca)</a:t>
            </a:r>
            <a:endParaRPr lang="en-US" sz="4000" b="1" dirty="0">
              <a:solidFill>
                <a:schemeClr val="tx1"/>
              </a:solidFill>
            </a:endParaRPr>
          </a:p>
        </p:txBody>
      </p:sp>
      <p:sp>
        <p:nvSpPr>
          <p:cNvPr id="20483" name="Rectangle 3" descr="Rectangle: Click to edit Master text styles&#10;Second level&#10;Third level&#10;Fourth level&#10;Fifth level"/>
          <p:cNvSpPr>
            <a:spLocks noGrp="1" noChangeArrowheads="1"/>
          </p:cNvSpPr>
          <p:nvPr>
            <p:ph type="subTitle" idx="1"/>
          </p:nvPr>
        </p:nvSpPr>
        <p:spPr>
          <a:xfrm>
            <a:off x="762000" y="3276600"/>
            <a:ext cx="7848600" cy="1752600"/>
          </a:xfrm>
          <a:noFill/>
        </p:spPr>
        <p:txBody>
          <a:bodyPr/>
          <a:lstStyle/>
          <a:p>
            <a:pPr>
              <a:lnSpc>
                <a:spcPct val="90000"/>
              </a:lnSpc>
            </a:pPr>
            <a:r>
              <a:rPr lang="en-US" sz="2800" b="1" dirty="0" smtClean="0"/>
              <a:t>A Request to Rezone a Parcel from </a:t>
            </a:r>
          </a:p>
          <a:p>
            <a:pPr>
              <a:lnSpc>
                <a:spcPct val="90000"/>
              </a:lnSpc>
            </a:pPr>
            <a:r>
              <a:rPr lang="en-US" sz="2800" b="1" dirty="0" smtClean="0"/>
              <a:t>TR-9 to MR-1</a:t>
            </a:r>
            <a:endParaRPr lang="en-US" sz="2000" b="1" dirty="0"/>
          </a:p>
        </p:txBody>
      </p:sp>
      <p:sp>
        <p:nvSpPr>
          <p:cNvPr id="20484" name="Text Box 4"/>
          <p:cNvSpPr txBox="1">
            <a:spLocks noChangeArrowheads="1"/>
          </p:cNvSpPr>
          <p:nvPr/>
        </p:nvSpPr>
        <p:spPr bwMode="auto">
          <a:xfrm>
            <a:off x="4046930" y="5117068"/>
            <a:ext cx="4030270" cy="369332"/>
          </a:xfrm>
          <a:prstGeom prst="rect">
            <a:avLst/>
          </a:prstGeom>
          <a:noFill/>
          <a:ln w="9525">
            <a:noFill/>
            <a:miter lim="800000"/>
            <a:headEnd/>
            <a:tailEnd/>
          </a:ln>
          <a:effectLst/>
        </p:spPr>
        <p:txBody>
          <a:bodyPr wrap="none">
            <a:spAutoFit/>
          </a:bodyPr>
          <a:lstStyle/>
          <a:p>
            <a:r>
              <a:rPr lang="en-US" sz="1800" b="1" dirty="0" smtClean="0"/>
              <a:t>Board of Supervisors, 3/26/2013</a:t>
            </a:r>
            <a:endParaRPr lang="en-US"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781800" cy="1143000"/>
          </a:xfrm>
        </p:spPr>
        <p:txBody>
          <a:bodyPr/>
          <a:lstStyle/>
          <a:p>
            <a:r>
              <a:rPr lang="en-US" sz="4000" b="1" dirty="0" smtClean="0">
                <a:solidFill>
                  <a:schemeClr val="tx1"/>
                </a:solidFill>
              </a:rPr>
              <a:t>Site Photos</a:t>
            </a:r>
            <a:endParaRPr lang="en-US" sz="4000" b="1" dirty="0">
              <a:solidFill>
                <a:schemeClr val="tx1"/>
              </a:solidFill>
            </a:endParaRPr>
          </a:p>
        </p:txBody>
      </p:sp>
      <p:sp>
        <p:nvSpPr>
          <p:cNvPr id="4" name="Date Placeholder 3"/>
          <p:cNvSpPr>
            <a:spLocks noGrp="1"/>
          </p:cNvSpPr>
          <p:nvPr>
            <p:ph type="dt" sz="half" idx="10"/>
          </p:nvPr>
        </p:nvSpPr>
        <p:spPr/>
        <p:txBody>
          <a:bodyPr/>
          <a:lstStyle/>
          <a:p>
            <a:fld id="{4D5D187F-A6B3-4ED0-95FA-5698676425AA}" type="datetime1">
              <a:rPr lang="en-US" smtClean="0"/>
              <a:pPr/>
              <a:t>3/15/2013</a:t>
            </a:fld>
            <a:endParaRPr lang="en-US"/>
          </a:p>
        </p:txBody>
      </p:sp>
      <p:sp>
        <p:nvSpPr>
          <p:cNvPr id="5" name="Slide Number Placeholder 4"/>
          <p:cNvSpPr>
            <a:spLocks noGrp="1"/>
          </p:cNvSpPr>
          <p:nvPr>
            <p:ph type="sldNum" sz="quarter" idx="12"/>
          </p:nvPr>
        </p:nvSpPr>
        <p:spPr/>
        <p:txBody>
          <a:bodyPr/>
          <a:lstStyle/>
          <a:p>
            <a:fld id="{24FFF2FD-43BD-45B7-89CB-3F37E0B5E89F}" type="slidenum">
              <a:rPr lang="en-US" smtClean="0"/>
              <a:pPr/>
              <a:t>10</a:t>
            </a:fld>
            <a:endParaRPr lang="en-US"/>
          </a:p>
        </p:txBody>
      </p:sp>
      <p:pic>
        <p:nvPicPr>
          <p:cNvPr id="22530" name="Picture 2" descr="\\mlnas\planning and zoning\Division Depot\Planning Division\Planning Dockets Active\Rezonings\Z-13-01 (Yesca)\Images\100CANON\IMG_2104.JPG"/>
          <p:cNvPicPr>
            <a:picLocks noChangeAspect="1" noChangeArrowheads="1"/>
          </p:cNvPicPr>
          <p:nvPr/>
        </p:nvPicPr>
        <p:blipFill>
          <a:blip r:embed="rId2" cstate="print"/>
          <a:srcRect/>
          <a:stretch>
            <a:fillRect/>
          </a:stretch>
        </p:blipFill>
        <p:spPr bwMode="auto">
          <a:xfrm>
            <a:off x="609600" y="1524000"/>
            <a:ext cx="3964998" cy="5169182"/>
          </a:xfrm>
          <a:prstGeom prst="rect">
            <a:avLst/>
          </a:prstGeom>
          <a:noFill/>
          <a:ln>
            <a:solidFill>
              <a:schemeClr val="tx1"/>
            </a:solidFill>
          </a:ln>
        </p:spPr>
      </p:pic>
      <p:sp>
        <p:nvSpPr>
          <p:cNvPr id="7" name="TextBox 6"/>
          <p:cNvSpPr txBox="1"/>
          <p:nvPr/>
        </p:nvSpPr>
        <p:spPr>
          <a:xfrm>
            <a:off x="4648200" y="1981200"/>
            <a:ext cx="4495800" cy="4893647"/>
          </a:xfrm>
          <a:prstGeom prst="rect">
            <a:avLst/>
          </a:prstGeom>
          <a:noFill/>
        </p:spPr>
        <p:txBody>
          <a:bodyPr wrap="square" rtlCol="0">
            <a:spAutoFit/>
          </a:bodyPr>
          <a:lstStyle/>
          <a:p>
            <a:r>
              <a:rPr lang="en-US" sz="2400" b="1" dirty="0" smtClean="0"/>
              <a:t>The original garage was demolished, and the second dwelling has been partially constructed on the existing pad. </a:t>
            </a:r>
          </a:p>
          <a:p>
            <a:endParaRPr lang="en-US" sz="2400" b="1" dirty="0" smtClean="0"/>
          </a:p>
          <a:p>
            <a:r>
              <a:rPr lang="en-US" sz="2400" b="1" dirty="0" smtClean="0"/>
              <a:t>The new structure would be non-conforming with the required 20-ft setback for MR-1 sites abutting a Residential Zoning District.</a:t>
            </a:r>
          </a:p>
          <a:p>
            <a:endParaRPr lang="en-US" sz="2400" b="1" dirty="0" smtClean="0"/>
          </a:p>
          <a:p>
            <a:endParaRPr lang="en-US" sz="2400" b="1" dirty="0"/>
          </a:p>
        </p:txBody>
      </p:sp>
      <p:cxnSp>
        <p:nvCxnSpPr>
          <p:cNvPr id="9" name="Straight Arrow Connector 8"/>
          <p:cNvCxnSpPr/>
          <p:nvPr/>
        </p:nvCxnSpPr>
        <p:spPr bwMode="auto">
          <a:xfrm>
            <a:off x="1905000" y="5029200"/>
            <a:ext cx="1295400" cy="0"/>
          </a:xfrm>
          <a:prstGeom prst="straightConnector1">
            <a:avLst/>
          </a:prstGeom>
          <a:solidFill>
            <a:schemeClr val="accent1"/>
          </a:solidFill>
          <a:ln w="28575" cap="flat" cmpd="sng" algn="ctr">
            <a:solidFill>
              <a:srgbClr val="FFFF00"/>
            </a:solidFill>
            <a:prstDash val="solid"/>
            <a:miter lim="800000"/>
            <a:headEnd type="arrow"/>
            <a:tailEnd type="arrow"/>
          </a:ln>
          <a:effectLst/>
        </p:spPr>
      </p:cxnSp>
      <p:sp>
        <p:nvSpPr>
          <p:cNvPr id="10" name="TextBox 9"/>
          <p:cNvSpPr txBox="1"/>
          <p:nvPr/>
        </p:nvSpPr>
        <p:spPr>
          <a:xfrm>
            <a:off x="2209800" y="4648200"/>
            <a:ext cx="762000" cy="338554"/>
          </a:xfrm>
          <a:prstGeom prst="rect">
            <a:avLst/>
          </a:prstGeom>
          <a:noFill/>
        </p:spPr>
        <p:txBody>
          <a:bodyPr wrap="square" rtlCol="0">
            <a:spAutoFit/>
          </a:bodyPr>
          <a:lstStyle/>
          <a:p>
            <a:pPr algn="ctr"/>
            <a:r>
              <a:rPr lang="en-US" sz="1600" b="1" dirty="0" smtClean="0">
                <a:solidFill>
                  <a:srgbClr val="FFFF00"/>
                </a:solidFill>
              </a:rPr>
              <a:t>4’ 6”</a:t>
            </a:r>
            <a:endParaRPr lang="en-US" sz="1600"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7010400" cy="1143000"/>
          </a:xfrm>
        </p:spPr>
        <p:txBody>
          <a:bodyPr/>
          <a:lstStyle/>
          <a:p>
            <a:pPr lvl="0">
              <a:defRPr/>
            </a:pPr>
            <a:r>
              <a:rPr lang="en-US" sz="4000" b="1" dirty="0" smtClean="0">
                <a:solidFill>
                  <a:schemeClr val="tx1"/>
                </a:solidFill>
                <a:ea typeface="+mn-ea"/>
                <a:cs typeface="+mn-cs"/>
              </a:rPr>
              <a:t>Naco Community Plan</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11</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609600" y="18288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indent="-609600" algn="just">
              <a:lnSpc>
                <a:spcPct val="80000"/>
              </a:lnSpc>
              <a:spcBef>
                <a:spcPct val="20000"/>
              </a:spcBef>
              <a:buClr>
                <a:schemeClr val="hlink"/>
              </a:buClr>
              <a:buSzPct val="110000"/>
              <a:buBlip>
                <a:blip r:embed="rId2"/>
              </a:buBlip>
              <a:defRPr/>
            </a:pPr>
            <a:endParaRPr lang="en-US" sz="2400" dirty="0" smtClean="0"/>
          </a:p>
          <a:p>
            <a:pPr marL="609600" indent="-609600">
              <a:lnSpc>
                <a:spcPct val="80000"/>
              </a:lnSpc>
              <a:spcBef>
                <a:spcPct val="20000"/>
              </a:spcBef>
              <a:buClr>
                <a:schemeClr val="tx1"/>
              </a:buClr>
              <a:buSzPct val="110000"/>
              <a:buFont typeface="Wingdings" pitchFamily="2" charset="2"/>
              <a:buChar char="§"/>
              <a:defRPr/>
            </a:pPr>
            <a:r>
              <a:rPr lang="en-US" sz="2400" b="1" dirty="0" smtClean="0"/>
              <a:t>Property is within a “High-Density Residential” area within the Area Plan boundaries, defined as one dwelling per 3,100 to 9,000 square feet.</a:t>
            </a:r>
          </a:p>
          <a:p>
            <a:pPr marL="609600" indent="-609600">
              <a:lnSpc>
                <a:spcPct val="80000"/>
              </a:lnSpc>
              <a:spcBef>
                <a:spcPct val="20000"/>
              </a:spcBef>
              <a:buClr>
                <a:schemeClr val="tx1"/>
              </a:buClr>
              <a:buSzPct val="110000"/>
              <a:buFont typeface="Wingdings" pitchFamily="2" charset="2"/>
              <a:buChar char="§"/>
              <a:defRPr/>
            </a:pPr>
            <a:endParaRPr lang="en-US" sz="2400" b="1" dirty="0" smtClean="0"/>
          </a:p>
          <a:p>
            <a:pPr marL="609600" indent="-609600">
              <a:lnSpc>
                <a:spcPct val="80000"/>
              </a:lnSpc>
              <a:spcBef>
                <a:spcPct val="20000"/>
              </a:spcBef>
              <a:buClr>
                <a:schemeClr val="tx1"/>
              </a:buClr>
              <a:buSzPct val="110000"/>
              <a:buFont typeface="Wingdings" pitchFamily="2" charset="2"/>
              <a:buChar char="§"/>
              <a:defRPr/>
            </a:pPr>
            <a:r>
              <a:rPr lang="en-US" sz="2400" b="1" dirty="0" smtClean="0"/>
              <a:t>A rezoning request for MR-1 is therefore in conformance with the Naco Plan.</a:t>
            </a:r>
          </a:p>
          <a:p>
            <a:pPr marL="609600" indent="-609600" algn="just">
              <a:lnSpc>
                <a:spcPct val="80000"/>
              </a:lnSpc>
              <a:spcBef>
                <a:spcPct val="20000"/>
              </a:spcBef>
              <a:buClr>
                <a:schemeClr val="tx1"/>
              </a:buClr>
              <a:buSzPct val="110000"/>
              <a:buFont typeface="Wingdings" pitchFamily="2" charset="2"/>
              <a:buChar char="§"/>
              <a:defRPr/>
            </a:pPr>
            <a:endParaRPr lang="en-US" sz="2400" b="1" dirty="0" smtClean="0"/>
          </a:p>
          <a:p>
            <a:pPr marL="609600" lvl="0" indent="-609600" algn="just">
              <a:lnSpc>
                <a:spcPct val="80000"/>
              </a:lnSpc>
              <a:spcBef>
                <a:spcPct val="20000"/>
              </a:spcBef>
              <a:buClr>
                <a:schemeClr val="tx1"/>
              </a:buClr>
              <a:buSzPct val="110000"/>
              <a:defRPr/>
            </a:pPr>
            <a:endParaRPr lang="en-US" sz="2400" b="1" dirty="0" smtClean="0"/>
          </a:p>
          <a:p>
            <a:pPr marL="609600" indent="-609600" algn="just">
              <a:lnSpc>
                <a:spcPct val="80000"/>
              </a:lnSpc>
              <a:spcBef>
                <a:spcPct val="20000"/>
              </a:spcBef>
              <a:buClr>
                <a:schemeClr val="hlink"/>
              </a:buClr>
              <a:buSzPct val="110000"/>
              <a:buBlip>
                <a:blip r:embed="rId2"/>
              </a:buBlip>
              <a:defRPr/>
            </a:pPr>
            <a:endParaRPr lang="en-US" sz="2400" b="1" dirty="0" smtClean="0"/>
          </a:p>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2400" b="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1400" b="0" u="none" strike="noStrike" kern="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2743200" cy="1066800"/>
          </a:xfrm>
        </p:spPr>
        <p:txBody>
          <a:bodyPr/>
          <a:lstStyle/>
          <a:p>
            <a:r>
              <a:rPr lang="en-US" sz="4000" b="1" dirty="0" smtClean="0">
                <a:solidFill>
                  <a:schemeClr val="tx1"/>
                </a:solidFill>
                <a:latin typeface="+mn-lt"/>
              </a:rPr>
              <a:t>Support &amp; Protest</a:t>
            </a:r>
            <a:endParaRPr lang="en-US" sz="4000" b="1" dirty="0">
              <a:solidFill>
                <a:schemeClr val="tx1"/>
              </a:solidFill>
              <a:latin typeface="+mn-lt"/>
            </a:endParaRPr>
          </a:p>
        </p:txBody>
      </p:sp>
      <p:sp>
        <p:nvSpPr>
          <p:cNvPr id="5" name="Slide Number Placeholder 4"/>
          <p:cNvSpPr>
            <a:spLocks noGrp="1"/>
          </p:cNvSpPr>
          <p:nvPr>
            <p:ph type="sldNum" sz="quarter" idx="12"/>
          </p:nvPr>
        </p:nvSpPr>
        <p:spPr/>
        <p:txBody>
          <a:bodyPr/>
          <a:lstStyle/>
          <a:p>
            <a:fld id="{B15187EE-6106-4CD5-B272-664184D733EF}" type="slidenum">
              <a:rPr lang="en-US" smtClean="0"/>
              <a:pPr/>
              <a:t>12</a:t>
            </a:fld>
            <a:endParaRPr lang="en-US"/>
          </a:p>
        </p:txBody>
      </p:sp>
      <p:sp>
        <p:nvSpPr>
          <p:cNvPr id="7" name="TextBox 6"/>
          <p:cNvSpPr txBox="1"/>
          <p:nvPr/>
        </p:nvSpPr>
        <p:spPr>
          <a:xfrm>
            <a:off x="533400" y="2971800"/>
            <a:ext cx="3429000" cy="2308324"/>
          </a:xfrm>
          <a:prstGeom prst="rect">
            <a:avLst/>
          </a:prstGeom>
          <a:noFill/>
        </p:spPr>
        <p:txBody>
          <a:bodyPr wrap="square" rtlCol="0">
            <a:spAutoFit/>
          </a:bodyPr>
          <a:lstStyle/>
          <a:p>
            <a:r>
              <a:rPr lang="en-US" sz="2400" b="1" dirty="0" smtClean="0"/>
              <a:t>Staff received letters of </a:t>
            </a:r>
            <a:r>
              <a:rPr lang="en-US" sz="2400" b="1" dirty="0" smtClean="0">
                <a:solidFill>
                  <a:srgbClr val="00B050"/>
                </a:solidFill>
              </a:rPr>
              <a:t>support </a:t>
            </a:r>
            <a:r>
              <a:rPr lang="en-US" sz="2400" b="1" dirty="0" smtClean="0"/>
              <a:t>from two area property owners &amp; </a:t>
            </a:r>
            <a:r>
              <a:rPr lang="en-US" sz="2400" b="1" dirty="0" smtClean="0">
                <a:solidFill>
                  <a:srgbClr val="FF0000"/>
                </a:solidFill>
              </a:rPr>
              <a:t>opposition</a:t>
            </a:r>
            <a:r>
              <a:rPr lang="en-US" sz="2400" b="1" dirty="0" smtClean="0"/>
              <a:t> from two property owners.</a:t>
            </a:r>
            <a:endParaRPr lang="en-US" sz="2400" b="1" dirty="0"/>
          </a:p>
        </p:txBody>
      </p:sp>
      <p:pic>
        <p:nvPicPr>
          <p:cNvPr id="21507" name="Picture 3"/>
          <p:cNvPicPr>
            <a:picLocks noChangeAspect="1" noChangeArrowheads="1"/>
          </p:cNvPicPr>
          <p:nvPr/>
        </p:nvPicPr>
        <p:blipFill>
          <a:blip r:embed="rId2" cstate="print"/>
          <a:srcRect/>
          <a:stretch>
            <a:fillRect/>
          </a:stretch>
        </p:blipFill>
        <p:spPr bwMode="auto">
          <a:xfrm>
            <a:off x="3845426" y="0"/>
            <a:ext cx="5298575" cy="6858000"/>
          </a:xfrm>
          <a:prstGeom prst="rect">
            <a:avLst/>
          </a:prstGeom>
          <a:noFill/>
          <a:ln w="9525">
            <a:noFill/>
            <a:miter lim="800000"/>
            <a:headEnd/>
            <a:tailEnd/>
          </a:ln>
        </p:spPr>
      </p:pic>
      <p:sp>
        <p:nvSpPr>
          <p:cNvPr id="9" name="5-Point Star 8"/>
          <p:cNvSpPr/>
          <p:nvPr/>
        </p:nvSpPr>
        <p:spPr bwMode="auto">
          <a:xfrm>
            <a:off x="6400800" y="2743200"/>
            <a:ext cx="381000" cy="304800"/>
          </a:xfrm>
          <a:prstGeom prst="star5">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charset="0"/>
            </a:endParaRPr>
          </a:p>
        </p:txBody>
      </p:sp>
      <p:sp>
        <p:nvSpPr>
          <p:cNvPr id="10" name="Rectangle 9"/>
          <p:cNvSpPr/>
          <p:nvPr/>
        </p:nvSpPr>
        <p:spPr bwMode="auto">
          <a:xfrm>
            <a:off x="4876800" y="4343400"/>
            <a:ext cx="304800" cy="228600"/>
          </a:xfrm>
          <a:prstGeom prst="rec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charset="0"/>
            </a:endParaRPr>
          </a:p>
        </p:txBody>
      </p:sp>
      <p:sp>
        <p:nvSpPr>
          <p:cNvPr id="11" name="Rectangle 10"/>
          <p:cNvSpPr/>
          <p:nvPr/>
        </p:nvSpPr>
        <p:spPr bwMode="auto">
          <a:xfrm>
            <a:off x="5715000" y="1828800"/>
            <a:ext cx="228600" cy="152400"/>
          </a:xfrm>
          <a:prstGeom prst="rect">
            <a:avLst/>
          </a:prstGeom>
          <a:solidFill>
            <a:srgbClr val="1BCC1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charset="0"/>
            </a:endParaRPr>
          </a:p>
        </p:txBody>
      </p:sp>
      <p:sp>
        <p:nvSpPr>
          <p:cNvPr id="12" name="Rectangle 11"/>
          <p:cNvSpPr/>
          <p:nvPr/>
        </p:nvSpPr>
        <p:spPr bwMode="auto">
          <a:xfrm>
            <a:off x="5715000" y="2895600"/>
            <a:ext cx="228600" cy="152400"/>
          </a:xfrm>
          <a:prstGeom prst="rect">
            <a:avLst/>
          </a:prstGeom>
          <a:solidFill>
            <a:srgbClr val="1BCC1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charset="0"/>
            </a:endParaRPr>
          </a:p>
        </p:txBody>
      </p:sp>
      <p:sp>
        <p:nvSpPr>
          <p:cNvPr id="13" name="Rectangle 12"/>
          <p:cNvSpPr/>
          <p:nvPr/>
        </p:nvSpPr>
        <p:spPr bwMode="auto">
          <a:xfrm>
            <a:off x="7696200" y="1828800"/>
            <a:ext cx="228600" cy="152400"/>
          </a:xfrm>
          <a:prstGeom prst="rec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781800" cy="1143000"/>
          </a:xfrm>
        </p:spPr>
        <p:txBody>
          <a:bodyPr/>
          <a:lstStyle/>
          <a:p>
            <a:pPr lvl="0">
              <a:defRPr/>
            </a:pPr>
            <a:r>
              <a:rPr lang="en-US" sz="4000" b="1" dirty="0" smtClean="0">
                <a:solidFill>
                  <a:schemeClr val="tx1"/>
                </a:solidFill>
                <a:ea typeface="+mn-ea"/>
                <a:cs typeface="+mn-cs"/>
              </a:rPr>
              <a:t>Factors in Favor</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13</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685800" y="1524000"/>
            <a:ext cx="8001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just">
              <a:buClr>
                <a:schemeClr val="tx1"/>
              </a:buClr>
              <a:buFont typeface="+mj-lt"/>
              <a:buAutoNum type="arabicPeriod"/>
            </a:pPr>
            <a:r>
              <a:rPr lang="en-US" sz="2000" b="1" dirty="0" smtClean="0"/>
              <a:t>Allowing the request would be in keeping with the character of development in the area;</a:t>
            </a:r>
          </a:p>
          <a:p>
            <a:pPr marL="457200" indent="-457200" algn="just">
              <a:buClr>
                <a:schemeClr val="tx1"/>
              </a:buClr>
              <a:buFont typeface="+mj-lt"/>
              <a:buAutoNum type="arabicPeriod"/>
            </a:pPr>
            <a:endParaRPr lang="en-US" sz="2000" b="1" dirty="0" smtClean="0"/>
          </a:p>
          <a:p>
            <a:pPr marL="457200" indent="-457200" algn="just">
              <a:buClr>
                <a:schemeClr val="tx1"/>
              </a:buClr>
              <a:buFont typeface="+mj-lt"/>
              <a:buAutoNum type="arabicPeriod"/>
            </a:pPr>
            <a:r>
              <a:rPr lang="en-US" sz="2000" b="1" dirty="0" smtClean="0"/>
              <a:t>The </a:t>
            </a:r>
            <a:r>
              <a:rPr lang="en-US" sz="2000" b="1" i="1" dirty="0" smtClean="0"/>
              <a:t>Naco Community Plan </a:t>
            </a:r>
            <a:r>
              <a:rPr lang="en-US" sz="2000" b="1" dirty="0" smtClean="0"/>
              <a:t>policies prescribe a high density of residential development in this area, and the request would facilitate such a density;</a:t>
            </a:r>
          </a:p>
          <a:p>
            <a:pPr marL="457200" indent="-457200" algn="just">
              <a:buClr>
                <a:schemeClr val="tx1"/>
              </a:buClr>
              <a:buFont typeface="+mj-lt"/>
              <a:buAutoNum type="arabicPeriod"/>
            </a:pPr>
            <a:endParaRPr lang="en-US" sz="2000" b="1" dirty="0" smtClean="0"/>
          </a:p>
          <a:p>
            <a:pPr marL="457200" indent="-457200" algn="just">
              <a:buClr>
                <a:schemeClr val="tx1"/>
              </a:buClr>
              <a:buFont typeface="+mj-lt"/>
              <a:buAutoNum type="arabicPeriod"/>
            </a:pPr>
            <a:r>
              <a:rPr lang="en-US" sz="2000" b="1" dirty="0" smtClean="0"/>
              <a:t>The Applicant’s Citizen Review effort yielded eight positive responses from neighboring property owners; and</a:t>
            </a:r>
          </a:p>
          <a:p>
            <a:pPr marL="457200" indent="-457200" algn="just">
              <a:buClr>
                <a:schemeClr val="tx1"/>
              </a:buClr>
              <a:buFont typeface="+mj-lt"/>
              <a:buAutoNum type="arabicPeriod"/>
            </a:pPr>
            <a:endParaRPr lang="en-US" sz="2000" b="1" dirty="0" smtClean="0"/>
          </a:p>
          <a:p>
            <a:pPr marL="457200" indent="-457200" algn="just">
              <a:buClr>
                <a:schemeClr val="tx1"/>
              </a:buClr>
              <a:buFont typeface="+mj-lt"/>
              <a:buAutoNum type="arabicPeriod"/>
            </a:pPr>
            <a:r>
              <a:rPr lang="en-US" sz="2000" b="1" dirty="0" smtClean="0"/>
              <a:t>The subsequent County mailing resulted in two area property owners expressing support for the proposal</a:t>
            </a:r>
            <a:r>
              <a:rPr lang="en-US" sz="2000" b="1" dirty="0" smtClean="0"/>
              <a:t>.</a:t>
            </a:r>
          </a:p>
          <a:p>
            <a:pPr marL="457200" indent="-457200" algn="just">
              <a:buClr>
                <a:schemeClr val="tx1"/>
              </a:buClr>
              <a:buFont typeface="+mj-lt"/>
              <a:buAutoNum type="arabicPeriod"/>
            </a:pPr>
            <a:endParaRPr lang="en-US" sz="2000" b="1" dirty="0" smtClean="0"/>
          </a:p>
          <a:p>
            <a:pPr marL="457200" indent="-457200" algn="just">
              <a:buClr>
                <a:schemeClr val="tx1"/>
              </a:buClr>
              <a:buFont typeface="+mj-lt"/>
              <a:buAutoNum type="arabicPeriod"/>
            </a:pPr>
            <a:r>
              <a:rPr lang="en-US" sz="2000" b="1" dirty="0" smtClean="0"/>
              <a:t>The Planning &amp; Zoning Commission voted 7-1 to forward recommendation of approval.</a:t>
            </a:r>
            <a:endParaRPr lang="en-US" sz="2000" b="1" dirty="0" smtClean="0"/>
          </a:p>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6781800" cy="1143000"/>
          </a:xfrm>
        </p:spPr>
        <p:txBody>
          <a:bodyPr/>
          <a:lstStyle/>
          <a:p>
            <a:pPr lvl="0">
              <a:defRPr/>
            </a:pPr>
            <a:r>
              <a:rPr lang="en-US" sz="4000" b="1" dirty="0" smtClean="0">
                <a:solidFill>
                  <a:schemeClr val="tx1"/>
                </a:solidFill>
                <a:ea typeface="+mn-ea"/>
                <a:cs typeface="+mn-cs"/>
              </a:rPr>
              <a:t>Factors Against </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14</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762000" y="1676400"/>
            <a:ext cx="8001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lvl="0" indent="-609600" algn="just">
              <a:lnSpc>
                <a:spcPct val="80000"/>
              </a:lnSpc>
              <a:spcBef>
                <a:spcPct val="20000"/>
              </a:spcBef>
              <a:buClr>
                <a:schemeClr val="tx1"/>
              </a:buClr>
              <a:buSzPct val="100000"/>
              <a:buFont typeface="+mj-lt"/>
              <a:buAutoNum type="arabicPeriod"/>
              <a:defRPr/>
            </a:pPr>
            <a:r>
              <a:rPr lang="en-US" sz="2400" b="1" dirty="0" smtClean="0"/>
              <a:t>The request comes as a result of a Zoning Violation for building without a permit;</a:t>
            </a:r>
          </a:p>
          <a:p>
            <a:pPr marL="609600" lvl="0" indent="-609600" algn="just">
              <a:lnSpc>
                <a:spcPct val="80000"/>
              </a:lnSpc>
              <a:spcBef>
                <a:spcPct val="20000"/>
              </a:spcBef>
              <a:buClr>
                <a:schemeClr val="tx1"/>
              </a:buClr>
              <a:buSzPct val="100000"/>
              <a:buFont typeface="+mj-lt"/>
              <a:buAutoNum type="arabicPeriod"/>
              <a:defRPr/>
            </a:pPr>
            <a:endParaRPr lang="en-US" sz="2400" b="1" dirty="0" smtClean="0"/>
          </a:p>
          <a:p>
            <a:pPr marL="609600" lvl="0" indent="-609600" algn="just">
              <a:lnSpc>
                <a:spcPct val="80000"/>
              </a:lnSpc>
              <a:spcBef>
                <a:spcPct val="20000"/>
              </a:spcBef>
              <a:buClr>
                <a:schemeClr val="tx1"/>
              </a:buClr>
              <a:buSzPct val="100000"/>
              <a:buFont typeface="+mj-lt"/>
              <a:buAutoNum type="arabicPeriod"/>
              <a:defRPr/>
            </a:pPr>
            <a:r>
              <a:rPr lang="en-US" sz="2400" b="1" dirty="0" smtClean="0"/>
              <a:t>The rezoning, if approved, would result in increased setbacks, from the current TR-9 standard of 10-feet, to the MR-1 standard of 20-ft along abutting residential Districts. The proposed second dwelling, built on the existing concrete pad, will be non-conforming with the setback standards along the south property line; and</a:t>
            </a:r>
          </a:p>
          <a:p>
            <a:pPr marL="609600" lvl="0" indent="-609600" algn="just">
              <a:lnSpc>
                <a:spcPct val="80000"/>
              </a:lnSpc>
              <a:spcBef>
                <a:spcPct val="20000"/>
              </a:spcBef>
              <a:buClr>
                <a:schemeClr val="tx1"/>
              </a:buClr>
              <a:buSzPct val="100000"/>
              <a:buFont typeface="+mj-lt"/>
              <a:buAutoNum type="arabicPeriod"/>
              <a:defRPr/>
            </a:pPr>
            <a:endParaRPr lang="en-US" sz="2400" b="1" dirty="0" smtClean="0"/>
          </a:p>
          <a:p>
            <a:pPr marL="609600" lvl="0" indent="-609600" algn="just">
              <a:lnSpc>
                <a:spcPct val="80000"/>
              </a:lnSpc>
              <a:spcBef>
                <a:spcPct val="20000"/>
              </a:spcBef>
              <a:buClr>
                <a:schemeClr val="tx1"/>
              </a:buClr>
              <a:buSzPct val="100000"/>
              <a:buFont typeface="+mj-lt"/>
              <a:buAutoNum type="arabicPeriod"/>
              <a:defRPr/>
            </a:pPr>
            <a:r>
              <a:rPr lang="en-US" sz="2400" b="1" dirty="0" smtClean="0"/>
              <a:t>Two area property owners oppose the request.</a:t>
            </a:r>
          </a:p>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mj-lt"/>
              <a:buAutoNum type="arabicPeriod"/>
              <a:tabLst/>
              <a:defRPr/>
            </a:pPr>
            <a:endParaRPr kumimoji="0" lang="en-US" sz="2000" b="0" i="0" u="none" strike="noStrike" kern="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391400" cy="1143000"/>
          </a:xfrm>
        </p:spPr>
        <p:txBody>
          <a:bodyPr/>
          <a:lstStyle/>
          <a:p>
            <a:pPr algn="ctr"/>
            <a:r>
              <a:rPr lang="en-US" sz="4000" b="1" dirty="0" smtClean="0">
                <a:solidFill>
                  <a:schemeClr val="tx1"/>
                </a:solidFill>
              </a:rPr>
              <a:t>Recommendation: </a:t>
            </a:r>
            <a:br>
              <a:rPr lang="en-US" sz="4000" b="1" dirty="0" smtClean="0">
                <a:solidFill>
                  <a:schemeClr val="tx1"/>
                </a:solidFill>
              </a:rPr>
            </a:br>
            <a:r>
              <a:rPr lang="en-US" sz="3200" b="1" dirty="0" smtClean="0">
                <a:solidFill>
                  <a:schemeClr val="tx1"/>
                </a:solidFill>
              </a:rPr>
              <a:t>Conditional Approval</a:t>
            </a:r>
            <a:endParaRPr lang="en-US" sz="3200" b="1" dirty="0">
              <a:solidFill>
                <a:schemeClr val="tx1"/>
              </a:solidFill>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15</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685800" y="1600200"/>
            <a:ext cx="800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0" indent="-457200" algn="just">
              <a:buFont typeface="+mj-lt"/>
              <a:buAutoNum type="arabicPeriod"/>
            </a:pPr>
            <a:r>
              <a:rPr lang="en-US" sz="2400" b="1" dirty="0" smtClean="0"/>
              <a:t>The Applicant shall provide the County with a signed Acceptance of Conditions and a Waiver of Claims form arising from ARS Section 12-1134 signed by the property owner of the subject property within thirty (30) days of Board of Supervisors approval of the rezoning; and</a:t>
            </a:r>
          </a:p>
          <a:p>
            <a:pPr marL="457200" lvl="0" indent="-457200" algn="just">
              <a:buFont typeface="+mj-lt"/>
              <a:buAutoNum type="arabicPeriod"/>
            </a:pPr>
            <a:endParaRPr lang="en-US" sz="2400" b="1" dirty="0" smtClean="0"/>
          </a:p>
          <a:p>
            <a:pPr marL="457200" lvl="0" indent="-457200" algn="just">
              <a:buFont typeface="+mj-lt"/>
              <a:buAutoNum type="arabicPeriod"/>
            </a:pPr>
            <a:r>
              <a:rPr lang="en-US" sz="2400" b="1" dirty="0" smtClean="0"/>
              <a:t>It is the Applicants' responsibility to obtain any additional permits, or meet any additional conditions, that may be applicable to the proposed use pursuant to other federal, state, or local laws or regulations. </a:t>
            </a:r>
          </a:p>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mj-lt"/>
              <a:buAutoNum type="arabicPeriod"/>
              <a:tabLst/>
              <a:defRPr/>
            </a:pPr>
            <a:endParaRPr kumimoji="0" lang="en-US" sz="2000" b="1"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mj-lt"/>
              <a:buAutoNum type="arabicPeriod"/>
              <a:tabLst/>
              <a:defRPr/>
            </a:pPr>
            <a:endParaRPr kumimoji="0" lang="en-US" sz="2000" b="0" i="0" u="none" strike="noStrike" kern="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752600" y="609600"/>
            <a:ext cx="6781800" cy="533400"/>
          </a:xfrm>
        </p:spPr>
        <p:txBody>
          <a:bodyPr/>
          <a:lstStyle/>
          <a:p>
            <a:r>
              <a:rPr lang="en-US" sz="4000" b="1" dirty="0" smtClean="0">
                <a:solidFill>
                  <a:schemeClr val="tx1"/>
                </a:solidFill>
              </a:rPr>
              <a:t>Docket Z-13-01 (Yesca)</a:t>
            </a:r>
            <a:endParaRPr lang="en-US" sz="4000" b="1" dirty="0">
              <a:solidFill>
                <a:schemeClr val="tx1"/>
              </a:solidFill>
            </a:endParaRPr>
          </a:p>
        </p:txBody>
      </p:sp>
      <p:sp>
        <p:nvSpPr>
          <p:cNvPr id="83971" name="Rectangle 3" descr="Rectangle: Click to edit Master text styles&#10;Second level&#10;Third level&#10;Fourth level&#10;Fifth level"/>
          <p:cNvSpPr>
            <a:spLocks noGrp="1" noChangeArrowheads="1"/>
          </p:cNvSpPr>
          <p:nvPr>
            <p:ph type="body" idx="1"/>
          </p:nvPr>
        </p:nvSpPr>
        <p:spPr>
          <a:xfrm>
            <a:off x="609600" y="1447800"/>
            <a:ext cx="7924800" cy="4419600"/>
          </a:xfrm>
        </p:spPr>
        <p:txBody>
          <a:bodyPr/>
          <a:lstStyle/>
          <a:p>
            <a:pPr lvl="0" algn="just">
              <a:buClr>
                <a:schemeClr val="tx1"/>
              </a:buClr>
              <a:buFont typeface="Wingdings" pitchFamily="2" charset="2"/>
              <a:buChar char="§"/>
            </a:pPr>
            <a:r>
              <a:rPr lang="en-US" sz="2000" b="1" dirty="0" smtClean="0"/>
              <a:t>Request to rezone a 12,915 sq-ft parcel from TR-9 (Residential, one dwelling per 9,000 sq-ft) to MR-1 (Multiple household, one dwelling per 3,600 sq-ft) for the purpose of completing the conversion of an existing garage into a single-family home. </a:t>
            </a:r>
          </a:p>
          <a:p>
            <a:pPr lvl="0" algn="just">
              <a:buClr>
                <a:schemeClr val="tx1"/>
              </a:buClr>
              <a:buFont typeface="Wingdings" pitchFamily="2" charset="2"/>
              <a:buChar char="§"/>
            </a:pPr>
            <a:endParaRPr lang="en-US" sz="2000" b="1" dirty="0" smtClean="0"/>
          </a:p>
          <a:p>
            <a:pPr lvl="0" algn="just">
              <a:buClr>
                <a:schemeClr val="tx1"/>
              </a:buClr>
              <a:buFont typeface="Wingdings" pitchFamily="2" charset="2"/>
              <a:buChar char="§"/>
            </a:pPr>
            <a:r>
              <a:rPr lang="en-US" sz="2000" b="1" dirty="0" smtClean="0"/>
              <a:t>Current TR-9 Zoning designation does not permit two dwellings on this parcel.</a:t>
            </a:r>
          </a:p>
          <a:p>
            <a:pPr lvl="0" algn="just">
              <a:buClr>
                <a:schemeClr val="tx1"/>
              </a:buClr>
              <a:buFont typeface="Wingdings" pitchFamily="2" charset="2"/>
              <a:buChar char="§"/>
            </a:pPr>
            <a:endParaRPr lang="en-US" sz="2000" b="1" dirty="0" smtClean="0"/>
          </a:p>
          <a:p>
            <a:pPr lvl="0" algn="just">
              <a:buClr>
                <a:schemeClr val="tx1"/>
              </a:buClr>
              <a:buFont typeface="Wingdings" pitchFamily="2" charset="2"/>
              <a:buChar char="§"/>
            </a:pPr>
            <a:r>
              <a:rPr lang="en-US" sz="2000" b="1" dirty="0" smtClean="0"/>
              <a:t>The property </a:t>
            </a:r>
            <a:r>
              <a:rPr lang="en-US" sz="2000" b="1" dirty="0" smtClean="0"/>
              <a:t>is </a:t>
            </a:r>
            <a:r>
              <a:rPr lang="en-US" sz="2000" b="1" dirty="0" smtClean="0"/>
              <a:t>located at 3790 S. </a:t>
            </a:r>
            <a:r>
              <a:rPr lang="en-US" sz="2000" b="1" dirty="0" err="1" smtClean="0"/>
              <a:t>Geisler</a:t>
            </a:r>
            <a:r>
              <a:rPr lang="en-US" sz="2000" b="1" dirty="0" smtClean="0"/>
              <a:t> Ave in </a:t>
            </a:r>
            <a:r>
              <a:rPr lang="en-US" sz="2000" b="1" dirty="0" err="1" smtClean="0"/>
              <a:t>Naco</a:t>
            </a:r>
            <a:r>
              <a:rPr lang="en-US" sz="2000" b="1" dirty="0" smtClean="0"/>
              <a:t>. </a:t>
            </a:r>
            <a:r>
              <a:rPr lang="en-US" sz="2000" b="1" dirty="0" smtClean="0"/>
              <a:t>Applicant </a:t>
            </a:r>
            <a:r>
              <a:rPr lang="en-US" sz="2000" b="1" dirty="0" smtClean="0"/>
              <a:t>is Maria Yesca, represented by Ernest Rogers</a:t>
            </a:r>
            <a:r>
              <a:rPr lang="en-US" sz="2000" b="1" dirty="0" smtClean="0"/>
              <a:t>.</a:t>
            </a:r>
          </a:p>
          <a:p>
            <a:pPr lvl="0" algn="just">
              <a:buClr>
                <a:schemeClr val="tx1"/>
              </a:buClr>
              <a:buFont typeface="Wingdings" pitchFamily="2" charset="2"/>
              <a:buChar char="§"/>
            </a:pPr>
            <a:endParaRPr lang="en-US" sz="2000" b="1" dirty="0" smtClean="0"/>
          </a:p>
          <a:p>
            <a:pPr lvl="0" algn="just">
              <a:buClr>
                <a:schemeClr val="tx1"/>
              </a:buClr>
              <a:buFont typeface="Wingdings" pitchFamily="2" charset="2"/>
              <a:buChar char="§"/>
            </a:pPr>
            <a:r>
              <a:rPr lang="en-US" sz="2000" b="1" dirty="0" smtClean="0"/>
              <a:t>On March 13, the Planning &amp; Zoning Commission voted to forward a recommendation of conditional approval (7-1).</a:t>
            </a:r>
            <a:endParaRPr lang="en-US" sz="20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descr="Rectangle: Click to edit Master text styles&#10;Second level&#10;Third level&#10;Fourth level&#10;Fifth level"/>
          <p:cNvSpPr txBox="1">
            <a:spLocks noChangeArrowheads="1"/>
          </p:cNvSpPr>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3"/>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fld id="{A118650B-1B60-49DB-9F3D-F2ED63FB5DA6}" type="slidenum">
              <a:rPr lang="en-US"/>
              <a:pPr/>
              <a:t>3</a:t>
            </a:fld>
            <a:endParaRPr lang="en-US"/>
          </a:p>
        </p:txBody>
      </p:sp>
      <p:sp>
        <p:nvSpPr>
          <p:cNvPr id="8" name="Rectangle 2"/>
          <p:cNvSpPr txBox="1">
            <a:spLocks noChangeArrowheads="1"/>
          </p:cNvSpPr>
          <p:nvPr/>
        </p:nvSpPr>
        <p:spPr bwMode="auto">
          <a:xfrm>
            <a:off x="1447800" y="685800"/>
            <a:ext cx="678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u="none" strike="noStrike" kern="0" cap="none" spc="0" normalizeH="0" baseline="0" noProof="0" dirty="0" smtClean="0">
                <a:ln>
                  <a:noFill/>
                </a:ln>
                <a:effectLst/>
                <a:uLnTx/>
                <a:uFillTx/>
                <a:latin typeface="+mj-lt"/>
                <a:ea typeface="+mj-ea"/>
                <a:cs typeface="+mj-cs"/>
              </a:rPr>
              <a:t>Location</a:t>
            </a:r>
          </a:p>
        </p:txBody>
      </p:sp>
      <p:sp>
        <p:nvSpPr>
          <p:cNvPr id="12" name="TextBox 11"/>
          <p:cNvSpPr txBox="1"/>
          <p:nvPr/>
        </p:nvSpPr>
        <p:spPr>
          <a:xfrm>
            <a:off x="609600" y="2438400"/>
            <a:ext cx="3200400" cy="1631216"/>
          </a:xfrm>
          <a:prstGeom prst="rect">
            <a:avLst/>
          </a:prstGeom>
          <a:noFill/>
        </p:spPr>
        <p:txBody>
          <a:bodyPr wrap="square" rtlCol="0">
            <a:spAutoFit/>
          </a:bodyPr>
          <a:lstStyle/>
          <a:p>
            <a:r>
              <a:rPr lang="en-US" sz="2000" b="1" dirty="0" smtClean="0"/>
              <a:t>The property is located at the corner of Valenzuela St and </a:t>
            </a:r>
            <a:r>
              <a:rPr lang="en-US" sz="2000" b="1" dirty="0" err="1" smtClean="0"/>
              <a:t>Giesler</a:t>
            </a:r>
            <a:r>
              <a:rPr lang="en-US" sz="2000" b="1" dirty="0" smtClean="0"/>
              <a:t> Ave, adjacent to the </a:t>
            </a:r>
            <a:r>
              <a:rPr lang="en-US" sz="2000" b="1" dirty="0" err="1" smtClean="0"/>
              <a:t>Naco</a:t>
            </a:r>
            <a:r>
              <a:rPr lang="en-US" sz="2000" b="1" dirty="0" smtClean="0"/>
              <a:t> School</a:t>
            </a:r>
            <a:endParaRPr lang="en-US" sz="2000" b="1" dirty="0"/>
          </a:p>
        </p:txBody>
      </p:sp>
      <p:pic>
        <p:nvPicPr>
          <p:cNvPr id="15363" name="Picture 3"/>
          <p:cNvPicPr>
            <a:picLocks noChangeAspect="1" noChangeArrowheads="1"/>
          </p:cNvPicPr>
          <p:nvPr/>
        </p:nvPicPr>
        <p:blipFill>
          <a:blip r:embed="rId4" cstate="print"/>
          <a:srcRect/>
          <a:stretch>
            <a:fillRect/>
          </a:stretch>
        </p:blipFill>
        <p:spPr bwMode="auto">
          <a:xfrm>
            <a:off x="3810000" y="-1"/>
            <a:ext cx="5334001" cy="690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Table Placeholder 5" descr="naco.jpg"/>
          <p:cNvPicPr>
            <a:picLocks noGrp="1" noChangeAspect="1"/>
          </p:cNvPicPr>
          <p:nvPr>
            <p:ph type="tbl" idx="1"/>
          </p:nvPr>
        </p:nvPicPr>
        <p:blipFill>
          <a:blip r:embed="rId2" cstate="print">
            <a:lum bright="10000" contrast="30000"/>
          </a:blip>
          <a:stretch>
            <a:fillRect/>
          </a:stretch>
        </p:blipFill>
        <p:spPr>
          <a:xfrm>
            <a:off x="0" y="0"/>
            <a:ext cx="9372600" cy="6858000"/>
          </a:xfrm>
        </p:spPr>
      </p:pic>
      <p:sp>
        <p:nvSpPr>
          <p:cNvPr id="5" name="Slide Number Placeholder 4"/>
          <p:cNvSpPr>
            <a:spLocks noGrp="1"/>
          </p:cNvSpPr>
          <p:nvPr>
            <p:ph type="sldNum" sz="quarter" idx="12"/>
          </p:nvPr>
        </p:nvSpPr>
        <p:spPr/>
        <p:txBody>
          <a:bodyPr/>
          <a:lstStyle/>
          <a:p>
            <a:fld id="{24FFF2FD-43BD-45B7-89CB-3F37E0B5E89F}" type="slidenum">
              <a:rPr lang="en-US" smtClean="0"/>
              <a:pPr/>
              <a:t>4</a:t>
            </a:fld>
            <a:endParaRPr lang="en-US"/>
          </a:p>
        </p:txBody>
      </p:sp>
      <p:sp>
        <p:nvSpPr>
          <p:cNvPr id="7" name="TextBox 6"/>
          <p:cNvSpPr txBox="1"/>
          <p:nvPr/>
        </p:nvSpPr>
        <p:spPr>
          <a:xfrm>
            <a:off x="8458200" y="6096000"/>
            <a:ext cx="500458" cy="584775"/>
          </a:xfrm>
          <a:prstGeom prst="rect">
            <a:avLst/>
          </a:prstGeom>
          <a:noFill/>
        </p:spPr>
        <p:txBody>
          <a:bodyPr wrap="none" rtlCol="0">
            <a:spAutoFit/>
          </a:bodyPr>
          <a:lstStyle/>
          <a:p>
            <a:r>
              <a:rPr lang="en-US" sz="3200" b="1" dirty="0" smtClean="0">
                <a:solidFill>
                  <a:schemeClr val="bg1"/>
                </a:solidFill>
              </a:rPr>
              <a:t>N</a:t>
            </a:r>
            <a:endParaRPr lang="en-US" sz="3200" b="1" dirty="0">
              <a:solidFill>
                <a:schemeClr val="bg1"/>
              </a:solidFill>
            </a:endParaRPr>
          </a:p>
        </p:txBody>
      </p:sp>
      <p:cxnSp>
        <p:nvCxnSpPr>
          <p:cNvPr id="9" name="Straight Arrow Connector 8"/>
          <p:cNvCxnSpPr/>
          <p:nvPr/>
        </p:nvCxnSpPr>
        <p:spPr bwMode="auto">
          <a:xfrm flipV="1">
            <a:off x="8686800" y="5715000"/>
            <a:ext cx="0" cy="381000"/>
          </a:xfrm>
          <a:prstGeom prst="straightConnector1">
            <a:avLst/>
          </a:prstGeom>
          <a:ln>
            <a:solidFill>
              <a:schemeClr val="bg1"/>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781800" cy="1143000"/>
          </a:xfrm>
        </p:spPr>
        <p:txBody>
          <a:bodyPr/>
          <a:lstStyle/>
          <a:p>
            <a:pPr lvl="0">
              <a:defRPr/>
            </a:pPr>
            <a:r>
              <a:rPr lang="en-US" sz="4000" b="1" dirty="0" smtClean="0">
                <a:solidFill>
                  <a:schemeClr val="tx1"/>
                </a:solidFill>
                <a:ea typeface="+mn-ea"/>
                <a:cs typeface="+mn-cs"/>
              </a:rPr>
              <a:t>Concept Plan</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5</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grpSp>
        <p:nvGrpSpPr>
          <p:cNvPr id="9" name="Group 8"/>
          <p:cNvGrpSpPr/>
          <p:nvPr/>
        </p:nvGrpSpPr>
        <p:grpSpPr>
          <a:xfrm>
            <a:off x="609600" y="1371600"/>
            <a:ext cx="8077196" cy="5410198"/>
            <a:chOff x="609600" y="1371600"/>
            <a:chExt cx="8077196" cy="5410198"/>
          </a:xfrm>
        </p:grpSpPr>
        <p:pic>
          <p:nvPicPr>
            <p:cNvPr id="3" name="Picture 2"/>
            <p:cNvPicPr>
              <a:picLocks noChangeAspect="1" noChangeArrowheads="1"/>
            </p:cNvPicPr>
            <p:nvPr/>
          </p:nvPicPr>
          <p:blipFill>
            <a:blip r:embed="rId3" cstate="print"/>
            <a:srcRect l="12582" t="9211" r="7081" b="44904"/>
            <a:stretch>
              <a:fillRect/>
            </a:stretch>
          </p:blipFill>
          <p:spPr bwMode="auto">
            <a:xfrm rot="10800000">
              <a:off x="609600" y="1371600"/>
              <a:ext cx="8077196" cy="5410198"/>
            </a:xfrm>
            <a:prstGeom prst="rect">
              <a:avLst/>
            </a:prstGeom>
            <a:noFill/>
            <a:ln w="9525">
              <a:solidFill>
                <a:schemeClr val="tx1"/>
              </a:solidFill>
              <a:miter lim="800000"/>
              <a:headEnd/>
              <a:tailEnd/>
            </a:ln>
          </p:spPr>
        </p:pic>
        <p:sp>
          <p:nvSpPr>
            <p:cNvPr id="7" name="Rectangle 6"/>
            <p:cNvSpPr/>
            <p:nvPr/>
          </p:nvSpPr>
          <p:spPr bwMode="auto">
            <a:xfrm>
              <a:off x="1587863" y="5334000"/>
              <a:ext cx="1231537" cy="1066800"/>
            </a:xfrm>
            <a:prstGeom prst="rect">
              <a:avLst/>
            </a:prstGeom>
            <a:solidFill>
              <a:schemeClr val="accent1">
                <a:alpha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charset="0"/>
              </a:endParaRPr>
            </a:p>
          </p:txBody>
        </p:sp>
      </p:grpSp>
      <p:sp>
        <p:nvSpPr>
          <p:cNvPr id="8" name="TextBox 7"/>
          <p:cNvSpPr txBox="1"/>
          <p:nvPr/>
        </p:nvSpPr>
        <p:spPr>
          <a:xfrm>
            <a:off x="2514600" y="4114800"/>
            <a:ext cx="1828800" cy="830997"/>
          </a:xfrm>
          <a:prstGeom prst="rect">
            <a:avLst/>
          </a:prstGeom>
          <a:noFill/>
        </p:spPr>
        <p:txBody>
          <a:bodyPr wrap="square" rtlCol="0">
            <a:spAutoFit/>
          </a:bodyPr>
          <a:lstStyle/>
          <a:p>
            <a:pPr algn="ctr"/>
            <a:r>
              <a:rPr lang="en-US" sz="1600" b="1" dirty="0" smtClean="0"/>
              <a:t>Proposed Second Dwelling</a:t>
            </a:r>
            <a:endParaRPr lang="en-US" sz="1600" b="1" dirty="0"/>
          </a:p>
        </p:txBody>
      </p:sp>
      <p:cxnSp>
        <p:nvCxnSpPr>
          <p:cNvPr id="10" name="Straight Arrow Connector 9"/>
          <p:cNvCxnSpPr>
            <a:stCxn id="8" idx="2"/>
          </p:cNvCxnSpPr>
          <p:nvPr/>
        </p:nvCxnSpPr>
        <p:spPr bwMode="auto">
          <a:xfrm flipH="1">
            <a:off x="2895600" y="4945797"/>
            <a:ext cx="533400" cy="388203"/>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6781800" cy="1143000"/>
          </a:xfrm>
        </p:spPr>
        <p:txBody>
          <a:bodyPr/>
          <a:lstStyle/>
          <a:p>
            <a:pPr lvl="0">
              <a:defRPr/>
            </a:pPr>
            <a:r>
              <a:rPr lang="en-US" sz="4000" b="1" dirty="0" smtClean="0">
                <a:solidFill>
                  <a:schemeClr val="tx1"/>
                </a:solidFill>
                <a:ea typeface="+mn-ea"/>
                <a:cs typeface="+mn-cs"/>
              </a:rPr>
              <a:t>Concept Plan</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6</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sp>
        <p:nvSpPr>
          <p:cNvPr id="7" name="TextBox 6"/>
          <p:cNvSpPr txBox="1"/>
          <p:nvPr/>
        </p:nvSpPr>
        <p:spPr>
          <a:xfrm>
            <a:off x="914400" y="6019800"/>
            <a:ext cx="6934200" cy="400110"/>
          </a:xfrm>
          <a:prstGeom prst="rect">
            <a:avLst/>
          </a:prstGeom>
          <a:noFill/>
        </p:spPr>
        <p:txBody>
          <a:bodyPr wrap="square" rtlCol="0">
            <a:spAutoFit/>
          </a:bodyPr>
          <a:lstStyle/>
          <a:p>
            <a:pPr algn="ctr"/>
            <a:r>
              <a:rPr lang="en-US" sz="2000" b="1" dirty="0" smtClean="0">
                <a:solidFill>
                  <a:schemeClr val="bg1"/>
                </a:solidFill>
              </a:rPr>
              <a:t>North view of the Jantz residence.</a:t>
            </a:r>
            <a:endParaRPr lang="en-US" sz="2000" b="1" dirty="0">
              <a:solidFill>
                <a:schemeClr val="bg1"/>
              </a:solidFill>
            </a:endParaRPr>
          </a:p>
        </p:txBody>
      </p:sp>
      <p:pic>
        <p:nvPicPr>
          <p:cNvPr id="3" name="Picture 2"/>
          <p:cNvPicPr>
            <a:picLocks noChangeAspect="1" noChangeArrowheads="1"/>
          </p:cNvPicPr>
          <p:nvPr/>
        </p:nvPicPr>
        <p:blipFill>
          <a:blip r:embed="rId3" cstate="print"/>
          <a:srcRect l="15266" t="58333" r="42110" b="7614"/>
          <a:stretch>
            <a:fillRect/>
          </a:stretch>
        </p:blipFill>
        <p:spPr bwMode="auto">
          <a:xfrm rot="16200000">
            <a:off x="2019300" y="190500"/>
            <a:ext cx="5410199" cy="7620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781800" cy="1143000"/>
          </a:xfrm>
        </p:spPr>
        <p:txBody>
          <a:bodyPr/>
          <a:lstStyle/>
          <a:p>
            <a:pPr lvl="0">
              <a:defRPr/>
            </a:pPr>
            <a:r>
              <a:rPr lang="en-US" sz="4000" b="1" dirty="0" smtClean="0">
                <a:solidFill>
                  <a:schemeClr val="tx1"/>
                </a:solidFill>
                <a:ea typeface="+mn-ea"/>
                <a:cs typeface="+mn-cs"/>
              </a:rPr>
              <a:t>Site Photos</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7</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sp>
        <p:nvSpPr>
          <p:cNvPr id="7" name="TextBox 6"/>
          <p:cNvSpPr txBox="1"/>
          <p:nvPr/>
        </p:nvSpPr>
        <p:spPr>
          <a:xfrm>
            <a:off x="914400" y="6019800"/>
            <a:ext cx="6934200" cy="400110"/>
          </a:xfrm>
          <a:prstGeom prst="rect">
            <a:avLst/>
          </a:prstGeom>
          <a:noFill/>
        </p:spPr>
        <p:txBody>
          <a:bodyPr wrap="square" rtlCol="0">
            <a:spAutoFit/>
          </a:bodyPr>
          <a:lstStyle/>
          <a:p>
            <a:pPr algn="ctr"/>
            <a:r>
              <a:rPr lang="en-US" sz="2000" b="1" dirty="0" smtClean="0">
                <a:solidFill>
                  <a:schemeClr val="bg1"/>
                </a:solidFill>
              </a:rPr>
              <a:t>Looking East at farm fields on the site.</a:t>
            </a:r>
            <a:endParaRPr lang="en-US" sz="2000" b="1" dirty="0">
              <a:solidFill>
                <a:schemeClr val="bg1"/>
              </a:solidFill>
            </a:endParaRPr>
          </a:p>
        </p:txBody>
      </p:sp>
      <p:pic>
        <p:nvPicPr>
          <p:cNvPr id="3" name="Picture 2" descr="\\mlnas\planning and zoning\Division Depot\Planning Division\Planning Dockets Active\Rezonings\Z-13-01 (Yesca)\Images\100CANON\IMG_21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TextBox 7"/>
          <p:cNvSpPr txBox="1"/>
          <p:nvPr/>
        </p:nvSpPr>
        <p:spPr>
          <a:xfrm>
            <a:off x="1219200" y="6120825"/>
            <a:ext cx="7848600" cy="584775"/>
          </a:xfrm>
          <a:prstGeom prst="rect">
            <a:avLst/>
          </a:prstGeom>
          <a:noFill/>
        </p:spPr>
        <p:txBody>
          <a:bodyPr wrap="square" rtlCol="0">
            <a:spAutoFit/>
          </a:bodyPr>
          <a:lstStyle/>
          <a:p>
            <a:r>
              <a:rPr lang="en-US" sz="3200" b="1" dirty="0" smtClean="0">
                <a:solidFill>
                  <a:schemeClr val="bg1"/>
                </a:solidFill>
              </a:rPr>
              <a:t>South view of the </a:t>
            </a:r>
            <a:r>
              <a:rPr lang="en-US" sz="3200" b="1" dirty="0" err="1" smtClean="0">
                <a:solidFill>
                  <a:schemeClr val="bg1"/>
                </a:solidFill>
              </a:rPr>
              <a:t>Yesca</a:t>
            </a:r>
            <a:r>
              <a:rPr lang="en-US" sz="3200" b="1" dirty="0" smtClean="0">
                <a:solidFill>
                  <a:schemeClr val="bg1"/>
                </a:solidFill>
              </a:rPr>
              <a:t> residence</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781800" cy="1143000"/>
          </a:xfrm>
        </p:spPr>
        <p:txBody>
          <a:bodyPr/>
          <a:lstStyle/>
          <a:p>
            <a:pPr lvl="0">
              <a:defRPr/>
            </a:pPr>
            <a:r>
              <a:rPr lang="en-US" sz="4000" b="1" dirty="0" smtClean="0">
                <a:solidFill>
                  <a:schemeClr val="tx1"/>
                </a:solidFill>
                <a:ea typeface="+mn-ea"/>
                <a:cs typeface="+mn-cs"/>
              </a:rPr>
              <a:t>Site Photos</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8</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sp>
        <p:nvSpPr>
          <p:cNvPr id="7" name="TextBox 6"/>
          <p:cNvSpPr txBox="1"/>
          <p:nvPr/>
        </p:nvSpPr>
        <p:spPr>
          <a:xfrm>
            <a:off x="914400" y="6019800"/>
            <a:ext cx="6934200" cy="400110"/>
          </a:xfrm>
          <a:prstGeom prst="rect">
            <a:avLst/>
          </a:prstGeom>
          <a:noFill/>
        </p:spPr>
        <p:txBody>
          <a:bodyPr wrap="square" rtlCol="0">
            <a:spAutoFit/>
          </a:bodyPr>
          <a:lstStyle/>
          <a:p>
            <a:pPr algn="ctr"/>
            <a:r>
              <a:rPr lang="en-US" sz="2000" b="1" dirty="0" smtClean="0">
                <a:solidFill>
                  <a:schemeClr val="bg1"/>
                </a:solidFill>
              </a:rPr>
              <a:t>Future sweet potato fields and pistachio orchards.</a:t>
            </a:r>
            <a:endParaRPr lang="en-US" sz="2000" b="1" dirty="0">
              <a:solidFill>
                <a:schemeClr val="bg1"/>
              </a:solidFill>
            </a:endParaRPr>
          </a:p>
        </p:txBody>
      </p:sp>
      <p:pic>
        <p:nvPicPr>
          <p:cNvPr id="20482" name="Picture 2" descr="\\mlnas\planning and zoning\Division Depot\Planning Division\Planning Dockets Active\Rezonings\Z-13-01 (Yesca)\Images\100CANON\IMG_210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TextBox 7"/>
          <p:cNvSpPr txBox="1"/>
          <p:nvPr/>
        </p:nvSpPr>
        <p:spPr>
          <a:xfrm>
            <a:off x="533400" y="5827693"/>
            <a:ext cx="8534400" cy="954107"/>
          </a:xfrm>
          <a:prstGeom prst="rect">
            <a:avLst/>
          </a:prstGeom>
          <a:noFill/>
        </p:spPr>
        <p:txBody>
          <a:bodyPr wrap="square" rtlCol="0">
            <a:spAutoFit/>
          </a:bodyPr>
          <a:lstStyle/>
          <a:p>
            <a:pPr algn="ctr"/>
            <a:r>
              <a:rPr lang="en-US" sz="2800" b="1" dirty="0" smtClean="0">
                <a:solidFill>
                  <a:schemeClr val="bg1"/>
                </a:solidFill>
              </a:rPr>
              <a:t>The partially-constructed second dwelling sits at the rear of the property</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781800" cy="1143000"/>
          </a:xfrm>
        </p:spPr>
        <p:txBody>
          <a:bodyPr/>
          <a:lstStyle/>
          <a:p>
            <a:pPr lvl="0">
              <a:defRPr/>
            </a:pPr>
            <a:r>
              <a:rPr lang="en-US" sz="4000" b="1" dirty="0" smtClean="0">
                <a:solidFill>
                  <a:schemeClr val="tx1"/>
                </a:solidFill>
                <a:ea typeface="+mn-ea"/>
                <a:cs typeface="+mn-cs"/>
              </a:rPr>
              <a:t>Site Photos</a:t>
            </a:r>
            <a:endParaRPr lang="en-US" sz="4000" b="1" dirty="0">
              <a:solidFill>
                <a:schemeClr val="tx1"/>
              </a:solidFill>
              <a:ea typeface="+mn-ea"/>
              <a:cs typeface="+mn-cs"/>
            </a:endParaRPr>
          </a:p>
        </p:txBody>
      </p:sp>
      <p:sp>
        <p:nvSpPr>
          <p:cNvPr id="5" name="Slide Number Placeholder 4"/>
          <p:cNvSpPr>
            <a:spLocks noGrp="1"/>
          </p:cNvSpPr>
          <p:nvPr>
            <p:ph type="sldNum" sz="quarter" idx="12"/>
          </p:nvPr>
        </p:nvSpPr>
        <p:spPr/>
        <p:txBody>
          <a:bodyPr/>
          <a:lstStyle/>
          <a:p>
            <a:fld id="{24FFF2FD-43BD-45B7-89CB-3F37E0B5E89F}" type="slidenum">
              <a:rPr lang="en-US" smtClean="0"/>
              <a:pPr/>
              <a:t>9</a:t>
            </a:fld>
            <a:endParaRPr lang="en-US"/>
          </a:p>
        </p:txBody>
      </p:sp>
      <p:sp>
        <p:nvSpPr>
          <p:cNvPr id="6" name="Rectangle 3" descr="Rectangle: Click to edit Master text styles&#10;Second level&#10;Third level&#10;Fourth level&#10;Fifth level"/>
          <p:cNvSpPr txBox="1">
            <a:spLocks noChangeArrowheads="1"/>
          </p:cNvSpPr>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just"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2400" b="0" i="0" u="none" strike="noStrike" kern="0" cap="none" spc="0" normalizeH="0" baseline="0" noProof="0" dirty="0" smtClean="0">
              <a:ln>
                <a:noFill/>
              </a:ln>
              <a:solidFill>
                <a:schemeClr val="tx1"/>
              </a:solidFill>
              <a:effectLst/>
              <a:uLnTx/>
              <a:uFillTx/>
              <a:latin typeface="Arial" charset="0"/>
              <a:ea typeface="+mn-ea"/>
              <a:cs typeface="+mn-cs"/>
            </a:endParaRPr>
          </a:p>
          <a:p>
            <a:pPr marL="609600" marR="0" lvl="0" indent="-609600" algn="l" defTabSz="914400" rtl="0" eaLnBrk="1" fontAlgn="base" latinLnBrk="0" hangingPunct="1">
              <a:lnSpc>
                <a:spcPct val="80000"/>
              </a:lnSpc>
              <a:spcBef>
                <a:spcPct val="20000"/>
              </a:spcBef>
              <a:spcAft>
                <a:spcPct val="0"/>
              </a:spcAft>
              <a:buClr>
                <a:schemeClr val="hlink"/>
              </a:buClr>
              <a:buSzPct val="110000"/>
              <a:buFont typeface="Wingdings" pitchFamily="2" charset="2"/>
              <a:buBlip>
                <a:blip r:embed="rId2"/>
              </a:buBlip>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p:txBody>
      </p:sp>
      <p:sp>
        <p:nvSpPr>
          <p:cNvPr id="7" name="TextBox 6"/>
          <p:cNvSpPr txBox="1"/>
          <p:nvPr/>
        </p:nvSpPr>
        <p:spPr>
          <a:xfrm>
            <a:off x="914400" y="6019800"/>
            <a:ext cx="6934200" cy="400110"/>
          </a:xfrm>
          <a:prstGeom prst="rect">
            <a:avLst/>
          </a:prstGeom>
          <a:noFill/>
        </p:spPr>
        <p:txBody>
          <a:bodyPr wrap="square" rtlCol="0">
            <a:spAutoFit/>
          </a:bodyPr>
          <a:lstStyle/>
          <a:p>
            <a:pPr algn="ctr"/>
            <a:r>
              <a:rPr lang="en-US" sz="2000" b="1" dirty="0" smtClean="0">
                <a:solidFill>
                  <a:schemeClr val="bg1"/>
                </a:solidFill>
              </a:rPr>
              <a:t>Fruit tree orchard adjacent to Allen Road.</a:t>
            </a:r>
            <a:endParaRPr lang="en-US" sz="2000" b="1" dirty="0">
              <a:solidFill>
                <a:schemeClr val="bg1"/>
              </a:solidFill>
            </a:endParaRPr>
          </a:p>
        </p:txBody>
      </p:sp>
      <p:pic>
        <p:nvPicPr>
          <p:cNvPr id="3" name="Picture 2" descr="\\mlnas\planning and zoning\Division Depot\Planning Division\Planning Dockets Active\Rezonings\Z-13-01 (Yesca)\Images\100CANON\IMG_210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TextBox 7"/>
          <p:cNvSpPr txBox="1"/>
          <p:nvPr/>
        </p:nvSpPr>
        <p:spPr>
          <a:xfrm>
            <a:off x="152400" y="6334780"/>
            <a:ext cx="9144000" cy="523220"/>
          </a:xfrm>
          <a:prstGeom prst="rect">
            <a:avLst/>
          </a:prstGeom>
          <a:noFill/>
        </p:spPr>
        <p:txBody>
          <a:bodyPr wrap="square" rtlCol="0">
            <a:spAutoFit/>
          </a:bodyPr>
          <a:lstStyle/>
          <a:p>
            <a:pPr algn="ctr"/>
            <a:r>
              <a:rPr lang="en-US" sz="2800" b="1" dirty="0" smtClean="0">
                <a:solidFill>
                  <a:schemeClr val="bg1"/>
                </a:solidFill>
              </a:rPr>
              <a:t>Southeast view of the proposed second dwelling</a:t>
            </a:r>
            <a:endParaRPr lang="en-US" sz="28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Default Design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Default Design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Default Design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Default Design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Default Design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2401</TotalTime>
  <Words>598</Words>
  <Application>Microsoft Office PowerPoint</Application>
  <PresentationFormat>On-screen Show (4:3)</PresentationFormat>
  <Paragraphs>79</Paragraphs>
  <Slides>15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Default Design</vt:lpstr>
      <vt:lpstr>Photo Editor Photo</vt:lpstr>
      <vt:lpstr>Docket Z-13-01  (Yesca)</vt:lpstr>
      <vt:lpstr>Docket Z-13-01 (Yesca)</vt:lpstr>
      <vt:lpstr>Slide 3</vt:lpstr>
      <vt:lpstr>Slide 4</vt:lpstr>
      <vt:lpstr>Concept Plan</vt:lpstr>
      <vt:lpstr>Concept Plan</vt:lpstr>
      <vt:lpstr>Site Photos</vt:lpstr>
      <vt:lpstr>Site Photos</vt:lpstr>
      <vt:lpstr>Site Photos</vt:lpstr>
      <vt:lpstr>Site Photos</vt:lpstr>
      <vt:lpstr>Naco Community Plan</vt:lpstr>
      <vt:lpstr>Support &amp; Protest</vt:lpstr>
      <vt:lpstr>Factors in Favor</vt:lpstr>
      <vt:lpstr>Factors Against </vt:lpstr>
      <vt:lpstr>Recommendation:  Conditional Approval</vt:lpstr>
    </vt:vector>
  </TitlesOfParts>
  <Company>Cochise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SMontana</dc:creator>
  <cp:lastModifiedBy>mturisk</cp:lastModifiedBy>
  <cp:revision>167</cp:revision>
  <cp:lastPrinted>2001-12-05T21:20:02Z</cp:lastPrinted>
  <dcterms:created xsi:type="dcterms:W3CDTF">2001-09-06T15:40:31Z</dcterms:created>
  <dcterms:modified xsi:type="dcterms:W3CDTF">2013-03-15T21:51:05Z</dcterms:modified>
</cp:coreProperties>
</file>