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1" r:id="rId1"/>
  </p:sldMasterIdLst>
  <p:notesMasterIdLst>
    <p:notesMasterId r:id="rId9"/>
  </p:notesMasterIdLst>
  <p:handoutMasterIdLst>
    <p:handoutMasterId r:id="rId10"/>
  </p:handoutMasterIdLst>
  <p:sldIdLst>
    <p:sldId id="256" r:id="rId2"/>
    <p:sldId id="273" r:id="rId3"/>
    <p:sldId id="270" r:id="rId4"/>
    <p:sldId id="271" r:id="rId5"/>
    <p:sldId id="274" r:id="rId6"/>
    <p:sldId id="275" r:id="rId7"/>
    <p:sldId id="272" r:id="rId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ew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a:srgbClr val="CC3300"/>
    <a:srgbClr val="990099"/>
    <a:srgbClr val="003399"/>
    <a:srgbClr val="336699"/>
    <a:srgbClr val="008080"/>
    <a:srgbClr val="4D4D4D"/>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846"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43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Times New Roman" pitchFamily="18" charset="0"/>
              </a:defRPr>
            </a:lvl1pPr>
          </a:lstStyle>
          <a:p>
            <a:pPr>
              <a:defRPr/>
            </a:pPr>
            <a:fld id="{4EE1149F-A1FE-4029-8ADD-B634E58FB421}" type="datetime1">
              <a:rPr lang="en-US"/>
              <a:pPr>
                <a:defRPr/>
              </a:pPr>
              <a:t>3/29/2013</a:t>
            </a:fld>
            <a:endParaRPr lang="en-US"/>
          </a:p>
        </p:txBody>
      </p:sp>
      <p:sp>
        <p:nvSpPr>
          <p:cNvPr id="143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atin typeface="Times New Roman" pitchFamily="18" charset="0"/>
              </a:defRPr>
            </a:lvl1pPr>
          </a:lstStyle>
          <a:p>
            <a:pPr>
              <a:defRPr/>
            </a:pPr>
            <a:fld id="{EADC8A58-3EEA-423B-82E3-0CD970644F6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3315" name="Rectangle 9"/>
          <p:cNvSpPr>
            <a:spLocks noGrp="1" noRo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Times New Roman" pitchFamily="18" charset="0"/>
              </a:defRPr>
            </a:lvl1pPr>
          </a:lstStyle>
          <a:p>
            <a:pPr>
              <a:defRPr/>
            </a:pPr>
            <a:fld id="{57701A19-8D56-4578-A5A3-72F6080BAAAE}" type="datetime1">
              <a:rPr lang="en-US"/>
              <a:pPr>
                <a:defRPr/>
              </a:pPr>
              <a:t>3/29/2013</a:t>
            </a:fld>
            <a:endParaRPr lang="en-US"/>
          </a:p>
        </p:txBody>
      </p:sp>
      <p:sp>
        <p:nvSpPr>
          <p:cNvPr id="2060" name="Rectangle 12"/>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2061" name="Rectangle 13"/>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atin typeface="Times New Roman" pitchFamily="18" charset="0"/>
              </a:defRPr>
            </a:lvl1pPr>
          </a:lstStyle>
          <a:p>
            <a:pPr>
              <a:defRPr/>
            </a:pPr>
            <a:fld id="{A3151342-6A49-4C0A-95DC-D3BB175BA44D}"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107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3107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6" name="Rectangle 6"/>
          <p:cNvSpPr>
            <a:spLocks noGrp="1" noChangeArrowheads="1"/>
          </p:cNvSpPr>
          <p:nvPr>
            <p:ph type="sldNum" sz="quarter" idx="12"/>
          </p:nvPr>
        </p:nvSpPr>
        <p:spPr>
          <a:ln/>
        </p:spPr>
        <p:txBody>
          <a:bodyPr/>
          <a:lstStyle>
            <a:lvl1pPr>
              <a:defRPr/>
            </a:lvl1pPr>
          </a:lstStyle>
          <a:p>
            <a:pPr>
              <a:defRPr/>
            </a:pPr>
            <a:fld id="{C53CE8B5-A886-4BF6-9128-D4AC05B23FA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6" name="Rectangle 6"/>
          <p:cNvSpPr>
            <a:spLocks noGrp="1" noChangeArrowheads="1"/>
          </p:cNvSpPr>
          <p:nvPr>
            <p:ph type="sldNum" sz="quarter" idx="12"/>
          </p:nvPr>
        </p:nvSpPr>
        <p:spPr>
          <a:ln/>
        </p:spPr>
        <p:txBody>
          <a:bodyPr/>
          <a:lstStyle>
            <a:lvl1pPr>
              <a:defRPr/>
            </a:lvl1pPr>
          </a:lstStyle>
          <a:p>
            <a:pPr>
              <a:defRPr/>
            </a:pPr>
            <a:fld id="{65046328-1021-48C7-B5DF-0745D74683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6" name="Rectangle 6"/>
          <p:cNvSpPr>
            <a:spLocks noGrp="1" noChangeArrowheads="1"/>
          </p:cNvSpPr>
          <p:nvPr>
            <p:ph type="sldNum" sz="quarter" idx="12"/>
          </p:nvPr>
        </p:nvSpPr>
        <p:spPr>
          <a:ln/>
        </p:spPr>
        <p:txBody>
          <a:bodyPr/>
          <a:lstStyle>
            <a:lvl1pPr>
              <a:defRPr/>
            </a:lvl1pPr>
          </a:lstStyle>
          <a:p>
            <a:pPr>
              <a:defRPr/>
            </a:pPr>
            <a:fld id="{BFA746B4-DC7A-4556-9745-DC8754CA80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6" name="Rectangle 6"/>
          <p:cNvSpPr>
            <a:spLocks noGrp="1" noChangeArrowheads="1"/>
          </p:cNvSpPr>
          <p:nvPr>
            <p:ph type="sldNum" sz="quarter" idx="12"/>
          </p:nvPr>
        </p:nvSpPr>
        <p:spPr>
          <a:ln/>
        </p:spPr>
        <p:txBody>
          <a:bodyPr/>
          <a:lstStyle>
            <a:lvl1pPr>
              <a:defRPr/>
            </a:lvl1pPr>
          </a:lstStyle>
          <a:p>
            <a:pPr>
              <a:defRPr/>
            </a:pPr>
            <a:fld id="{2B7E7CFB-BCA4-48BE-9BA0-CDAFD0324F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6" name="Rectangle 6"/>
          <p:cNvSpPr>
            <a:spLocks noGrp="1" noChangeArrowheads="1"/>
          </p:cNvSpPr>
          <p:nvPr>
            <p:ph type="sldNum" sz="quarter" idx="12"/>
          </p:nvPr>
        </p:nvSpPr>
        <p:spPr>
          <a:ln/>
        </p:spPr>
        <p:txBody>
          <a:bodyPr/>
          <a:lstStyle>
            <a:lvl1pPr>
              <a:defRPr/>
            </a:lvl1pPr>
          </a:lstStyle>
          <a:p>
            <a:pPr>
              <a:defRPr/>
            </a:pPr>
            <a:fld id="{876FA50C-2FFB-47AF-A702-3931965FA0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7" name="Rectangle 6"/>
          <p:cNvSpPr>
            <a:spLocks noGrp="1" noChangeArrowheads="1"/>
          </p:cNvSpPr>
          <p:nvPr>
            <p:ph type="sldNum" sz="quarter" idx="12"/>
          </p:nvPr>
        </p:nvSpPr>
        <p:spPr>
          <a:ln/>
        </p:spPr>
        <p:txBody>
          <a:bodyPr/>
          <a:lstStyle>
            <a:lvl1pPr>
              <a:defRPr/>
            </a:lvl1pPr>
          </a:lstStyle>
          <a:p>
            <a:pPr>
              <a:defRPr/>
            </a:pPr>
            <a:fld id="{D0A55B90-B45A-47E8-9182-CEEE034E3F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9" name="Rectangle 6"/>
          <p:cNvSpPr>
            <a:spLocks noGrp="1" noChangeArrowheads="1"/>
          </p:cNvSpPr>
          <p:nvPr>
            <p:ph type="sldNum" sz="quarter" idx="12"/>
          </p:nvPr>
        </p:nvSpPr>
        <p:spPr>
          <a:ln/>
        </p:spPr>
        <p:txBody>
          <a:bodyPr/>
          <a:lstStyle>
            <a:lvl1pPr>
              <a:defRPr/>
            </a:lvl1pPr>
          </a:lstStyle>
          <a:p>
            <a:pPr>
              <a:defRPr/>
            </a:pPr>
            <a:fld id="{072C1DD7-FD37-4E2E-ABAC-785C357567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5" name="Rectangle 6"/>
          <p:cNvSpPr>
            <a:spLocks noGrp="1" noChangeArrowheads="1"/>
          </p:cNvSpPr>
          <p:nvPr>
            <p:ph type="sldNum" sz="quarter" idx="12"/>
          </p:nvPr>
        </p:nvSpPr>
        <p:spPr>
          <a:ln/>
        </p:spPr>
        <p:txBody>
          <a:bodyPr/>
          <a:lstStyle>
            <a:lvl1pPr>
              <a:defRPr/>
            </a:lvl1pPr>
          </a:lstStyle>
          <a:p>
            <a:pPr>
              <a:defRPr/>
            </a:pPr>
            <a:fld id="{ADF958E5-EC2D-4276-B2D4-014B9E20C8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4" name="Rectangle 6"/>
          <p:cNvSpPr>
            <a:spLocks noGrp="1" noChangeArrowheads="1"/>
          </p:cNvSpPr>
          <p:nvPr>
            <p:ph type="sldNum" sz="quarter" idx="12"/>
          </p:nvPr>
        </p:nvSpPr>
        <p:spPr>
          <a:ln/>
        </p:spPr>
        <p:txBody>
          <a:bodyPr/>
          <a:lstStyle>
            <a:lvl1pPr>
              <a:defRPr/>
            </a:lvl1pPr>
          </a:lstStyle>
          <a:p>
            <a:pPr>
              <a:defRPr/>
            </a:pPr>
            <a:fld id="{13F22E07-75B7-4AD0-9093-DD3EB4C02D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7" name="Rectangle 6"/>
          <p:cNvSpPr>
            <a:spLocks noGrp="1" noChangeArrowheads="1"/>
          </p:cNvSpPr>
          <p:nvPr>
            <p:ph type="sldNum" sz="quarter" idx="12"/>
          </p:nvPr>
        </p:nvSpPr>
        <p:spPr>
          <a:ln/>
        </p:spPr>
        <p:txBody>
          <a:bodyPr/>
          <a:lstStyle>
            <a:lvl1pPr>
              <a:defRPr/>
            </a:lvl1pPr>
          </a:lstStyle>
          <a:p>
            <a:pPr>
              <a:defRPr/>
            </a:pPr>
            <a:fld id="{4D8AD56C-77A8-45FD-A5F0-54C65A3E46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FY 2011 CDBG 3/15/2011</a:t>
            </a:r>
          </a:p>
        </p:txBody>
      </p:sp>
      <p:sp>
        <p:nvSpPr>
          <p:cNvPr id="7" name="Rectangle 6"/>
          <p:cNvSpPr>
            <a:spLocks noGrp="1" noChangeArrowheads="1"/>
          </p:cNvSpPr>
          <p:nvPr>
            <p:ph type="sldNum" sz="quarter" idx="12"/>
          </p:nvPr>
        </p:nvSpPr>
        <p:spPr>
          <a:ln/>
        </p:spPr>
        <p:txBody>
          <a:bodyPr/>
          <a:lstStyle>
            <a:lvl1pPr>
              <a:defRPr/>
            </a:lvl1pPr>
          </a:lstStyle>
          <a:p>
            <a:pPr>
              <a:defRPr/>
            </a:pPr>
            <a:fld id="{67555231-9389-4047-9D07-1DECE72D49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005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r>
              <a:rPr lang="en-US"/>
              <a:t>FY 2011 CDBG 3/15/2011</a:t>
            </a:r>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FEC660A9-0CE9-4D98-AC6A-9D10E24B860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p>
            <a:pPr>
              <a:defRPr/>
            </a:pPr>
            <a:endParaRPr lang="en-US" smtClean="0"/>
          </a:p>
        </p:txBody>
      </p:sp>
      <p:sp>
        <p:nvSpPr>
          <p:cNvPr id="4098" name="Rectangle 2"/>
          <p:cNvSpPr>
            <a:spLocks noGrp="1" noChangeArrowheads="1"/>
          </p:cNvSpPr>
          <p:nvPr>
            <p:ph type="ctrTitle"/>
          </p:nvPr>
        </p:nvSpPr>
        <p:spPr>
          <a:xfrm>
            <a:off x="152400" y="228600"/>
            <a:ext cx="8839200" cy="6477000"/>
          </a:xfrm>
        </p:spPr>
        <p:txBody>
          <a:bodyPr lIns="92075" tIns="46038" rIns="92075" bIns="46038" anchor="b"/>
          <a:lstStyle/>
          <a:p>
            <a:pPr eaLnBrk="1" hangingPunct="1">
              <a:defRPr/>
            </a:pPr>
            <a:r>
              <a:rPr lang="en-US" sz="2800" b="1" smtClean="0">
                <a:latin typeface="Garamond" pitchFamily="18" charset="0"/>
              </a:rPr>
              <a:t>For</a:t>
            </a:r>
            <a:br>
              <a:rPr lang="en-US" sz="2800" b="1" smtClean="0">
                <a:latin typeface="Garamond" pitchFamily="18" charset="0"/>
              </a:rPr>
            </a:br>
            <a:r>
              <a:rPr lang="en-US" sz="4000" b="1" smtClean="0">
                <a:latin typeface="Garamond" pitchFamily="18" charset="0"/>
              </a:rPr>
              <a:t>Cochise County</a:t>
            </a:r>
            <a:r>
              <a:rPr lang="en-US" sz="3200" b="1" smtClean="0">
                <a:latin typeface="Garamond" pitchFamily="18" charset="0"/>
              </a:rPr>
              <a:t/>
            </a:r>
            <a:br>
              <a:rPr lang="en-US" sz="3200" b="1" smtClean="0">
                <a:latin typeface="Garamond" pitchFamily="18" charset="0"/>
              </a:rPr>
            </a:br>
            <a:r>
              <a:rPr lang="en-US" sz="3200" b="1" smtClean="0">
                <a:latin typeface="Garamond" pitchFamily="18" charset="0"/>
              </a:rPr>
              <a:t>Final </a:t>
            </a:r>
            <a:r>
              <a:rPr lang="en-US" sz="2800" b="1" smtClean="0">
                <a:latin typeface="Garamond" pitchFamily="18" charset="0"/>
              </a:rPr>
              <a:t>Public Hearing – Adopt Resolution</a:t>
            </a:r>
            <a:r>
              <a:rPr lang="en-US" sz="3200" b="1" smtClean="0">
                <a:latin typeface="Garamond" pitchFamily="18" charset="0"/>
              </a:rPr>
              <a:t/>
            </a:r>
            <a:br>
              <a:rPr lang="en-US" sz="3200" b="1" smtClean="0">
                <a:latin typeface="Garamond" pitchFamily="18" charset="0"/>
              </a:rPr>
            </a:br>
            <a:r>
              <a:rPr lang="en-US" sz="3200" b="1" smtClean="0">
                <a:latin typeface="Garamond" pitchFamily="18" charset="0"/>
              </a:rPr>
              <a:t/>
            </a:r>
            <a:br>
              <a:rPr lang="en-US" sz="3200" b="1" smtClean="0">
                <a:latin typeface="Garamond" pitchFamily="18" charset="0"/>
              </a:rPr>
            </a:br>
            <a:r>
              <a:rPr lang="en-US" sz="2400" b="1" smtClean="0">
                <a:latin typeface="Garamond" pitchFamily="18" charset="0"/>
              </a:rPr>
              <a:t>April 9, 2013</a:t>
            </a:r>
            <a:endParaRPr lang="en-US" sz="2400" b="1" smtClean="0">
              <a:solidFill>
                <a:schemeClr val="tx1"/>
              </a:solidFill>
              <a:latin typeface="Microsoft Sans Serif" pitchFamily="34" charset="0"/>
            </a:endParaRPr>
          </a:p>
        </p:txBody>
      </p:sp>
      <p:pic>
        <p:nvPicPr>
          <p:cNvPr id="15363" name="Picture 5" descr="CochiseCountySeal_PMS186"/>
          <p:cNvPicPr>
            <a:picLocks noChangeAspect="1" noChangeArrowheads="1"/>
          </p:cNvPicPr>
          <p:nvPr/>
        </p:nvPicPr>
        <p:blipFill>
          <a:blip r:embed="rId3"/>
          <a:srcRect/>
          <a:stretch>
            <a:fillRect/>
          </a:stretch>
        </p:blipFill>
        <p:spPr bwMode="auto">
          <a:xfrm>
            <a:off x="3581400" y="2133600"/>
            <a:ext cx="2020888" cy="1997075"/>
          </a:xfrm>
          <a:prstGeom prst="rect">
            <a:avLst/>
          </a:prstGeom>
          <a:noFill/>
          <a:ln w="9525">
            <a:noFill/>
            <a:miter lim="800000"/>
            <a:headEnd/>
            <a:tailEnd/>
          </a:ln>
        </p:spPr>
      </p:pic>
      <p:sp>
        <p:nvSpPr>
          <p:cNvPr id="15364" name="Text Box 6"/>
          <p:cNvSpPr txBox="1">
            <a:spLocks noChangeArrowheads="1"/>
          </p:cNvSpPr>
          <p:nvPr/>
        </p:nvSpPr>
        <p:spPr bwMode="auto">
          <a:xfrm>
            <a:off x="2727325" y="641350"/>
            <a:ext cx="1692275" cy="366713"/>
          </a:xfrm>
          <a:prstGeom prst="rect">
            <a:avLst/>
          </a:prstGeom>
          <a:noFill/>
          <a:ln w="9525">
            <a:noFill/>
            <a:miter lim="800000"/>
            <a:headEnd/>
            <a:tailEnd/>
          </a:ln>
        </p:spPr>
        <p:txBody>
          <a:bodyPr>
            <a:spAutoFit/>
          </a:bodyPr>
          <a:lstStyle/>
          <a:p>
            <a:endParaRPr lang="en-US"/>
          </a:p>
        </p:txBody>
      </p:sp>
      <p:sp>
        <p:nvSpPr>
          <p:cNvPr id="15367" name="Text Box 7"/>
          <p:cNvSpPr txBox="1">
            <a:spLocks noChangeArrowheads="1"/>
          </p:cNvSpPr>
          <p:nvPr/>
        </p:nvSpPr>
        <p:spPr bwMode="auto">
          <a:xfrm>
            <a:off x="228600" y="381000"/>
            <a:ext cx="8534400" cy="2103438"/>
          </a:xfrm>
          <a:prstGeom prst="rect">
            <a:avLst/>
          </a:prstGeom>
          <a:noFill/>
          <a:ln w="9525">
            <a:noFill/>
            <a:miter lim="800000"/>
            <a:headEnd/>
            <a:tailEnd/>
          </a:ln>
          <a:effectLst/>
        </p:spPr>
        <p:txBody>
          <a:bodyPr>
            <a:spAutoFit/>
          </a:bodyPr>
          <a:lstStyle/>
          <a:p>
            <a:pPr algn="ctr">
              <a:defRPr/>
            </a:pPr>
            <a:r>
              <a:rPr lang="en-US" sz="3200" b="1">
                <a:solidFill>
                  <a:schemeClr val="tx2"/>
                </a:solidFill>
                <a:effectLst>
                  <a:outerShdw blurRad="38100" dist="38100" dir="2700000" algn="tl">
                    <a:srgbClr val="000000"/>
                  </a:outerShdw>
                </a:effectLst>
              </a:rPr>
              <a:t>Arizona Department of Housing</a:t>
            </a:r>
            <a:br>
              <a:rPr lang="en-US" sz="3200" b="1">
                <a:solidFill>
                  <a:schemeClr val="tx2"/>
                </a:solidFill>
                <a:effectLst>
                  <a:outerShdw blurRad="38100" dist="38100" dir="2700000" algn="tl">
                    <a:srgbClr val="000000"/>
                  </a:outerShdw>
                </a:effectLst>
              </a:rPr>
            </a:br>
            <a:r>
              <a:rPr lang="en-US" sz="3200" b="1">
                <a:solidFill>
                  <a:schemeClr val="tx2"/>
                </a:solidFill>
                <a:effectLst>
                  <a:outerShdw blurRad="38100" dist="38100" dir="2700000" algn="tl">
                    <a:srgbClr val="000000"/>
                  </a:outerShdw>
                </a:effectLst>
              </a:rPr>
              <a:t>FY 2013 Community Development Block Grant Funding Cycle  (CDBG)</a:t>
            </a:r>
            <a:r>
              <a:rPr lang="en-US" b="1">
                <a:solidFill>
                  <a:schemeClr val="tx2"/>
                </a:solidFill>
                <a:effectLst>
                  <a:outerShdw blurRad="38100" dist="38100" dir="2700000" algn="tl">
                    <a:srgbClr val="000000"/>
                  </a:outerShdw>
                </a:effectLst>
              </a:rPr>
              <a:t/>
            </a:r>
            <a:br>
              <a:rPr lang="en-US" b="1">
                <a:solidFill>
                  <a:schemeClr val="tx2"/>
                </a:solidFill>
                <a:effectLst>
                  <a:outerShdw blurRad="38100" dist="38100" dir="2700000" algn="tl">
                    <a:srgbClr val="000000"/>
                  </a:outerShdw>
                </a:effectLst>
              </a:rPr>
            </a:br>
            <a:r>
              <a:rPr lang="en-US" b="1">
                <a:solidFill>
                  <a:schemeClr val="tx2"/>
                </a:solidFill>
                <a:effectLst>
                  <a:outerShdw blurRad="38100" dist="38100" dir="2700000" algn="tl">
                    <a:srgbClr val="000000"/>
                  </a:outerShdw>
                </a:effectLst>
              </a:rPr>
              <a:t> </a:t>
            </a:r>
            <a:br>
              <a:rPr lang="en-US" b="1">
                <a:solidFill>
                  <a:schemeClr val="tx2"/>
                </a:solidFill>
                <a:effectLst>
                  <a:outerShdw blurRad="38100" dist="38100" dir="2700000" algn="tl">
                    <a:srgbClr val="000000"/>
                  </a:outerShdw>
                </a:effectLst>
              </a:rPr>
            </a:br>
            <a:endParaRPr lang="en-US" b="1">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381000"/>
            <a:ext cx="6400800" cy="990600"/>
          </a:xfrm>
        </p:spPr>
        <p:txBody>
          <a:bodyPr/>
          <a:lstStyle/>
          <a:p>
            <a:pPr>
              <a:defRPr/>
            </a:pPr>
            <a:r>
              <a:rPr lang="en-US" sz="3600" smtClean="0"/>
              <a:t>CDBG Overview </a:t>
            </a:r>
          </a:p>
        </p:txBody>
      </p:sp>
      <p:sp>
        <p:nvSpPr>
          <p:cNvPr id="17410" name="Rectangle 3"/>
          <p:cNvSpPr>
            <a:spLocks noGrp="1" noChangeArrowheads="1"/>
          </p:cNvSpPr>
          <p:nvPr>
            <p:ph type="body" idx="1"/>
          </p:nvPr>
        </p:nvSpPr>
        <p:spPr>
          <a:xfrm>
            <a:off x="0" y="1600200"/>
            <a:ext cx="8991600" cy="4953000"/>
          </a:xfrm>
        </p:spPr>
        <p:txBody>
          <a:bodyPr/>
          <a:lstStyle/>
          <a:p>
            <a:pPr>
              <a:lnSpc>
                <a:spcPct val="80000"/>
              </a:lnSpc>
            </a:pPr>
            <a:r>
              <a:rPr lang="en-US" sz="2400" smtClean="0">
                <a:effectLst/>
              </a:rPr>
              <a:t>Cochise County is expected to receive approximately $170,000 in State Community Development Block Grant (CDBG) funds from the Arizona Department of Housing.  </a:t>
            </a:r>
          </a:p>
          <a:p>
            <a:pPr>
              <a:lnSpc>
                <a:spcPct val="80000"/>
              </a:lnSpc>
            </a:pPr>
            <a:endParaRPr lang="en-US" sz="2400" smtClean="0">
              <a:effectLst/>
            </a:endParaRPr>
          </a:p>
          <a:p>
            <a:pPr>
              <a:lnSpc>
                <a:spcPct val="80000"/>
              </a:lnSpc>
            </a:pPr>
            <a:r>
              <a:rPr lang="en-US" sz="2400" smtClean="0">
                <a:effectLst/>
              </a:rPr>
              <a:t>Two Public Hearings and one Work Session have been held to discuss eligible projects for the upcoming grant cycle. </a:t>
            </a:r>
          </a:p>
          <a:p>
            <a:pPr>
              <a:lnSpc>
                <a:spcPct val="80000"/>
              </a:lnSpc>
            </a:pPr>
            <a:endParaRPr lang="en-US" sz="2400" smtClean="0">
              <a:effectLst/>
            </a:endParaRPr>
          </a:p>
          <a:p>
            <a:pPr>
              <a:lnSpc>
                <a:spcPct val="80000"/>
              </a:lnSpc>
            </a:pPr>
            <a:r>
              <a:rPr lang="en-US" sz="2400" smtClean="0">
                <a:effectLst/>
              </a:rPr>
              <a:t>Three projects qualify as high priority for funding based on CDBG and HUD criteria.  Each of the projects could use all or partial funding.   The County can submit up to three applications although HUD guidelines encourage funding projects fully to provide for a minimum five year life span.</a:t>
            </a:r>
          </a:p>
          <a:p>
            <a:pPr>
              <a:lnSpc>
                <a:spcPct val="80000"/>
              </a:lnSpc>
              <a:buFont typeface="Wingdings" pitchFamily="2" charset="2"/>
              <a:buNone/>
            </a:pPr>
            <a:endParaRPr lang="en-US" sz="2400" smtClean="0">
              <a:effectLst/>
            </a:endParaRPr>
          </a:p>
          <a:p>
            <a:pPr>
              <a:lnSpc>
                <a:spcPct val="80000"/>
              </a:lnSpc>
            </a:pPr>
            <a:r>
              <a:rPr lang="en-US" sz="2400" smtClean="0">
                <a:effectLst/>
              </a:rPr>
              <a:t>The grant provides for up to 18% administrative costs to oversee the projects.</a:t>
            </a:r>
            <a:r>
              <a:rPr lang="en-US" sz="2000" smtClean="0">
                <a:effectLst/>
              </a:rPr>
              <a:t> </a:t>
            </a:r>
          </a:p>
        </p:txBody>
      </p:sp>
      <p:pic>
        <p:nvPicPr>
          <p:cNvPr id="17411" name="Picture 5" descr="CochiseCountySeal_PMS186"/>
          <p:cNvPicPr>
            <a:picLocks noChangeAspect="1" noChangeArrowheads="1"/>
          </p:cNvPicPr>
          <p:nvPr/>
        </p:nvPicPr>
        <p:blipFill>
          <a:blip r:embed="rId2"/>
          <a:srcRect/>
          <a:stretch>
            <a:fillRect/>
          </a:stretch>
        </p:blipFill>
        <p:spPr bwMode="auto">
          <a:xfrm>
            <a:off x="0" y="0"/>
            <a:ext cx="1206500" cy="11922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Grp="1" noChangeArrowheads="1"/>
          </p:cNvSpPr>
          <p:nvPr>
            <p:ph type="title"/>
          </p:nvPr>
        </p:nvSpPr>
        <p:spPr>
          <a:xfrm>
            <a:off x="1828800" y="381000"/>
            <a:ext cx="6858000" cy="1143000"/>
          </a:xfrm>
        </p:spPr>
        <p:txBody>
          <a:bodyPr/>
          <a:lstStyle/>
          <a:p>
            <a:r>
              <a:rPr lang="en-US" sz="3200" smtClean="0">
                <a:effectLst/>
              </a:rPr>
              <a:t>Projects for Consideration</a:t>
            </a:r>
          </a:p>
        </p:txBody>
      </p:sp>
      <p:sp>
        <p:nvSpPr>
          <p:cNvPr id="19458" name="Rectangle 10"/>
          <p:cNvSpPr>
            <a:spLocks noGrp="1" noChangeArrowheads="1"/>
          </p:cNvSpPr>
          <p:nvPr>
            <p:ph type="body" idx="1"/>
          </p:nvPr>
        </p:nvSpPr>
        <p:spPr>
          <a:xfrm>
            <a:off x="152400" y="1981200"/>
            <a:ext cx="8991600" cy="4114800"/>
          </a:xfrm>
        </p:spPr>
        <p:txBody>
          <a:bodyPr/>
          <a:lstStyle/>
          <a:p>
            <a:r>
              <a:rPr lang="en-US" sz="2800" b="1" smtClean="0">
                <a:effectLst/>
              </a:rPr>
              <a:t>Emergency Home Repair Program</a:t>
            </a:r>
            <a:r>
              <a:rPr lang="en-US" sz="2800" smtClean="0">
                <a:effectLst/>
              </a:rPr>
              <a:t> - </a:t>
            </a:r>
            <a:r>
              <a:rPr lang="en-US" sz="2800" b="1" smtClean="0">
                <a:effectLst/>
              </a:rPr>
              <a:t>$170,000</a:t>
            </a:r>
            <a:r>
              <a:rPr lang="en-US" sz="2800" smtClean="0">
                <a:effectLst/>
              </a:rPr>
              <a:t>	   $144,080 + $25,920 admin cost</a:t>
            </a:r>
          </a:p>
          <a:p>
            <a:pPr>
              <a:buFont typeface="Wingdings" pitchFamily="2" charset="2"/>
              <a:buNone/>
            </a:pPr>
            <a:endParaRPr lang="en-US" sz="2800" smtClean="0">
              <a:effectLst/>
            </a:endParaRPr>
          </a:p>
          <a:p>
            <a:pPr>
              <a:buFont typeface="Wingdings" pitchFamily="2" charset="2"/>
              <a:buNone/>
            </a:pPr>
            <a:r>
              <a:rPr lang="en-US" sz="2800" smtClean="0">
                <a:effectLst/>
              </a:rPr>
              <a:t>	Home repair grants managed through the Cochise County Housing Authority in amounts up to $25,000 for a minimum of 5 owner occupied homes in the unincorporated areas of the County.  Program in existence since 1998.</a:t>
            </a:r>
          </a:p>
        </p:txBody>
      </p:sp>
      <p:sp>
        <p:nvSpPr>
          <p:cNvPr id="19459" name="Text Box 7"/>
          <p:cNvSpPr txBox="1">
            <a:spLocks noChangeArrowheads="1"/>
          </p:cNvSpPr>
          <p:nvPr/>
        </p:nvSpPr>
        <p:spPr bwMode="auto">
          <a:xfrm>
            <a:off x="7708900" y="2392363"/>
            <a:ext cx="458788" cy="2332037"/>
          </a:xfrm>
          <a:prstGeom prst="rect">
            <a:avLst/>
          </a:prstGeom>
          <a:noFill/>
          <a:ln w="9525">
            <a:noFill/>
            <a:miter lim="800000"/>
            <a:headEnd/>
            <a:tailEnd/>
          </a:ln>
        </p:spPr>
        <p:txBody>
          <a:bodyPr vert="eaVert">
            <a:spAutoFit/>
          </a:bodyPr>
          <a:lstStyle/>
          <a:p>
            <a:endParaRPr lang="en-US"/>
          </a:p>
        </p:txBody>
      </p:sp>
      <p:sp>
        <p:nvSpPr>
          <p:cNvPr id="19460" name="Text Box 8"/>
          <p:cNvSpPr txBox="1">
            <a:spLocks noChangeArrowheads="1"/>
          </p:cNvSpPr>
          <p:nvPr/>
        </p:nvSpPr>
        <p:spPr bwMode="auto">
          <a:xfrm>
            <a:off x="8456613" y="2209800"/>
            <a:ext cx="458787" cy="2819400"/>
          </a:xfrm>
          <a:prstGeom prst="rect">
            <a:avLst/>
          </a:prstGeom>
          <a:noFill/>
          <a:ln w="9525">
            <a:noFill/>
            <a:miter lim="800000"/>
            <a:headEnd/>
            <a:tailEnd/>
          </a:ln>
        </p:spPr>
        <p:txBody>
          <a:bodyPr vert="eaVert">
            <a:spAutoFit/>
          </a:bodyPr>
          <a:lstStyle/>
          <a:p>
            <a:pPr>
              <a:spcBef>
                <a:spcPct val="50000"/>
              </a:spcBef>
            </a:pPr>
            <a:endParaRPr lang="en-US"/>
          </a:p>
        </p:txBody>
      </p:sp>
      <p:pic>
        <p:nvPicPr>
          <p:cNvPr id="19461" name="Picture 5" descr="CochiseCountySeal_PMS186"/>
          <p:cNvPicPr>
            <a:picLocks noChangeAspect="1" noChangeArrowheads="1"/>
          </p:cNvPicPr>
          <p:nvPr/>
        </p:nvPicPr>
        <p:blipFill>
          <a:blip r:embed="rId2"/>
          <a:srcRect/>
          <a:stretch>
            <a:fillRect/>
          </a:stretch>
        </p:blipFill>
        <p:spPr bwMode="auto">
          <a:xfrm>
            <a:off x="0" y="0"/>
            <a:ext cx="1206500" cy="11922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76400" y="304800"/>
            <a:ext cx="7315200" cy="1371600"/>
          </a:xfrm>
        </p:spPr>
        <p:txBody>
          <a:bodyPr/>
          <a:lstStyle/>
          <a:p>
            <a:r>
              <a:rPr lang="en-US" sz="3200" smtClean="0">
                <a:effectLst/>
              </a:rPr>
              <a:t>Projects for Consideration</a:t>
            </a:r>
          </a:p>
        </p:txBody>
      </p:sp>
      <p:sp>
        <p:nvSpPr>
          <p:cNvPr id="20482" name="Rectangle 3"/>
          <p:cNvSpPr>
            <a:spLocks noGrp="1" noChangeArrowheads="1"/>
          </p:cNvSpPr>
          <p:nvPr>
            <p:ph type="body" idx="1"/>
          </p:nvPr>
        </p:nvSpPr>
        <p:spPr>
          <a:xfrm>
            <a:off x="0" y="1981200"/>
            <a:ext cx="8991600" cy="1371600"/>
          </a:xfrm>
        </p:spPr>
        <p:txBody>
          <a:bodyPr/>
          <a:lstStyle/>
          <a:p>
            <a:r>
              <a:rPr lang="en-US" sz="2800" b="1" smtClean="0">
                <a:effectLst/>
              </a:rPr>
              <a:t>Elfrida Water District Improvements  $132,000</a:t>
            </a:r>
          </a:p>
          <a:p>
            <a:pPr algn="ctr">
              <a:buFont typeface="Wingdings" pitchFamily="2" charset="2"/>
              <a:buNone/>
            </a:pPr>
            <a:r>
              <a:rPr lang="en-US" sz="2800" smtClean="0">
                <a:effectLst/>
              </a:rPr>
              <a:t>	120,000 + $12,000 admin cost</a:t>
            </a:r>
          </a:p>
          <a:p>
            <a:endParaRPr lang="en-US" sz="2800" smtClean="0">
              <a:effectLst/>
            </a:endParaRPr>
          </a:p>
        </p:txBody>
      </p:sp>
      <p:pic>
        <p:nvPicPr>
          <p:cNvPr id="20483" name="Picture 5" descr="CochiseCountySeal_PMS186"/>
          <p:cNvPicPr>
            <a:picLocks noChangeAspect="1" noChangeArrowheads="1"/>
          </p:cNvPicPr>
          <p:nvPr/>
        </p:nvPicPr>
        <p:blipFill>
          <a:blip r:embed="rId2"/>
          <a:srcRect/>
          <a:stretch>
            <a:fillRect/>
          </a:stretch>
        </p:blipFill>
        <p:spPr bwMode="auto">
          <a:xfrm>
            <a:off x="0" y="0"/>
            <a:ext cx="1206500" cy="1192213"/>
          </a:xfrm>
          <a:prstGeom prst="rect">
            <a:avLst/>
          </a:prstGeom>
          <a:noFill/>
          <a:ln w="9525">
            <a:noFill/>
            <a:miter lim="800000"/>
            <a:headEnd/>
            <a:tailEnd/>
          </a:ln>
        </p:spPr>
      </p:pic>
      <p:sp>
        <p:nvSpPr>
          <p:cNvPr id="20484" name="Text Box 5"/>
          <p:cNvSpPr txBox="1">
            <a:spLocks noChangeArrowheads="1"/>
          </p:cNvSpPr>
          <p:nvPr/>
        </p:nvSpPr>
        <p:spPr bwMode="auto">
          <a:xfrm>
            <a:off x="669925" y="3352800"/>
            <a:ext cx="8169275" cy="2227263"/>
          </a:xfrm>
          <a:prstGeom prst="rect">
            <a:avLst/>
          </a:prstGeom>
          <a:noFill/>
          <a:ln w="9525">
            <a:noFill/>
            <a:miter lim="800000"/>
            <a:headEnd/>
            <a:tailEnd/>
          </a:ln>
        </p:spPr>
        <p:txBody>
          <a:bodyPr>
            <a:spAutoFit/>
          </a:bodyPr>
          <a:lstStyle/>
          <a:p>
            <a:r>
              <a:rPr lang="en-US" sz="2800"/>
              <a:t>Upgrades to water district equipment that is over 60 years old.  Improvements could include cleaning and deepening an existing well, installing a new 50,000g water tank, and providing a back up generator.</a:t>
            </a:r>
            <a:r>
              <a:rPr lang="en-US"/>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828800" y="381000"/>
            <a:ext cx="6858000" cy="1371600"/>
          </a:xfrm>
        </p:spPr>
        <p:txBody>
          <a:bodyPr/>
          <a:lstStyle/>
          <a:p>
            <a:r>
              <a:rPr lang="en-US" sz="3200" smtClean="0">
                <a:effectLst/>
              </a:rPr>
              <a:t>Projects for Consideration</a:t>
            </a:r>
          </a:p>
        </p:txBody>
      </p:sp>
      <p:sp>
        <p:nvSpPr>
          <p:cNvPr id="21506" name="Rectangle 3"/>
          <p:cNvSpPr>
            <a:spLocks noGrp="1" noChangeArrowheads="1"/>
          </p:cNvSpPr>
          <p:nvPr>
            <p:ph type="body" idx="1"/>
          </p:nvPr>
        </p:nvSpPr>
        <p:spPr>
          <a:xfrm>
            <a:off x="0" y="1905000"/>
            <a:ext cx="9144000" cy="1219200"/>
          </a:xfrm>
        </p:spPr>
        <p:txBody>
          <a:bodyPr/>
          <a:lstStyle/>
          <a:p>
            <a:r>
              <a:rPr lang="en-US" sz="2800" b="1" smtClean="0">
                <a:effectLst/>
              </a:rPr>
              <a:t>Bowie Water District Improvements $129,000</a:t>
            </a:r>
          </a:p>
          <a:p>
            <a:pPr algn="ctr">
              <a:buFont typeface="Wingdings" pitchFamily="2" charset="2"/>
              <a:buNone/>
            </a:pPr>
            <a:r>
              <a:rPr lang="en-US" sz="2800" smtClean="0">
                <a:effectLst/>
              </a:rPr>
              <a:t>$117,000 + $12,000 admin cost</a:t>
            </a:r>
          </a:p>
        </p:txBody>
      </p:sp>
      <p:pic>
        <p:nvPicPr>
          <p:cNvPr id="21507" name="Picture 5" descr="CochiseCountySeal_PMS186"/>
          <p:cNvPicPr>
            <a:picLocks noChangeAspect="1" noChangeArrowheads="1"/>
          </p:cNvPicPr>
          <p:nvPr/>
        </p:nvPicPr>
        <p:blipFill>
          <a:blip r:embed="rId2"/>
          <a:srcRect/>
          <a:stretch>
            <a:fillRect/>
          </a:stretch>
        </p:blipFill>
        <p:spPr bwMode="auto">
          <a:xfrm>
            <a:off x="0" y="0"/>
            <a:ext cx="1206500" cy="1192213"/>
          </a:xfrm>
          <a:prstGeom prst="rect">
            <a:avLst/>
          </a:prstGeom>
          <a:noFill/>
          <a:ln w="9525">
            <a:noFill/>
            <a:miter lim="800000"/>
            <a:headEnd/>
            <a:tailEnd/>
          </a:ln>
        </p:spPr>
      </p:pic>
      <p:sp>
        <p:nvSpPr>
          <p:cNvPr id="21508" name="Text Box 5"/>
          <p:cNvSpPr txBox="1">
            <a:spLocks noChangeArrowheads="1"/>
          </p:cNvSpPr>
          <p:nvPr/>
        </p:nvSpPr>
        <p:spPr bwMode="auto">
          <a:xfrm>
            <a:off x="762000" y="3429000"/>
            <a:ext cx="8382000" cy="2227263"/>
          </a:xfrm>
          <a:prstGeom prst="rect">
            <a:avLst/>
          </a:prstGeom>
          <a:noFill/>
          <a:ln w="9525">
            <a:noFill/>
            <a:miter lim="800000"/>
            <a:headEnd/>
            <a:tailEnd/>
          </a:ln>
        </p:spPr>
        <p:txBody>
          <a:bodyPr>
            <a:spAutoFit/>
          </a:bodyPr>
          <a:lstStyle/>
          <a:p>
            <a:r>
              <a:rPr lang="en-US" sz="2800"/>
              <a:t>Upgrades to the water district equipment that is over 75 years old.  Improvements could include electrical repairs, replacement of mainline, pvc piping, a utility truck, waste water pump and replacement of meters and hydrants.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304800"/>
            <a:ext cx="6248400" cy="990600"/>
          </a:xfrm>
          <a:noFill/>
          <a:ln/>
        </p:spPr>
        <p:txBody>
          <a:bodyPr/>
          <a:lstStyle/>
          <a:p>
            <a:r>
              <a:rPr lang="en-US" sz="3200" smtClean="0">
                <a:effectLst/>
              </a:rPr>
              <a:t>Project Breakdowns</a:t>
            </a:r>
            <a:r>
              <a:rPr lang="en-US" smtClean="0">
                <a:effectLst/>
              </a:rPr>
              <a:t> </a:t>
            </a:r>
          </a:p>
        </p:txBody>
      </p:sp>
      <p:sp>
        <p:nvSpPr>
          <p:cNvPr id="23555" name="Rectangle 3"/>
          <p:cNvSpPr>
            <a:spLocks noGrp="1" noChangeArrowheads="1"/>
          </p:cNvSpPr>
          <p:nvPr>
            <p:ph type="body" idx="1"/>
          </p:nvPr>
        </p:nvSpPr>
        <p:spPr>
          <a:xfrm>
            <a:off x="0" y="1447800"/>
            <a:ext cx="2590800" cy="4495800"/>
          </a:xfrm>
          <a:noFill/>
          <a:ln/>
        </p:spPr>
        <p:txBody>
          <a:bodyPr/>
          <a:lstStyle/>
          <a:p>
            <a:pPr marL="0" indent="0">
              <a:buFont typeface="Wingdings" pitchFamily="2" charset="2"/>
              <a:buNone/>
            </a:pPr>
            <a:r>
              <a:rPr lang="en-US" sz="2800" smtClean="0">
                <a:solidFill>
                  <a:schemeClr val="folHlink"/>
                </a:solidFill>
                <a:effectLst/>
              </a:rPr>
              <a:t>Emergency Home Repair</a:t>
            </a:r>
          </a:p>
          <a:p>
            <a:pPr marL="0" indent="0"/>
            <a:endParaRPr lang="en-US" sz="2800" smtClean="0">
              <a:solidFill>
                <a:schemeClr val="folHlink"/>
              </a:solidFill>
              <a:effectLst/>
            </a:endParaRPr>
          </a:p>
          <a:p>
            <a:pPr marL="0" indent="0">
              <a:buFont typeface="Wingdings" pitchFamily="2" charset="2"/>
              <a:buNone/>
            </a:pPr>
            <a:r>
              <a:rPr lang="en-US" sz="2400" smtClean="0">
                <a:effectLst/>
              </a:rPr>
              <a:t>5 + homes </a:t>
            </a:r>
          </a:p>
          <a:p>
            <a:pPr marL="0" indent="0">
              <a:buFont typeface="Wingdings" pitchFamily="2" charset="2"/>
              <a:buNone/>
            </a:pPr>
            <a:endParaRPr lang="en-US" sz="2400" smtClean="0">
              <a:effectLst/>
            </a:endParaRPr>
          </a:p>
          <a:p>
            <a:pPr marL="0" indent="0">
              <a:buFont typeface="Wingdings" pitchFamily="2" charset="2"/>
              <a:buNone/>
            </a:pPr>
            <a:r>
              <a:rPr lang="en-US" sz="2400" smtClean="0">
                <a:effectLst/>
              </a:rPr>
              <a:t>Up to $25,000 in repairs each home</a:t>
            </a:r>
          </a:p>
        </p:txBody>
      </p:sp>
      <p:pic>
        <p:nvPicPr>
          <p:cNvPr id="23557" name="Picture 5" descr="CochiseCountySeal_PMS186"/>
          <p:cNvPicPr>
            <a:picLocks noChangeAspect="1" noChangeArrowheads="1"/>
          </p:cNvPicPr>
          <p:nvPr/>
        </p:nvPicPr>
        <p:blipFill>
          <a:blip r:embed="rId2"/>
          <a:srcRect/>
          <a:stretch>
            <a:fillRect/>
          </a:stretch>
        </p:blipFill>
        <p:spPr bwMode="auto">
          <a:xfrm>
            <a:off x="0" y="0"/>
            <a:ext cx="1206500" cy="1192213"/>
          </a:xfrm>
          <a:prstGeom prst="rect">
            <a:avLst/>
          </a:prstGeom>
          <a:noFill/>
          <a:ln w="9525">
            <a:noFill/>
            <a:miter lim="800000"/>
            <a:headEnd/>
            <a:tailEnd/>
          </a:ln>
        </p:spPr>
      </p:pic>
      <p:sp>
        <p:nvSpPr>
          <p:cNvPr id="23559" name="Text Box 7"/>
          <p:cNvSpPr txBox="1">
            <a:spLocks noChangeArrowheads="1"/>
          </p:cNvSpPr>
          <p:nvPr/>
        </p:nvSpPr>
        <p:spPr bwMode="auto">
          <a:xfrm>
            <a:off x="2743200" y="1524000"/>
            <a:ext cx="3124200" cy="3532188"/>
          </a:xfrm>
          <a:prstGeom prst="rect">
            <a:avLst/>
          </a:prstGeom>
          <a:noFill/>
          <a:ln w="9525">
            <a:noFill/>
            <a:miter lim="800000"/>
            <a:headEnd/>
            <a:tailEnd/>
          </a:ln>
          <a:effectLst/>
        </p:spPr>
        <p:txBody>
          <a:bodyPr>
            <a:spAutoFit/>
          </a:bodyPr>
          <a:lstStyle/>
          <a:p>
            <a:pPr>
              <a:spcBef>
                <a:spcPct val="50000"/>
              </a:spcBef>
            </a:pPr>
            <a:r>
              <a:rPr lang="en-US" sz="2800">
                <a:solidFill>
                  <a:schemeClr val="folHlink"/>
                </a:solidFill>
              </a:rPr>
              <a:t>Elfrida Water Dst. </a:t>
            </a:r>
          </a:p>
          <a:p>
            <a:pPr>
              <a:spcBef>
                <a:spcPct val="50000"/>
              </a:spcBef>
            </a:pPr>
            <a:endParaRPr lang="en-US" sz="2000">
              <a:solidFill>
                <a:schemeClr val="folHlink"/>
              </a:solidFill>
            </a:endParaRPr>
          </a:p>
          <a:p>
            <a:r>
              <a:rPr lang="en-US" sz="2400"/>
              <a:t>Clean Existing well/deepen	               	    	$23,000</a:t>
            </a:r>
          </a:p>
          <a:p>
            <a:r>
              <a:rPr lang="en-US" sz="2400"/>
              <a:t>50G Tank				$72,000</a:t>
            </a:r>
          </a:p>
          <a:p>
            <a:r>
              <a:rPr lang="en-US" sz="2400"/>
              <a:t>Generator				$25,000</a:t>
            </a:r>
          </a:p>
        </p:txBody>
      </p:sp>
      <p:sp>
        <p:nvSpPr>
          <p:cNvPr id="23560" name="Text Box 8"/>
          <p:cNvSpPr txBox="1">
            <a:spLocks noChangeArrowheads="1"/>
          </p:cNvSpPr>
          <p:nvPr/>
        </p:nvSpPr>
        <p:spPr bwMode="auto">
          <a:xfrm>
            <a:off x="6172200" y="1524000"/>
            <a:ext cx="2971800" cy="519113"/>
          </a:xfrm>
          <a:prstGeom prst="rect">
            <a:avLst/>
          </a:prstGeom>
          <a:noFill/>
          <a:ln w="9525">
            <a:noFill/>
            <a:miter lim="800000"/>
            <a:headEnd/>
            <a:tailEnd/>
          </a:ln>
          <a:effectLst/>
        </p:spPr>
        <p:txBody>
          <a:bodyPr>
            <a:spAutoFit/>
          </a:bodyPr>
          <a:lstStyle/>
          <a:p>
            <a:r>
              <a:rPr lang="en-US" sz="2800">
                <a:solidFill>
                  <a:schemeClr val="folHlink"/>
                </a:solidFill>
              </a:rPr>
              <a:t>Bowie Water Dst.</a:t>
            </a:r>
          </a:p>
        </p:txBody>
      </p:sp>
      <p:sp>
        <p:nvSpPr>
          <p:cNvPr id="23561" name="Text Box 9"/>
          <p:cNvSpPr txBox="1">
            <a:spLocks noChangeArrowheads="1"/>
          </p:cNvSpPr>
          <p:nvPr/>
        </p:nvSpPr>
        <p:spPr bwMode="auto">
          <a:xfrm>
            <a:off x="304800" y="5410200"/>
            <a:ext cx="1539875" cy="396875"/>
          </a:xfrm>
          <a:prstGeom prst="rect">
            <a:avLst/>
          </a:prstGeom>
          <a:noFill/>
          <a:ln w="9525">
            <a:noFill/>
            <a:miter lim="800000"/>
            <a:headEnd/>
            <a:tailEnd/>
          </a:ln>
          <a:effectLst/>
        </p:spPr>
        <p:txBody>
          <a:bodyPr>
            <a:spAutoFit/>
          </a:bodyPr>
          <a:lstStyle/>
          <a:p>
            <a:r>
              <a:rPr lang="en-US" sz="2000" b="1"/>
              <a:t>$144,080</a:t>
            </a:r>
          </a:p>
        </p:txBody>
      </p:sp>
      <p:sp>
        <p:nvSpPr>
          <p:cNvPr id="23563" name="Text Box 11"/>
          <p:cNvSpPr txBox="1">
            <a:spLocks noChangeArrowheads="1"/>
          </p:cNvSpPr>
          <p:nvPr/>
        </p:nvSpPr>
        <p:spPr bwMode="auto">
          <a:xfrm>
            <a:off x="6461125" y="3232150"/>
            <a:ext cx="1311275" cy="366713"/>
          </a:xfrm>
          <a:prstGeom prst="rect">
            <a:avLst/>
          </a:prstGeom>
          <a:noFill/>
          <a:ln w="9525">
            <a:noFill/>
            <a:miter lim="800000"/>
            <a:headEnd/>
            <a:tailEnd/>
          </a:ln>
          <a:effectLst/>
        </p:spPr>
        <p:txBody>
          <a:bodyPr>
            <a:spAutoFit/>
          </a:bodyPr>
          <a:lstStyle/>
          <a:p>
            <a:endParaRPr lang="en-US"/>
          </a:p>
        </p:txBody>
      </p:sp>
      <p:sp>
        <p:nvSpPr>
          <p:cNvPr id="23564" name="Text Box 12"/>
          <p:cNvSpPr txBox="1">
            <a:spLocks noChangeArrowheads="1"/>
          </p:cNvSpPr>
          <p:nvPr/>
        </p:nvSpPr>
        <p:spPr bwMode="auto">
          <a:xfrm>
            <a:off x="6172200" y="2362200"/>
            <a:ext cx="2971800" cy="3441700"/>
          </a:xfrm>
          <a:prstGeom prst="rect">
            <a:avLst/>
          </a:prstGeom>
          <a:noFill/>
          <a:ln w="9525">
            <a:noFill/>
            <a:miter lim="800000"/>
            <a:headEnd/>
            <a:tailEnd/>
          </a:ln>
          <a:effectLst/>
        </p:spPr>
        <p:txBody>
          <a:bodyPr>
            <a:spAutoFit/>
          </a:bodyPr>
          <a:lstStyle/>
          <a:p>
            <a:r>
              <a:rPr lang="en-US" sz="2200"/>
              <a:t>Electrical Repairs  		         $18,000</a:t>
            </a:r>
          </a:p>
          <a:p>
            <a:r>
              <a:rPr lang="en-US" sz="2200"/>
              <a:t>Main line       $33,000</a:t>
            </a:r>
          </a:p>
          <a:p>
            <a:r>
              <a:rPr lang="en-US" sz="2200"/>
              <a:t>Pvc                 $3,000</a:t>
            </a:r>
          </a:p>
          <a:p>
            <a:r>
              <a:rPr lang="en-US" sz="2200"/>
              <a:t>Replace pump   		         $28,000</a:t>
            </a:r>
          </a:p>
          <a:p>
            <a:r>
              <a:rPr lang="en-US" sz="2200"/>
              <a:t>Hydrants/Meters 		         $20,000</a:t>
            </a:r>
          </a:p>
          <a:p>
            <a:r>
              <a:rPr lang="en-US" sz="2200"/>
              <a:t>Utility Truck 	   	 	         $15,000</a:t>
            </a:r>
          </a:p>
        </p:txBody>
      </p:sp>
      <p:sp>
        <p:nvSpPr>
          <p:cNvPr id="23565" name="Text Box 13"/>
          <p:cNvSpPr txBox="1">
            <a:spLocks noChangeArrowheads="1"/>
          </p:cNvSpPr>
          <p:nvPr/>
        </p:nvSpPr>
        <p:spPr bwMode="auto">
          <a:xfrm>
            <a:off x="3276600" y="5562600"/>
            <a:ext cx="1443038" cy="396875"/>
          </a:xfrm>
          <a:prstGeom prst="rect">
            <a:avLst/>
          </a:prstGeom>
          <a:noFill/>
          <a:ln w="9525">
            <a:noFill/>
            <a:miter lim="800000"/>
            <a:headEnd/>
            <a:tailEnd/>
          </a:ln>
          <a:effectLst/>
        </p:spPr>
        <p:txBody>
          <a:bodyPr>
            <a:spAutoFit/>
          </a:bodyPr>
          <a:lstStyle/>
          <a:p>
            <a:r>
              <a:rPr lang="en-US" sz="2000" b="1"/>
              <a:t>$120,000</a:t>
            </a:r>
          </a:p>
        </p:txBody>
      </p:sp>
      <p:sp>
        <p:nvSpPr>
          <p:cNvPr id="23567" name="Text Box 15"/>
          <p:cNvSpPr txBox="1">
            <a:spLocks noChangeArrowheads="1"/>
          </p:cNvSpPr>
          <p:nvPr/>
        </p:nvSpPr>
        <p:spPr bwMode="auto">
          <a:xfrm>
            <a:off x="6400800" y="5867400"/>
            <a:ext cx="1447800" cy="396875"/>
          </a:xfrm>
          <a:prstGeom prst="rect">
            <a:avLst/>
          </a:prstGeom>
          <a:noFill/>
          <a:ln w="9525">
            <a:noFill/>
            <a:miter lim="800000"/>
            <a:headEnd/>
            <a:tailEnd/>
          </a:ln>
          <a:effectLst/>
        </p:spPr>
        <p:txBody>
          <a:bodyPr>
            <a:spAutoFit/>
          </a:bodyPr>
          <a:lstStyle/>
          <a:p>
            <a:r>
              <a:rPr lang="en-US" sz="2000" b="1"/>
              <a:t>$117,000</a:t>
            </a:r>
          </a:p>
        </p:txBody>
      </p:sp>
      <p:sp>
        <p:nvSpPr>
          <p:cNvPr id="23569" name="Text Box 17"/>
          <p:cNvSpPr txBox="1">
            <a:spLocks noChangeArrowheads="1"/>
          </p:cNvSpPr>
          <p:nvPr/>
        </p:nvSpPr>
        <p:spPr bwMode="auto">
          <a:xfrm>
            <a:off x="381000" y="6248400"/>
            <a:ext cx="2819400" cy="366713"/>
          </a:xfrm>
          <a:prstGeom prst="rect">
            <a:avLst/>
          </a:prstGeom>
          <a:noFill/>
          <a:ln w="9525">
            <a:noFill/>
            <a:miter lim="800000"/>
            <a:headEnd/>
            <a:tailEnd/>
          </a:ln>
          <a:effectLst/>
        </p:spPr>
        <p:txBody>
          <a:bodyPr>
            <a:spAutoFit/>
          </a:bodyPr>
          <a:lstStyle/>
          <a:p>
            <a:r>
              <a:rPr lang="en-US" b="1"/>
              <a:t>+ 18%</a:t>
            </a:r>
            <a:r>
              <a:rPr lang="en-US"/>
              <a:t> in admin costs</a:t>
            </a:r>
          </a:p>
        </p:txBody>
      </p:sp>
      <p:graphicFrame>
        <p:nvGraphicFramePr>
          <p:cNvPr id="23576" name="Group 24"/>
          <p:cNvGraphicFramePr>
            <a:graphicFrameLocks noGrp="1"/>
          </p:cNvGraphicFramePr>
          <p:nvPr/>
        </p:nvGraphicFramePr>
        <p:xfrm>
          <a:off x="76200" y="1447800"/>
          <a:ext cx="2438400" cy="3733800"/>
        </p:xfrm>
        <a:graphic>
          <a:graphicData uri="http://schemas.openxmlformats.org/drawingml/2006/table">
            <a:tbl>
              <a:tblPr/>
              <a:tblGrid>
                <a:gridCol w="2438400"/>
              </a:tblGrid>
              <a:tr h="37338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583" name="Group 31"/>
          <p:cNvGraphicFramePr>
            <a:graphicFrameLocks noGrp="1"/>
          </p:cNvGraphicFramePr>
          <p:nvPr/>
        </p:nvGraphicFramePr>
        <p:xfrm>
          <a:off x="2667000" y="1524000"/>
          <a:ext cx="3352800" cy="3962400"/>
        </p:xfrm>
        <a:graphic>
          <a:graphicData uri="http://schemas.openxmlformats.org/drawingml/2006/table">
            <a:tbl>
              <a:tblPr/>
              <a:tblGrid>
                <a:gridCol w="3352800"/>
              </a:tblGrid>
              <a:tr h="39624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590" name="Group 38"/>
          <p:cNvGraphicFramePr>
            <a:graphicFrameLocks noGrp="1"/>
          </p:cNvGraphicFramePr>
          <p:nvPr/>
        </p:nvGraphicFramePr>
        <p:xfrm>
          <a:off x="6172200" y="1524000"/>
          <a:ext cx="2895600" cy="4343400"/>
        </p:xfrm>
        <a:graphic>
          <a:graphicData uri="http://schemas.openxmlformats.org/drawingml/2006/table">
            <a:tbl>
              <a:tblPr/>
              <a:tblGrid>
                <a:gridCol w="2895600"/>
              </a:tblGrid>
              <a:tr h="43434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New Image"/>
          <p:cNvPicPr>
            <a:picLocks noChangeAspect="1" noChangeArrowheads="1"/>
          </p:cNvPicPr>
          <p:nvPr/>
        </p:nvPicPr>
        <p:blipFill>
          <a:blip r:embed="rId2"/>
          <a:srcRect/>
          <a:stretch>
            <a:fillRect/>
          </a:stretch>
        </p:blipFill>
        <p:spPr bwMode="auto">
          <a:xfrm>
            <a:off x="3352800" y="1371600"/>
            <a:ext cx="5548313" cy="4114800"/>
          </a:xfrm>
          <a:prstGeom prst="rect">
            <a:avLst/>
          </a:prstGeom>
          <a:noFill/>
          <a:ln w="9525">
            <a:noFill/>
            <a:miter lim="800000"/>
            <a:headEnd/>
            <a:tailEnd/>
          </a:ln>
        </p:spPr>
      </p:pic>
      <p:sp>
        <p:nvSpPr>
          <p:cNvPr id="22530" name="Text Box 5"/>
          <p:cNvSpPr txBox="1">
            <a:spLocks noChangeArrowheads="1"/>
          </p:cNvSpPr>
          <p:nvPr/>
        </p:nvSpPr>
        <p:spPr bwMode="auto">
          <a:xfrm>
            <a:off x="3352800" y="381000"/>
            <a:ext cx="4864100" cy="701675"/>
          </a:xfrm>
          <a:prstGeom prst="rect">
            <a:avLst/>
          </a:prstGeom>
          <a:noFill/>
          <a:ln w="9525">
            <a:noFill/>
            <a:miter lim="800000"/>
            <a:headEnd/>
            <a:tailEnd/>
          </a:ln>
        </p:spPr>
        <p:txBody>
          <a:bodyPr>
            <a:spAutoFit/>
          </a:bodyPr>
          <a:lstStyle/>
          <a:p>
            <a:r>
              <a:rPr lang="en-US" sz="4000" b="1"/>
              <a:t>Public Input</a:t>
            </a:r>
          </a:p>
        </p:txBody>
      </p:sp>
      <p:pic>
        <p:nvPicPr>
          <p:cNvPr id="22531" name="Picture 5" descr="CochiseCountySeal_PMS186"/>
          <p:cNvPicPr>
            <a:picLocks noChangeAspect="1" noChangeArrowheads="1"/>
          </p:cNvPicPr>
          <p:nvPr/>
        </p:nvPicPr>
        <p:blipFill>
          <a:blip r:embed="rId3"/>
          <a:srcRect/>
          <a:stretch>
            <a:fillRect/>
          </a:stretch>
        </p:blipFill>
        <p:spPr bwMode="auto">
          <a:xfrm>
            <a:off x="0" y="0"/>
            <a:ext cx="1846263" cy="1824038"/>
          </a:xfrm>
          <a:prstGeom prst="rect">
            <a:avLst/>
          </a:prstGeom>
          <a:noFill/>
          <a:ln w="9525">
            <a:noFill/>
            <a:miter lim="800000"/>
            <a:headEnd/>
            <a:tailEnd/>
          </a:ln>
        </p:spPr>
      </p:pic>
      <p:sp>
        <p:nvSpPr>
          <p:cNvPr id="22533" name="Text Box 5"/>
          <p:cNvSpPr txBox="1">
            <a:spLocks noChangeArrowheads="1"/>
          </p:cNvSpPr>
          <p:nvPr/>
        </p:nvSpPr>
        <p:spPr bwMode="auto">
          <a:xfrm>
            <a:off x="1066800" y="5715000"/>
            <a:ext cx="7239000" cy="762000"/>
          </a:xfrm>
          <a:prstGeom prst="rect">
            <a:avLst/>
          </a:prstGeom>
          <a:noFill/>
          <a:ln w="9525">
            <a:noFill/>
            <a:miter lim="800000"/>
            <a:headEnd/>
            <a:tailEnd/>
          </a:ln>
          <a:effectLst/>
        </p:spPr>
        <p:txBody>
          <a:bodyPr>
            <a:spAutoFit/>
          </a:bodyPr>
          <a:lstStyle/>
          <a:p>
            <a:pPr algn="ctr"/>
            <a:r>
              <a:rPr lang="en-US" sz="4400" b="1"/>
              <a:t>QUESTIONS ? ? ? ? ?</a:t>
            </a:r>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1292</TotalTime>
  <Words>320</Words>
  <Application>Microsoft PowerPoint 7.0</Application>
  <PresentationFormat>On-screen Show (4:3)</PresentationFormat>
  <Paragraphs>46</Paragraphs>
  <Slides>7</Slides>
  <Notes>1</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7</vt:i4>
      </vt:variant>
    </vt:vector>
  </HeadingPairs>
  <TitlesOfParts>
    <vt:vector size="14" baseType="lpstr">
      <vt:lpstr>Tahoma</vt:lpstr>
      <vt:lpstr>Arial</vt:lpstr>
      <vt:lpstr>Wingdings</vt:lpstr>
      <vt:lpstr>Times New Roman</vt:lpstr>
      <vt:lpstr>Garamond</vt:lpstr>
      <vt:lpstr>Microsoft Sans Serif</vt:lpstr>
      <vt:lpstr>Textured</vt:lpstr>
      <vt:lpstr>For Cochise County Final Public Hearing – Adopt Resolution  April 9, 2013</vt:lpstr>
      <vt:lpstr>CDBG Overview </vt:lpstr>
      <vt:lpstr>Projects for Consideration</vt:lpstr>
      <vt:lpstr>Projects for Consideration</vt:lpstr>
      <vt:lpstr>Projects for Consideration</vt:lpstr>
      <vt:lpstr>Project Breakdowns </vt:lpstr>
      <vt:lpstr>Slide 7</vt:lpstr>
    </vt:vector>
  </TitlesOfParts>
  <Company>Cochise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2003 Community Development Block Grant Funding Cycle  For Cochise County</dc:title>
  <dc:creator>PLewis</dc:creator>
  <cp:lastModifiedBy>lmarra</cp:lastModifiedBy>
  <cp:revision>53</cp:revision>
  <cp:lastPrinted>2003-03-25T18:14:51Z</cp:lastPrinted>
  <dcterms:created xsi:type="dcterms:W3CDTF">2003-03-24T18:13:36Z</dcterms:created>
  <dcterms:modified xsi:type="dcterms:W3CDTF">2013-03-29T17:17:25Z</dcterms:modified>
</cp:coreProperties>
</file>