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9" r:id="rId2"/>
  </p:sldMasterIdLst>
  <p:notesMasterIdLst>
    <p:notesMasterId r:id="rId18"/>
  </p:notesMasterIdLst>
  <p:handoutMasterIdLst>
    <p:handoutMasterId r:id="rId19"/>
  </p:handoutMasterIdLst>
  <p:sldIdLst>
    <p:sldId id="256" r:id="rId3"/>
    <p:sldId id="258" r:id="rId4"/>
    <p:sldId id="271" r:id="rId5"/>
    <p:sldId id="259" r:id="rId6"/>
    <p:sldId id="261" r:id="rId7"/>
    <p:sldId id="265" r:id="rId8"/>
    <p:sldId id="262" r:id="rId9"/>
    <p:sldId id="266" r:id="rId10"/>
    <p:sldId id="264" r:id="rId11"/>
    <p:sldId id="260" r:id="rId12"/>
    <p:sldId id="263" r:id="rId13"/>
    <p:sldId id="267" r:id="rId14"/>
    <p:sldId id="268" r:id="rId15"/>
    <p:sldId id="270" r:id="rId16"/>
    <p:sldId id="269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FF6600"/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3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C8F2552-383E-4514-9A27-C47980605FC8}" type="datetimeFigureOut">
              <a:rPr lang="en-US"/>
              <a:pPr>
                <a:defRPr/>
              </a:pPr>
              <a:t>2/22/2013</a:t>
            </a:fld>
            <a:endParaRPr lang="en-US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A361BC3-AFC9-4E46-BE5C-D7794F92CA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63CF9B1-C2DF-448A-972F-AAF91EF3D02A}" type="datetimeFigureOut">
              <a:rPr lang="en-US"/>
              <a:pPr>
                <a:defRPr/>
              </a:pPr>
              <a:t>2/22/2013</a:t>
            </a:fld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4D280D2-23CF-4CD0-A9C2-B4173B2BD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Intro of who is in room and on conf call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Negative impact on communities = negative impact on the Counties and our state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Primary approach: deploy conduit along state highways and rural frontage roads to be leaded to providers at cost to facilitate availability of fiber internet middle-mike capacity to support provider’s investment in more and faster services for rural arizona.</a:t>
            </a:r>
          </a:p>
          <a:p>
            <a:pPr eaLnBrk="1" hangingPunct="1"/>
            <a:r>
              <a:rPr lang="en-US" smtClean="0"/>
              <a:t>Leverage public right of ways – canals, powerlines, railroads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Broadens definition of transportation to include the transportation of information.</a:t>
            </a:r>
          </a:p>
          <a:p>
            <a:pPr eaLnBrk="1" hangingPunct="1"/>
            <a:r>
              <a:rPr lang="en-US" smtClean="0"/>
              <a:t>1 conduit will be made available for ADOT smart highway use.  All other conduits will be available for private sector provider use.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ADOT managed right of ways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Funding must come from sources other than existing ADOT funding or general fund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Brad slide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Mission is to implement a sustainable, leveraged broadband plan for accelerating transformation of economic growth, education, healthcare and business in Arizona.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Brad – State Slide – what does 20m to 50M per year cover?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Cash can always be used as match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Improve Quality of Life in 4 County Region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76DCC-D285-47A9-961E-7A5AA40D3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308F2-07BB-437E-ADFC-0DA9290899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3413" y="798513"/>
            <a:ext cx="7542213" cy="6029325"/>
            <a:chOff x="-384" y="480"/>
            <a:chExt cx="4751" cy="3798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19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33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/>
                  <a:ahLst/>
                  <a:cxnLst>
                    <a:cxn ang="0">
                      <a:pos x="502" y="1990"/>
                    </a:cxn>
                    <a:cxn ang="0">
                      <a:pos x="186" y="1474"/>
                    </a:cxn>
                    <a:cxn ang="0">
                      <a:pos x="66" y="1169"/>
                    </a:cxn>
                    <a:cxn ang="0">
                      <a:pos x="12" y="875"/>
                    </a:cxn>
                    <a:cxn ang="0">
                      <a:pos x="18" y="611"/>
                    </a:cxn>
                    <a:cxn ang="0">
                      <a:pos x="84" y="389"/>
                    </a:cxn>
                    <a:cxn ang="0">
                      <a:pos x="209" y="216"/>
                    </a:cxn>
                    <a:cxn ang="0">
                      <a:pos x="508" y="42"/>
                    </a:cxn>
                    <a:cxn ang="0">
                      <a:pos x="891" y="6"/>
                    </a:cxn>
                    <a:cxn ang="0">
                      <a:pos x="1334" y="102"/>
                    </a:cxn>
                    <a:cxn ang="0">
                      <a:pos x="1806" y="324"/>
                    </a:cxn>
                    <a:cxn ang="0">
                      <a:pos x="2272" y="659"/>
                    </a:cxn>
                    <a:cxn ang="0">
                      <a:pos x="2769" y="1187"/>
                    </a:cxn>
                    <a:cxn ang="0">
                      <a:pos x="3085" y="1702"/>
                    </a:cxn>
                    <a:cxn ang="0">
                      <a:pos x="3205" y="2008"/>
                    </a:cxn>
                    <a:cxn ang="0">
                      <a:pos x="3259" y="2302"/>
                    </a:cxn>
                    <a:cxn ang="0">
                      <a:pos x="3253" y="2565"/>
                    </a:cxn>
                    <a:cxn ang="0">
                      <a:pos x="3187" y="2781"/>
                    </a:cxn>
                    <a:cxn ang="0">
                      <a:pos x="3068" y="2961"/>
                    </a:cxn>
                    <a:cxn ang="0">
                      <a:pos x="2918" y="3075"/>
                    </a:cxn>
                    <a:cxn ang="0">
                      <a:pos x="3068" y="2967"/>
                    </a:cxn>
                    <a:cxn ang="0">
                      <a:pos x="3193" y="2787"/>
                    </a:cxn>
                    <a:cxn ang="0">
                      <a:pos x="3259" y="2565"/>
                    </a:cxn>
                    <a:cxn ang="0">
                      <a:pos x="3265" y="2302"/>
                    </a:cxn>
                    <a:cxn ang="0">
                      <a:pos x="3211" y="2008"/>
                    </a:cxn>
                    <a:cxn ang="0">
                      <a:pos x="3091" y="1702"/>
                    </a:cxn>
                    <a:cxn ang="0">
                      <a:pos x="2775" y="1181"/>
                    </a:cxn>
                    <a:cxn ang="0">
                      <a:pos x="2278" y="653"/>
                    </a:cxn>
                    <a:cxn ang="0">
                      <a:pos x="1806" y="318"/>
                    </a:cxn>
                    <a:cxn ang="0">
                      <a:pos x="1334" y="96"/>
                    </a:cxn>
                    <a:cxn ang="0">
                      <a:pos x="891" y="0"/>
                    </a:cxn>
                    <a:cxn ang="0">
                      <a:pos x="502" y="36"/>
                    </a:cxn>
                    <a:cxn ang="0">
                      <a:pos x="204" y="210"/>
                    </a:cxn>
                    <a:cxn ang="0">
                      <a:pos x="78" y="389"/>
                    </a:cxn>
                    <a:cxn ang="0">
                      <a:pos x="12" y="611"/>
                    </a:cxn>
                    <a:cxn ang="0">
                      <a:pos x="6" y="875"/>
                    </a:cxn>
                    <a:cxn ang="0">
                      <a:pos x="60" y="1169"/>
                    </a:cxn>
                    <a:cxn ang="0">
                      <a:pos x="180" y="1474"/>
                    </a:cxn>
                    <a:cxn ang="0">
                      <a:pos x="353" y="1786"/>
                    </a:cxn>
                    <a:cxn ang="0">
                      <a:pos x="849" y="2380"/>
                    </a:cxn>
                    <a:cxn ang="0">
                      <a:pos x="1244" y="2709"/>
                    </a:cxn>
                    <a:cxn ang="0">
                      <a:pos x="1656" y="2961"/>
                    </a:cxn>
                    <a:cxn ang="0">
                      <a:pos x="1937" y="3075"/>
                    </a:cxn>
                    <a:cxn ang="0">
                      <a:pos x="1525" y="2889"/>
                    </a:cxn>
                    <a:cxn ang="0">
                      <a:pos x="1118" y="2607"/>
                    </a:cxn>
                    <a:cxn ang="0">
                      <a:pos x="849" y="2380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34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35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/>
                    <a:ahLst/>
                    <a:cxnLst>
                      <a:cxn ang="0">
                        <a:pos x="3946" y="2860"/>
                      </a:cxn>
                      <a:cxn ang="0">
                        <a:pos x="3910" y="2614"/>
                      </a:cxn>
                      <a:cxn ang="0">
                        <a:pos x="3839" y="2368"/>
                      </a:cxn>
                      <a:cxn ang="0">
                        <a:pos x="3731" y="2110"/>
                      </a:cxn>
                      <a:cxn ang="0">
                        <a:pos x="3593" y="1853"/>
                      </a:cxn>
                      <a:cxn ang="0">
                        <a:pos x="3432" y="1595"/>
                      </a:cxn>
                      <a:cxn ang="0">
                        <a:pos x="3241" y="1343"/>
                      </a:cxn>
                      <a:cxn ang="0">
                        <a:pos x="3025" y="1103"/>
                      </a:cxn>
                      <a:cxn ang="0">
                        <a:pos x="2721" y="815"/>
                      </a:cxn>
                      <a:cxn ang="0">
                        <a:pos x="2332" y="522"/>
                      </a:cxn>
                      <a:cxn ang="0">
                        <a:pos x="1943" y="288"/>
                      </a:cxn>
                      <a:cxn ang="0">
                        <a:pos x="1555" y="126"/>
                      </a:cxn>
                      <a:cxn ang="0">
                        <a:pos x="1184" y="24"/>
                      </a:cxn>
                      <a:cxn ang="0">
                        <a:pos x="837" y="0"/>
                      </a:cxn>
                      <a:cxn ang="0">
                        <a:pos x="526" y="48"/>
                      </a:cxn>
                      <a:cxn ang="0">
                        <a:pos x="263" y="174"/>
                      </a:cxn>
                      <a:cxn ang="0">
                        <a:pos x="114" y="312"/>
                      </a:cxn>
                      <a:cxn ang="0">
                        <a:pos x="0" y="486"/>
                      </a:cxn>
                      <a:cxn ang="0">
                        <a:pos x="72" y="372"/>
                      </a:cxn>
                      <a:cxn ang="0">
                        <a:pos x="269" y="174"/>
                      </a:cxn>
                      <a:cxn ang="0">
                        <a:pos x="526" y="48"/>
                      </a:cxn>
                      <a:cxn ang="0">
                        <a:pos x="837" y="6"/>
                      </a:cxn>
                      <a:cxn ang="0">
                        <a:pos x="1184" y="30"/>
                      </a:cxn>
                      <a:cxn ang="0">
                        <a:pos x="1555" y="132"/>
                      </a:cxn>
                      <a:cxn ang="0">
                        <a:pos x="1943" y="294"/>
                      </a:cxn>
                      <a:cxn ang="0">
                        <a:pos x="2332" y="528"/>
                      </a:cxn>
                      <a:cxn ang="0">
                        <a:pos x="2715" y="821"/>
                      </a:cxn>
                      <a:cxn ang="0">
                        <a:pos x="3127" y="1223"/>
                      </a:cxn>
                      <a:cxn ang="0">
                        <a:pos x="3336" y="1469"/>
                      </a:cxn>
                      <a:cxn ang="0">
                        <a:pos x="3510" y="1727"/>
                      </a:cxn>
                      <a:cxn ang="0">
                        <a:pos x="3665" y="1984"/>
                      </a:cxn>
                      <a:cxn ang="0">
                        <a:pos x="3785" y="2236"/>
                      </a:cxn>
                      <a:cxn ang="0">
                        <a:pos x="3875" y="2494"/>
                      </a:cxn>
                      <a:cxn ang="0">
                        <a:pos x="3934" y="2740"/>
                      </a:cxn>
                      <a:cxn ang="0">
                        <a:pos x="3952" y="2973"/>
                      </a:cxn>
                      <a:cxn ang="0">
                        <a:pos x="3922" y="3255"/>
                      </a:cxn>
                      <a:cxn ang="0">
                        <a:pos x="3833" y="3501"/>
                      </a:cxn>
                      <a:cxn ang="0">
                        <a:pos x="3886" y="3387"/>
                      </a:cxn>
                      <a:cxn ang="0">
                        <a:pos x="3946" y="3123"/>
                      </a:cxn>
                      <a:cxn ang="0">
                        <a:pos x="3952" y="2973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6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/>
                    <a:ahLst/>
                    <a:cxnLst>
                      <a:cxn ang="0">
                        <a:pos x="676" y="2416"/>
                      </a:cxn>
                      <a:cxn ang="0">
                        <a:pos x="419" y="2062"/>
                      </a:cxn>
                      <a:cxn ang="0">
                        <a:pos x="215" y="1703"/>
                      </a:cxn>
                      <a:cxn ang="0">
                        <a:pos x="78" y="1343"/>
                      </a:cxn>
                      <a:cxn ang="0">
                        <a:pos x="12" y="1001"/>
                      </a:cxn>
                      <a:cxn ang="0">
                        <a:pos x="18" y="701"/>
                      </a:cxn>
                      <a:cxn ang="0">
                        <a:pos x="96" y="450"/>
                      </a:cxn>
                      <a:cxn ang="0">
                        <a:pos x="239" y="246"/>
                      </a:cxn>
                      <a:cxn ang="0">
                        <a:pos x="580" y="48"/>
                      </a:cxn>
                      <a:cxn ang="0">
                        <a:pos x="1028" y="6"/>
                      </a:cxn>
                      <a:cxn ang="0">
                        <a:pos x="1543" y="120"/>
                      </a:cxn>
                      <a:cxn ang="0">
                        <a:pos x="2087" y="378"/>
                      </a:cxn>
                      <a:cxn ang="0">
                        <a:pos x="2631" y="773"/>
                      </a:cxn>
                      <a:cxn ang="0">
                        <a:pos x="3115" y="1265"/>
                      </a:cxn>
                      <a:cxn ang="0">
                        <a:pos x="3378" y="1625"/>
                      </a:cxn>
                      <a:cxn ang="0">
                        <a:pos x="3582" y="1984"/>
                      </a:cxn>
                      <a:cxn ang="0">
                        <a:pos x="3719" y="2344"/>
                      </a:cxn>
                      <a:cxn ang="0">
                        <a:pos x="3785" y="2686"/>
                      </a:cxn>
                      <a:cxn ang="0">
                        <a:pos x="3749" y="3105"/>
                      </a:cxn>
                      <a:cxn ang="0">
                        <a:pos x="3629" y="3363"/>
                      </a:cxn>
                      <a:cxn ang="0">
                        <a:pos x="3779" y="2967"/>
                      </a:cxn>
                      <a:cxn ang="0">
                        <a:pos x="3791" y="2794"/>
                      </a:cxn>
                      <a:cxn ang="0">
                        <a:pos x="3749" y="2458"/>
                      </a:cxn>
                      <a:cxn ang="0">
                        <a:pos x="3635" y="2104"/>
                      </a:cxn>
                      <a:cxn ang="0">
                        <a:pos x="3456" y="1739"/>
                      </a:cxn>
                      <a:cxn ang="0">
                        <a:pos x="3211" y="1385"/>
                      </a:cxn>
                      <a:cxn ang="0">
                        <a:pos x="2804" y="929"/>
                      </a:cxn>
                      <a:cxn ang="0">
                        <a:pos x="2272" y="492"/>
                      </a:cxn>
                      <a:cxn ang="0">
                        <a:pos x="1722" y="192"/>
                      </a:cxn>
                      <a:cxn ang="0">
                        <a:pos x="1190" y="24"/>
                      </a:cxn>
                      <a:cxn ang="0">
                        <a:pos x="717" y="12"/>
                      </a:cxn>
                      <a:cxn ang="0">
                        <a:pos x="335" y="162"/>
                      </a:cxn>
                      <a:cxn ang="0">
                        <a:pos x="132" y="378"/>
                      </a:cxn>
                      <a:cxn ang="0">
                        <a:pos x="36" y="612"/>
                      </a:cxn>
                      <a:cxn ang="0">
                        <a:pos x="0" y="893"/>
                      </a:cxn>
                      <a:cxn ang="0">
                        <a:pos x="42" y="1229"/>
                      </a:cxn>
                      <a:cxn ang="0">
                        <a:pos x="161" y="1583"/>
                      </a:cxn>
                      <a:cxn ang="0">
                        <a:pos x="341" y="1942"/>
                      </a:cxn>
                      <a:cxn ang="0">
                        <a:pos x="580" y="2302"/>
                      </a:cxn>
                      <a:cxn ang="0">
                        <a:pos x="987" y="2758"/>
                      </a:cxn>
                      <a:cxn ang="0">
                        <a:pos x="1596" y="3237"/>
                      </a:cxn>
                      <a:cxn ang="0">
                        <a:pos x="1596" y="3237"/>
                      </a:cxn>
                      <a:cxn ang="0">
                        <a:pos x="993" y="2758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7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/>
                    <a:ahLst/>
                    <a:cxnLst>
                      <a:cxn ang="0">
                        <a:pos x="538" y="2146"/>
                      </a:cxn>
                      <a:cxn ang="0">
                        <a:pos x="317" y="1816"/>
                      </a:cxn>
                      <a:cxn ang="0">
                        <a:pos x="149" y="1481"/>
                      </a:cxn>
                      <a:cxn ang="0">
                        <a:pos x="41" y="1151"/>
                      </a:cxn>
                      <a:cxn ang="0">
                        <a:pos x="0" y="839"/>
                      </a:cxn>
                      <a:cxn ang="0">
                        <a:pos x="30" y="575"/>
                      </a:cxn>
                      <a:cxn ang="0">
                        <a:pos x="125" y="354"/>
                      </a:cxn>
                      <a:cxn ang="0">
                        <a:pos x="317" y="150"/>
                      </a:cxn>
                      <a:cxn ang="0">
                        <a:pos x="669" y="12"/>
                      </a:cxn>
                      <a:cxn ang="0">
                        <a:pos x="1112" y="24"/>
                      </a:cxn>
                      <a:cxn ang="0">
                        <a:pos x="1608" y="174"/>
                      </a:cxn>
                      <a:cxn ang="0">
                        <a:pos x="2116" y="456"/>
                      </a:cxn>
                      <a:cxn ang="0">
                        <a:pos x="2613" y="857"/>
                      </a:cxn>
                      <a:cxn ang="0">
                        <a:pos x="3073" y="1391"/>
                      </a:cxn>
                      <a:cxn ang="0">
                        <a:pos x="3276" y="1726"/>
                      </a:cxn>
                      <a:cxn ang="0">
                        <a:pos x="3426" y="2062"/>
                      </a:cxn>
                      <a:cxn ang="0">
                        <a:pos x="3509" y="2386"/>
                      </a:cxn>
                      <a:cxn ang="0">
                        <a:pos x="3521" y="2680"/>
                      </a:cxn>
                      <a:cxn ang="0">
                        <a:pos x="3474" y="2931"/>
                      </a:cxn>
                      <a:cxn ang="0">
                        <a:pos x="3360" y="3141"/>
                      </a:cxn>
                      <a:cxn ang="0">
                        <a:pos x="3282" y="3225"/>
                      </a:cxn>
                      <a:cxn ang="0">
                        <a:pos x="3312" y="3201"/>
                      </a:cxn>
                      <a:cxn ang="0">
                        <a:pos x="3444" y="3009"/>
                      </a:cxn>
                      <a:cxn ang="0">
                        <a:pos x="3515" y="2769"/>
                      </a:cxn>
                      <a:cxn ang="0">
                        <a:pos x="3521" y="2488"/>
                      </a:cxn>
                      <a:cxn ang="0">
                        <a:pos x="3462" y="2170"/>
                      </a:cxn>
                      <a:cxn ang="0">
                        <a:pos x="3336" y="1834"/>
                      </a:cxn>
                      <a:cxn ang="0">
                        <a:pos x="3145" y="1499"/>
                      </a:cxn>
                      <a:cxn ang="0">
                        <a:pos x="2816" y="1061"/>
                      </a:cxn>
                      <a:cxn ang="0">
                        <a:pos x="2284" y="575"/>
                      </a:cxn>
                      <a:cxn ang="0">
                        <a:pos x="1775" y="252"/>
                      </a:cxn>
                      <a:cxn ang="0">
                        <a:pos x="1273" y="60"/>
                      </a:cxn>
                      <a:cxn ang="0">
                        <a:pos x="807" y="0"/>
                      </a:cxn>
                      <a:cxn ang="0">
                        <a:pos x="418" y="84"/>
                      </a:cxn>
                      <a:cxn ang="0">
                        <a:pos x="167" y="288"/>
                      </a:cxn>
                      <a:cxn ang="0">
                        <a:pos x="53" y="498"/>
                      </a:cxn>
                      <a:cxn ang="0">
                        <a:pos x="0" y="749"/>
                      </a:cxn>
                      <a:cxn ang="0">
                        <a:pos x="18" y="1043"/>
                      </a:cxn>
                      <a:cxn ang="0">
                        <a:pos x="101" y="1373"/>
                      </a:cxn>
                      <a:cxn ang="0">
                        <a:pos x="251" y="1708"/>
                      </a:cxn>
                      <a:cxn ang="0">
                        <a:pos x="454" y="2038"/>
                      </a:cxn>
                      <a:cxn ang="0">
                        <a:pos x="914" y="2572"/>
                      </a:cxn>
                      <a:cxn ang="0">
                        <a:pos x="1255" y="2865"/>
                      </a:cxn>
                      <a:cxn ang="0">
                        <a:pos x="1608" y="3099"/>
                      </a:cxn>
                      <a:cxn ang="0">
                        <a:pos x="1853" y="3225"/>
                      </a:cxn>
                      <a:cxn ang="0">
                        <a:pos x="1494" y="3027"/>
                      </a:cxn>
                      <a:cxn ang="0">
                        <a:pos x="1142" y="2769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grpSp>
                <p:nvGrpSpPr>
                  <p:cNvPr id="38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39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/>
                      <a:ahLst/>
                      <a:cxnLst>
                        <a:cxn ang="0">
                          <a:pos x="4245" y="3237"/>
                        </a:cxn>
                        <a:cxn ang="0">
                          <a:pos x="4203" y="2961"/>
                        </a:cxn>
                        <a:cxn ang="0">
                          <a:pos x="4120" y="2679"/>
                        </a:cxn>
                        <a:cxn ang="0">
                          <a:pos x="4000" y="2391"/>
                        </a:cxn>
                        <a:cxn ang="0">
                          <a:pos x="3845" y="2098"/>
                        </a:cxn>
                        <a:cxn ang="0">
                          <a:pos x="3659" y="1810"/>
                        </a:cxn>
                        <a:cxn ang="0">
                          <a:pos x="3438" y="1528"/>
                        </a:cxn>
                        <a:cxn ang="0">
                          <a:pos x="3193" y="1252"/>
                        </a:cxn>
                        <a:cxn ang="0">
                          <a:pos x="2858" y="935"/>
                        </a:cxn>
                        <a:cxn ang="0">
                          <a:pos x="2434" y="605"/>
                        </a:cxn>
                        <a:cxn ang="0">
                          <a:pos x="1991" y="341"/>
                        </a:cxn>
                        <a:cxn ang="0">
                          <a:pos x="1549" y="143"/>
                        </a:cxn>
                        <a:cxn ang="0">
                          <a:pos x="1124" y="35"/>
                        </a:cxn>
                        <a:cxn ang="0">
                          <a:pos x="741" y="0"/>
                        </a:cxn>
                        <a:cxn ang="0">
                          <a:pos x="401" y="47"/>
                        </a:cxn>
                        <a:cxn ang="0">
                          <a:pos x="120" y="173"/>
                        </a:cxn>
                        <a:cxn ang="0">
                          <a:pos x="0" y="269"/>
                        </a:cxn>
                        <a:cxn ang="0">
                          <a:pos x="263" y="101"/>
                        </a:cxn>
                        <a:cxn ang="0">
                          <a:pos x="586" y="18"/>
                        </a:cxn>
                        <a:cxn ang="0">
                          <a:pos x="957" y="18"/>
                        </a:cxn>
                        <a:cxn ang="0">
                          <a:pos x="1357" y="95"/>
                        </a:cxn>
                        <a:cxn ang="0">
                          <a:pos x="1782" y="245"/>
                        </a:cxn>
                        <a:cxn ang="0">
                          <a:pos x="2212" y="467"/>
                        </a:cxn>
                        <a:cxn ang="0">
                          <a:pos x="2643" y="761"/>
                        </a:cxn>
                        <a:cxn ang="0">
                          <a:pos x="3061" y="1120"/>
                        </a:cxn>
                        <a:cxn ang="0">
                          <a:pos x="3318" y="1390"/>
                        </a:cxn>
                        <a:cxn ang="0">
                          <a:pos x="3552" y="1666"/>
                        </a:cxn>
                        <a:cxn ang="0">
                          <a:pos x="3755" y="1954"/>
                        </a:cxn>
                        <a:cxn ang="0">
                          <a:pos x="3922" y="2247"/>
                        </a:cxn>
                        <a:cxn ang="0">
                          <a:pos x="4060" y="2535"/>
                        </a:cxn>
                        <a:cxn ang="0">
                          <a:pos x="4162" y="2823"/>
                        </a:cxn>
                        <a:cxn ang="0">
                          <a:pos x="4221" y="3105"/>
                        </a:cxn>
                        <a:cxn ang="0">
                          <a:pos x="4245" y="3368"/>
                        </a:cxn>
                        <a:cxn ang="0">
                          <a:pos x="4233" y="3590"/>
                        </a:cxn>
                        <a:cxn ang="0">
                          <a:pos x="4185" y="3794"/>
                        </a:cxn>
                        <a:cxn ang="0">
                          <a:pos x="4215" y="3692"/>
                        </a:cxn>
                        <a:cxn ang="0">
                          <a:pos x="4245" y="3482"/>
                        </a:cxn>
                        <a:cxn ang="0">
                          <a:pos x="4251" y="3368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grpSp>
                  <p:nvGrpSpPr>
                    <p:cNvPr id="40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41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61" y="186"/>
                          </a:cxn>
                          <a:cxn ang="0">
                            <a:pos x="442" y="54"/>
                          </a:cxn>
                          <a:cxn ang="0">
                            <a:pos x="771" y="6"/>
                          </a:cxn>
                          <a:cxn ang="0">
                            <a:pos x="1136" y="36"/>
                          </a:cxn>
                          <a:cxn ang="0">
                            <a:pos x="1537" y="144"/>
                          </a:cxn>
                          <a:cxn ang="0">
                            <a:pos x="1949" y="324"/>
                          </a:cxn>
                          <a:cxn ang="0">
                            <a:pos x="2368" y="570"/>
                          </a:cxn>
                          <a:cxn ang="0">
                            <a:pos x="2780" y="888"/>
                          </a:cxn>
                          <a:cxn ang="0">
                            <a:pos x="3103" y="1193"/>
                          </a:cxn>
                          <a:cxn ang="0">
                            <a:pos x="3336" y="1451"/>
                          </a:cxn>
                          <a:cxn ang="0">
                            <a:pos x="3540" y="1721"/>
                          </a:cxn>
                          <a:cxn ang="0">
                            <a:pos x="3719" y="1997"/>
                          </a:cxn>
                          <a:cxn ang="0">
                            <a:pos x="3863" y="2272"/>
                          </a:cxn>
                          <a:cxn ang="0">
                            <a:pos x="3976" y="2548"/>
                          </a:cxn>
                          <a:cxn ang="0">
                            <a:pos x="4060" y="2818"/>
                          </a:cxn>
                          <a:cxn ang="0">
                            <a:pos x="4102" y="3070"/>
                          </a:cxn>
                          <a:cxn ang="0">
                            <a:pos x="4102" y="3321"/>
                          </a:cxn>
                          <a:cxn ang="0">
                            <a:pos x="4060" y="3549"/>
                          </a:cxn>
                          <a:cxn ang="0">
                            <a:pos x="4030" y="3657"/>
                          </a:cxn>
                          <a:cxn ang="0">
                            <a:pos x="4090" y="3447"/>
                          </a:cxn>
                          <a:cxn ang="0">
                            <a:pos x="4108" y="3213"/>
                          </a:cxn>
                          <a:cxn ang="0">
                            <a:pos x="4102" y="3070"/>
                          </a:cxn>
                          <a:cxn ang="0">
                            <a:pos x="4060" y="2812"/>
                          </a:cxn>
                          <a:cxn ang="0">
                            <a:pos x="3982" y="2548"/>
                          </a:cxn>
                          <a:cxn ang="0">
                            <a:pos x="3869" y="2272"/>
                          </a:cxn>
                          <a:cxn ang="0">
                            <a:pos x="3725" y="1997"/>
                          </a:cxn>
                          <a:cxn ang="0">
                            <a:pos x="3546" y="1721"/>
                          </a:cxn>
                          <a:cxn ang="0">
                            <a:pos x="3342" y="1451"/>
                          </a:cxn>
                          <a:cxn ang="0">
                            <a:pos x="3109" y="1187"/>
                          </a:cxn>
                          <a:cxn ang="0">
                            <a:pos x="2792" y="888"/>
                          </a:cxn>
                          <a:cxn ang="0">
                            <a:pos x="2386" y="576"/>
                          </a:cxn>
                          <a:cxn ang="0">
                            <a:pos x="1967" y="330"/>
                          </a:cxn>
                          <a:cxn ang="0">
                            <a:pos x="1543" y="144"/>
                          </a:cxn>
                          <a:cxn ang="0">
                            <a:pos x="1130" y="30"/>
                          </a:cxn>
                          <a:cxn ang="0">
                            <a:pos x="753" y="0"/>
                          </a:cxn>
                          <a:cxn ang="0">
                            <a:pos x="431" y="54"/>
                          </a:cxn>
                          <a:cxn ang="0">
                            <a:pos x="161" y="186"/>
                          </a:cxn>
                          <a:cxn ang="0">
                            <a:pos x="24" y="306"/>
                          </a:cxn>
                          <a:cxn ang="0">
                            <a:pos x="0" y="336"/>
                          </a:cxn>
                          <a:cxn ang="0">
                            <a:pos x="48" y="282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grpSp>
                    <p:nvGrpSpPr>
                      <p:cNvPr id="42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43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5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6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7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8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9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0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1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2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3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4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5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6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7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8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9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0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1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2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3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4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5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6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7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8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9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0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1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2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3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4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5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6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7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8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909" y="1264"/>
                            </a:cxn>
                            <a:cxn ang="0">
                              <a:pos x="1058" y="1402"/>
                            </a:cxn>
                            <a:cxn ang="0">
                              <a:pos x="1214" y="1528"/>
                            </a:cxn>
                            <a:cxn ang="0">
                              <a:pos x="1369" y="1654"/>
                            </a:cxn>
                            <a:cxn ang="0">
                              <a:pos x="1531" y="1768"/>
                            </a:cxn>
                            <a:cxn ang="0">
                              <a:pos x="1537" y="1768"/>
                            </a:cxn>
                            <a:cxn ang="0">
                              <a:pos x="1375" y="1654"/>
                            </a:cxn>
                            <a:cxn ang="0">
                              <a:pos x="1220" y="1534"/>
                            </a:cxn>
                            <a:cxn ang="0">
                              <a:pos x="1064" y="1402"/>
                            </a:cxn>
                            <a:cxn ang="0">
                              <a:pos x="915" y="1258"/>
                            </a:cxn>
                            <a:cxn ang="0">
                              <a:pos x="765" y="1115"/>
                            </a:cxn>
                            <a:cxn ang="0">
                              <a:pos x="628" y="959"/>
                            </a:cxn>
                            <a:cxn ang="0">
                              <a:pos x="496" y="803"/>
                            </a:cxn>
                            <a:cxn ang="0">
                              <a:pos x="377" y="647"/>
                            </a:cxn>
                            <a:cxn ang="0">
                              <a:pos x="269" y="485"/>
                            </a:cxn>
                            <a:cxn ang="0">
                              <a:pos x="167" y="323"/>
                            </a:cxn>
                            <a:cxn ang="0">
                              <a:pos x="78" y="161"/>
                            </a:cxn>
                            <a:cxn ang="0">
                              <a:pos x="0" y="0"/>
                            </a:cxn>
                            <a:cxn ang="0">
                              <a:pos x="0" y="12"/>
                            </a:cxn>
                            <a:cxn ang="0">
                              <a:pos x="78" y="173"/>
                            </a:cxn>
                            <a:cxn ang="0">
                              <a:pos x="167" y="335"/>
                            </a:cxn>
                            <a:cxn ang="0">
                              <a:pos x="269" y="491"/>
                            </a:cxn>
                            <a:cxn ang="0">
                              <a:pos x="377" y="653"/>
                            </a:cxn>
                            <a:cxn ang="0">
                              <a:pos x="496" y="809"/>
                            </a:cxn>
                            <a:cxn ang="0">
                              <a:pos x="628" y="965"/>
                            </a:cxn>
                            <a:cxn ang="0">
                              <a:pos x="765" y="1121"/>
                            </a:cxn>
                            <a:cxn ang="0">
                              <a:pos x="909" y="1264"/>
                            </a:cxn>
                            <a:cxn ang="0">
                              <a:pos x="909" y="1264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grpSp>
                      <p:nvGrpSpPr>
                        <p:cNvPr id="79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116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9" y="2867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7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8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9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0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1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2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60" y="1863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3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4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02" y="1534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5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7" y="1355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6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7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21" y="1000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80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1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2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3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4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5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6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7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8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9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0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1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2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3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4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5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6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7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8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9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0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1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2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3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4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5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6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0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4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5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0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1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23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4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5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/>
                    <a:ahLst/>
                    <a:cxnLst>
                      <a:cxn ang="0">
                        <a:pos x="1006" y="1102"/>
                      </a:cxn>
                      <a:cxn ang="0">
                        <a:pos x="696" y="823"/>
                      </a:cxn>
                      <a:cxn ang="0">
                        <a:pos x="333" y="447"/>
                      </a:cxn>
                      <a:cxn ang="0">
                        <a:pos x="51" y="76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6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7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8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9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0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1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2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</p:grpSp>
        </p:grpSp>
        <p:grpSp>
          <p:nvGrpSpPr>
            <p:cNvPr id="6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7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/>
                <a:ahLst/>
                <a:cxnLst>
                  <a:cxn ang="0">
                    <a:pos x="873" y="1150"/>
                  </a:cxn>
                  <a:cxn ang="0">
                    <a:pos x="741" y="1019"/>
                  </a:cxn>
                  <a:cxn ang="0">
                    <a:pos x="610" y="875"/>
                  </a:cxn>
                  <a:cxn ang="0">
                    <a:pos x="490" y="737"/>
                  </a:cxn>
                  <a:cxn ang="0">
                    <a:pos x="377" y="593"/>
                  </a:cxn>
                  <a:cxn ang="0">
                    <a:pos x="275" y="443"/>
                  </a:cxn>
                  <a:cxn ang="0">
                    <a:pos x="173" y="299"/>
                  </a:cxn>
                  <a:cxn ang="0">
                    <a:pos x="84" y="149"/>
                  </a:cxn>
                  <a:cxn ang="0">
                    <a:pos x="0" y="0"/>
                  </a:cxn>
                  <a:cxn ang="0">
                    <a:pos x="0" y="11"/>
                  </a:cxn>
                  <a:cxn ang="0">
                    <a:pos x="84" y="155"/>
                  </a:cxn>
                  <a:cxn ang="0">
                    <a:pos x="173" y="305"/>
                  </a:cxn>
                  <a:cxn ang="0">
                    <a:pos x="269" y="449"/>
                  </a:cxn>
                  <a:cxn ang="0">
                    <a:pos x="377" y="593"/>
                  </a:cxn>
                  <a:cxn ang="0">
                    <a:pos x="490" y="737"/>
                  </a:cxn>
                  <a:cxn ang="0">
                    <a:pos x="610" y="881"/>
                  </a:cxn>
                  <a:cxn ang="0">
                    <a:pos x="735" y="1019"/>
                  </a:cxn>
                  <a:cxn ang="0">
                    <a:pos x="873" y="1150"/>
                  </a:cxn>
                  <a:cxn ang="0">
                    <a:pos x="1010" y="1276"/>
                  </a:cxn>
                  <a:cxn ang="0">
                    <a:pos x="1148" y="1396"/>
                  </a:cxn>
                  <a:cxn ang="0">
                    <a:pos x="1286" y="1510"/>
                  </a:cxn>
                  <a:cxn ang="0">
                    <a:pos x="1429" y="1618"/>
                  </a:cxn>
                  <a:cxn ang="0">
                    <a:pos x="1435" y="1618"/>
                  </a:cxn>
                  <a:cxn ang="0">
                    <a:pos x="1292" y="1510"/>
                  </a:cxn>
                  <a:cxn ang="0">
                    <a:pos x="1154" y="1396"/>
                  </a:cxn>
                  <a:cxn ang="0">
                    <a:pos x="1010" y="1276"/>
                  </a:cxn>
                  <a:cxn ang="0">
                    <a:pos x="873" y="1150"/>
                  </a:cxn>
                  <a:cxn ang="0">
                    <a:pos x="873" y="1150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/>
                <a:ahLst/>
                <a:cxnLst>
                  <a:cxn ang="0">
                    <a:pos x="957" y="1463"/>
                  </a:cxn>
                  <a:cxn ang="0">
                    <a:pos x="789" y="1289"/>
                  </a:cxn>
                  <a:cxn ang="0">
                    <a:pos x="634" y="1115"/>
                  </a:cxn>
                  <a:cxn ang="0">
                    <a:pos x="490" y="929"/>
                  </a:cxn>
                  <a:cxn ang="0">
                    <a:pos x="365" y="743"/>
                  </a:cxn>
                  <a:cxn ang="0">
                    <a:pos x="251" y="557"/>
                  </a:cxn>
                  <a:cxn ang="0">
                    <a:pos x="149" y="372"/>
                  </a:cxn>
                  <a:cxn ang="0">
                    <a:pos x="66" y="186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6" y="198"/>
                  </a:cxn>
                  <a:cxn ang="0">
                    <a:pos x="149" y="384"/>
                  </a:cxn>
                  <a:cxn ang="0">
                    <a:pos x="251" y="569"/>
                  </a:cxn>
                  <a:cxn ang="0">
                    <a:pos x="365" y="755"/>
                  </a:cxn>
                  <a:cxn ang="0">
                    <a:pos x="490" y="935"/>
                  </a:cxn>
                  <a:cxn ang="0">
                    <a:pos x="634" y="1115"/>
                  </a:cxn>
                  <a:cxn ang="0">
                    <a:pos x="789" y="1295"/>
                  </a:cxn>
                  <a:cxn ang="0">
                    <a:pos x="957" y="1463"/>
                  </a:cxn>
                  <a:cxn ang="0">
                    <a:pos x="1130" y="1618"/>
                  </a:cxn>
                  <a:cxn ang="0">
                    <a:pos x="1303" y="1762"/>
                  </a:cxn>
                  <a:cxn ang="0">
                    <a:pos x="1483" y="1894"/>
                  </a:cxn>
                  <a:cxn ang="0">
                    <a:pos x="1662" y="2014"/>
                  </a:cxn>
                  <a:cxn ang="0">
                    <a:pos x="1668" y="2014"/>
                  </a:cxn>
                  <a:cxn ang="0">
                    <a:pos x="1483" y="1894"/>
                  </a:cxn>
                  <a:cxn ang="0">
                    <a:pos x="1303" y="1762"/>
                  </a:cxn>
                  <a:cxn ang="0">
                    <a:pos x="1130" y="1618"/>
                  </a:cxn>
                  <a:cxn ang="0">
                    <a:pos x="957" y="1463"/>
                  </a:cxn>
                  <a:cxn ang="0">
                    <a:pos x="957" y="1463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8" y="2695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3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14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5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>
                    <a:cxn ang="0">
                      <a:pos x="227" y="134"/>
                    </a:cxn>
                    <a:cxn ang="0">
                      <a:pos x="203" y="144"/>
                    </a:cxn>
                    <a:cxn ang="0">
                      <a:pos x="179" y="138"/>
                    </a:cxn>
                    <a:cxn ang="0">
                      <a:pos x="149" y="126"/>
                    </a:cxn>
                    <a:cxn ang="0">
                      <a:pos x="126" y="102"/>
                    </a:cxn>
                    <a:cxn ang="0">
                      <a:pos x="102" y="72"/>
                    </a:cxn>
                    <a:cxn ang="0">
                      <a:pos x="84" y="48"/>
                    </a:cxn>
                    <a:cxn ang="0">
                      <a:pos x="78" y="24"/>
                    </a:cxn>
                    <a:cxn ang="0">
                      <a:pos x="84" y="0"/>
                    </a:cxn>
                    <a:cxn ang="0">
                      <a:pos x="84" y="0"/>
                    </a:cxn>
                    <a:cxn ang="0">
                      <a:pos x="78" y="0"/>
                    </a:cxn>
                    <a:cxn ang="0">
                      <a:pos x="18" y="60"/>
                    </a:cxn>
                    <a:cxn ang="0">
                      <a:pos x="0" y="90"/>
                    </a:cxn>
                    <a:cxn ang="0">
                      <a:pos x="0" y="120"/>
                    </a:cxn>
                    <a:cxn ang="0">
                      <a:pos x="12" y="156"/>
                    </a:cxn>
                    <a:cxn ang="0">
                      <a:pos x="36" y="192"/>
                    </a:cxn>
                    <a:cxn ang="0">
                      <a:pos x="66" y="216"/>
                    </a:cxn>
                    <a:cxn ang="0">
                      <a:pos x="96" y="222"/>
                    </a:cxn>
                    <a:cxn ang="0">
                      <a:pos x="126" y="222"/>
                    </a:cxn>
                    <a:cxn ang="0">
                      <a:pos x="155" y="210"/>
                    </a:cxn>
                    <a:cxn ang="0">
                      <a:pos x="227" y="138"/>
                    </a:cxn>
                    <a:cxn ang="0">
                      <a:pos x="227" y="134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6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>
                    <a:cxn ang="0">
                      <a:pos x="179" y="18"/>
                    </a:cxn>
                    <a:cxn ang="0">
                      <a:pos x="197" y="48"/>
                    </a:cxn>
                    <a:cxn ang="0">
                      <a:pos x="203" y="60"/>
                    </a:cxn>
                    <a:cxn ang="0">
                      <a:pos x="197" y="66"/>
                    </a:cxn>
                    <a:cxn ang="0">
                      <a:pos x="65" y="192"/>
                    </a:cxn>
                    <a:cxn ang="0">
                      <a:pos x="59" y="198"/>
                    </a:cxn>
                    <a:cxn ang="0">
                      <a:pos x="47" y="192"/>
                    </a:cxn>
                    <a:cxn ang="0">
                      <a:pos x="17" y="174"/>
                    </a:cxn>
                    <a:cxn ang="0">
                      <a:pos x="0" y="150"/>
                    </a:cxn>
                    <a:cxn ang="0">
                      <a:pos x="0" y="126"/>
                    </a:cxn>
                    <a:cxn ang="0">
                      <a:pos x="131" y="0"/>
                    </a:cxn>
                    <a:cxn ang="0">
                      <a:pos x="155" y="0"/>
                    </a:cxn>
                    <a:cxn ang="0">
                      <a:pos x="179" y="18"/>
                    </a:cxn>
                    <a:cxn ang="0">
                      <a:pos x="179" y="18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45182" name="Rectangle 12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973263"/>
          </a:xfrm>
        </p:spPr>
        <p:txBody>
          <a:bodyPr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5183" name="Rectangle 1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8" name="Rectangle 12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pPr>
              <a:defRPr/>
            </a:pPr>
            <a:fld id="{4D67A237-A399-4077-8C7E-AE1393744703}" type="datetimeFigureOut">
              <a:rPr lang="en-US"/>
              <a:pPr>
                <a:defRPr/>
              </a:pPr>
              <a:t>2/22/2013</a:t>
            </a:fld>
            <a:endParaRPr lang="en-US"/>
          </a:p>
        </p:txBody>
      </p:sp>
      <p:sp>
        <p:nvSpPr>
          <p:cNvPr id="129" name="Rectangle 12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0" name="Rectangle 13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pPr>
              <a:defRPr/>
            </a:pPr>
            <a:fld id="{176376F2-3481-4555-ACBF-1DF123BD53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FAB7D-FA8D-4C07-B0F4-FD0880DE335A}" type="datetimeFigureOut">
              <a:rPr lang="en-US"/>
              <a:pPr>
                <a:defRPr/>
              </a:pPr>
              <a:t>2/22/2013</a:t>
            </a:fld>
            <a:endParaRPr lang="en-US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562EF-417A-4831-91A0-56573A2DBA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63188-C875-406B-A40B-6A307AF9A0FE}" type="datetimeFigureOut">
              <a:rPr lang="en-US"/>
              <a:pPr>
                <a:defRPr/>
              </a:pPr>
              <a:t>2/22/2013</a:t>
            </a:fld>
            <a:endParaRPr lang="en-US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12062-B491-46B9-B55C-2F9473E4C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EA404-17A0-49EF-A50A-772008F91AF9}" type="datetimeFigureOut">
              <a:rPr lang="en-US"/>
              <a:pPr>
                <a:defRPr/>
              </a:pPr>
              <a:t>2/22/2013</a:t>
            </a:fld>
            <a:endParaRPr lang="en-US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9CAB4-CA82-4327-8E6A-1FC3B6192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DB28A-0265-4F43-BB8C-E6B75659012A}" type="datetimeFigureOut">
              <a:rPr lang="en-US"/>
              <a:pPr>
                <a:defRPr/>
              </a:pPr>
              <a:t>2/22/2013</a:t>
            </a:fld>
            <a:endParaRPr lang="en-US"/>
          </a:p>
        </p:txBody>
      </p:sp>
      <p:sp>
        <p:nvSpPr>
          <p:cNvPr id="8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47391-82A5-4974-81AF-31D962BBEF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4F6F0-1870-4880-ACD2-933622C04EE1}" type="datetimeFigureOut">
              <a:rPr lang="en-US"/>
              <a:pPr>
                <a:defRPr/>
              </a:pPr>
              <a:t>2/22/2013</a:t>
            </a:fld>
            <a:endParaRPr lang="en-US"/>
          </a:p>
        </p:txBody>
      </p:sp>
      <p:sp>
        <p:nvSpPr>
          <p:cNvPr id="4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95979-335E-47E5-979F-C41995E09C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69368-562F-4B5A-9C1C-A78DA8DD250B}" type="datetimeFigureOut">
              <a:rPr lang="en-US"/>
              <a:pPr>
                <a:defRPr/>
              </a:pPr>
              <a:t>2/22/2013</a:t>
            </a:fld>
            <a:endParaRPr lang="en-US"/>
          </a:p>
        </p:txBody>
      </p:sp>
      <p:sp>
        <p:nvSpPr>
          <p:cNvPr id="3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DF284-656E-47A0-967A-35F726391A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A96DF-1EFE-468C-885B-9BAA1002D4BF}" type="datetimeFigureOut">
              <a:rPr lang="en-US"/>
              <a:pPr>
                <a:defRPr/>
              </a:pPr>
              <a:t>2/22/2013</a:t>
            </a:fld>
            <a:endParaRPr lang="en-US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81BE1-C76A-472D-855A-0903694CFC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699F9-8153-41CC-B2C5-813E3ECC5F5A}" type="datetimeFigureOut">
              <a:rPr lang="en-US"/>
              <a:pPr>
                <a:defRPr/>
              </a:pPr>
              <a:t>2/22/2013</a:t>
            </a:fld>
            <a:endParaRPr lang="en-US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186B4-BF19-4E31-B3AE-2CF978D3ED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4DABF1-76C5-4EF2-B2AF-9A7C4F8B0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DFB916-0F81-4AAC-A9C1-729A64A8C6CD}" type="datetimeFigureOut">
              <a:rPr lang="en-US"/>
              <a:pPr>
                <a:defRPr/>
              </a:pPr>
              <a:t>2/22/2013</a:t>
            </a:fld>
            <a:endParaRPr lang="en-US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B3FDA-5B62-4492-83E2-C3E6028764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71B63-9AB1-4EFE-B3A1-22B20FE02619}" type="datetimeFigureOut">
              <a:rPr lang="en-US"/>
              <a:pPr>
                <a:defRPr/>
              </a:pPr>
              <a:t>2/22/2013</a:t>
            </a:fld>
            <a:endParaRPr lang="en-US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03071-AE48-4C60-989F-EC1998FCF2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B84C5-CA22-42C4-8631-4C86F408E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FCF38-D872-4C5D-ADEA-CA01157BA2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4887D-EA54-4B2C-B4F1-D37038FFE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19C3C-F4EE-4C7C-B132-30F5B5DB4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F2240-2658-4A4A-964D-D771384D04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CA548-9E10-45A4-B5AB-A74A79847A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F941D-4136-4D34-8D7E-849D23603F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10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10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10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11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11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11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11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11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</p:grp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12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12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12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412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12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13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13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13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</p:grpSp>
        <p:sp>
          <p:nvSpPr>
            <p:cNvPr id="413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13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</p:grpSp>
      <p:sp>
        <p:nvSpPr>
          <p:cNvPr id="413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36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3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3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E3B8863-ED1E-49AF-9247-5BE1AC7319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0" r:id="rId1"/>
    <p:sldLayoutId id="2147483679" r:id="rId2"/>
    <p:sldLayoutId id="2147483678" r:id="rId3"/>
    <p:sldLayoutId id="2147483677" r:id="rId4"/>
    <p:sldLayoutId id="2147483676" r:id="rId5"/>
    <p:sldLayoutId id="2147483675" r:id="rId6"/>
    <p:sldLayoutId id="2147483674" r:id="rId7"/>
    <p:sldLayoutId id="2147483673" r:id="rId8"/>
    <p:sldLayoutId id="2147483672" r:id="rId9"/>
    <p:sldLayoutId id="2147483671" r:id="rId10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-609600" y="762000"/>
            <a:ext cx="7542213" cy="6029325"/>
            <a:chOff x="-384" y="480"/>
            <a:chExt cx="4751" cy="3798"/>
          </a:xfrm>
        </p:grpSpPr>
        <p:grpSp>
          <p:nvGrpSpPr>
            <p:cNvPr id="12296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12310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44037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/>
                  <a:ahLst/>
                  <a:cxnLst>
                    <a:cxn ang="0">
                      <a:pos x="502" y="1990"/>
                    </a:cxn>
                    <a:cxn ang="0">
                      <a:pos x="186" y="1474"/>
                    </a:cxn>
                    <a:cxn ang="0">
                      <a:pos x="66" y="1169"/>
                    </a:cxn>
                    <a:cxn ang="0">
                      <a:pos x="12" y="875"/>
                    </a:cxn>
                    <a:cxn ang="0">
                      <a:pos x="18" y="611"/>
                    </a:cxn>
                    <a:cxn ang="0">
                      <a:pos x="84" y="389"/>
                    </a:cxn>
                    <a:cxn ang="0">
                      <a:pos x="209" y="216"/>
                    </a:cxn>
                    <a:cxn ang="0">
                      <a:pos x="508" y="42"/>
                    </a:cxn>
                    <a:cxn ang="0">
                      <a:pos x="891" y="6"/>
                    </a:cxn>
                    <a:cxn ang="0">
                      <a:pos x="1334" y="102"/>
                    </a:cxn>
                    <a:cxn ang="0">
                      <a:pos x="1806" y="324"/>
                    </a:cxn>
                    <a:cxn ang="0">
                      <a:pos x="2272" y="659"/>
                    </a:cxn>
                    <a:cxn ang="0">
                      <a:pos x="2769" y="1187"/>
                    </a:cxn>
                    <a:cxn ang="0">
                      <a:pos x="3085" y="1702"/>
                    </a:cxn>
                    <a:cxn ang="0">
                      <a:pos x="3205" y="2008"/>
                    </a:cxn>
                    <a:cxn ang="0">
                      <a:pos x="3259" y="2302"/>
                    </a:cxn>
                    <a:cxn ang="0">
                      <a:pos x="3253" y="2565"/>
                    </a:cxn>
                    <a:cxn ang="0">
                      <a:pos x="3187" y="2781"/>
                    </a:cxn>
                    <a:cxn ang="0">
                      <a:pos x="3068" y="2961"/>
                    </a:cxn>
                    <a:cxn ang="0">
                      <a:pos x="2918" y="3075"/>
                    </a:cxn>
                    <a:cxn ang="0">
                      <a:pos x="3068" y="2967"/>
                    </a:cxn>
                    <a:cxn ang="0">
                      <a:pos x="3193" y="2787"/>
                    </a:cxn>
                    <a:cxn ang="0">
                      <a:pos x="3259" y="2565"/>
                    </a:cxn>
                    <a:cxn ang="0">
                      <a:pos x="3265" y="2302"/>
                    </a:cxn>
                    <a:cxn ang="0">
                      <a:pos x="3211" y="2008"/>
                    </a:cxn>
                    <a:cxn ang="0">
                      <a:pos x="3091" y="1702"/>
                    </a:cxn>
                    <a:cxn ang="0">
                      <a:pos x="2775" y="1181"/>
                    </a:cxn>
                    <a:cxn ang="0">
                      <a:pos x="2278" y="653"/>
                    </a:cxn>
                    <a:cxn ang="0">
                      <a:pos x="1806" y="318"/>
                    </a:cxn>
                    <a:cxn ang="0">
                      <a:pos x="1334" y="96"/>
                    </a:cxn>
                    <a:cxn ang="0">
                      <a:pos x="891" y="0"/>
                    </a:cxn>
                    <a:cxn ang="0">
                      <a:pos x="502" y="36"/>
                    </a:cxn>
                    <a:cxn ang="0">
                      <a:pos x="204" y="210"/>
                    </a:cxn>
                    <a:cxn ang="0">
                      <a:pos x="78" y="389"/>
                    </a:cxn>
                    <a:cxn ang="0">
                      <a:pos x="12" y="611"/>
                    </a:cxn>
                    <a:cxn ang="0">
                      <a:pos x="6" y="875"/>
                    </a:cxn>
                    <a:cxn ang="0">
                      <a:pos x="60" y="1169"/>
                    </a:cxn>
                    <a:cxn ang="0">
                      <a:pos x="180" y="1474"/>
                    </a:cxn>
                    <a:cxn ang="0">
                      <a:pos x="353" y="1786"/>
                    </a:cxn>
                    <a:cxn ang="0">
                      <a:pos x="849" y="2380"/>
                    </a:cxn>
                    <a:cxn ang="0">
                      <a:pos x="1244" y="2709"/>
                    </a:cxn>
                    <a:cxn ang="0">
                      <a:pos x="1656" y="2961"/>
                    </a:cxn>
                    <a:cxn ang="0">
                      <a:pos x="1937" y="3075"/>
                    </a:cxn>
                    <a:cxn ang="0">
                      <a:pos x="1525" y="2889"/>
                    </a:cxn>
                    <a:cxn ang="0">
                      <a:pos x="1118" y="2607"/>
                    </a:cxn>
                    <a:cxn ang="0">
                      <a:pos x="849" y="2380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12325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44039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/>
                    <a:ahLst/>
                    <a:cxnLst>
                      <a:cxn ang="0">
                        <a:pos x="3946" y="2860"/>
                      </a:cxn>
                      <a:cxn ang="0">
                        <a:pos x="3910" y="2614"/>
                      </a:cxn>
                      <a:cxn ang="0">
                        <a:pos x="3839" y="2368"/>
                      </a:cxn>
                      <a:cxn ang="0">
                        <a:pos x="3731" y="2110"/>
                      </a:cxn>
                      <a:cxn ang="0">
                        <a:pos x="3593" y="1853"/>
                      </a:cxn>
                      <a:cxn ang="0">
                        <a:pos x="3432" y="1595"/>
                      </a:cxn>
                      <a:cxn ang="0">
                        <a:pos x="3241" y="1343"/>
                      </a:cxn>
                      <a:cxn ang="0">
                        <a:pos x="3025" y="1103"/>
                      </a:cxn>
                      <a:cxn ang="0">
                        <a:pos x="2721" y="815"/>
                      </a:cxn>
                      <a:cxn ang="0">
                        <a:pos x="2332" y="522"/>
                      </a:cxn>
                      <a:cxn ang="0">
                        <a:pos x="1943" y="288"/>
                      </a:cxn>
                      <a:cxn ang="0">
                        <a:pos x="1555" y="126"/>
                      </a:cxn>
                      <a:cxn ang="0">
                        <a:pos x="1184" y="24"/>
                      </a:cxn>
                      <a:cxn ang="0">
                        <a:pos x="837" y="0"/>
                      </a:cxn>
                      <a:cxn ang="0">
                        <a:pos x="526" y="48"/>
                      </a:cxn>
                      <a:cxn ang="0">
                        <a:pos x="263" y="174"/>
                      </a:cxn>
                      <a:cxn ang="0">
                        <a:pos x="114" y="312"/>
                      </a:cxn>
                      <a:cxn ang="0">
                        <a:pos x="0" y="486"/>
                      </a:cxn>
                      <a:cxn ang="0">
                        <a:pos x="72" y="372"/>
                      </a:cxn>
                      <a:cxn ang="0">
                        <a:pos x="269" y="174"/>
                      </a:cxn>
                      <a:cxn ang="0">
                        <a:pos x="526" y="48"/>
                      </a:cxn>
                      <a:cxn ang="0">
                        <a:pos x="837" y="6"/>
                      </a:cxn>
                      <a:cxn ang="0">
                        <a:pos x="1184" y="30"/>
                      </a:cxn>
                      <a:cxn ang="0">
                        <a:pos x="1555" y="132"/>
                      </a:cxn>
                      <a:cxn ang="0">
                        <a:pos x="1943" y="294"/>
                      </a:cxn>
                      <a:cxn ang="0">
                        <a:pos x="2332" y="528"/>
                      </a:cxn>
                      <a:cxn ang="0">
                        <a:pos x="2715" y="821"/>
                      </a:cxn>
                      <a:cxn ang="0">
                        <a:pos x="3127" y="1223"/>
                      </a:cxn>
                      <a:cxn ang="0">
                        <a:pos x="3336" y="1469"/>
                      </a:cxn>
                      <a:cxn ang="0">
                        <a:pos x="3510" y="1727"/>
                      </a:cxn>
                      <a:cxn ang="0">
                        <a:pos x="3665" y="1984"/>
                      </a:cxn>
                      <a:cxn ang="0">
                        <a:pos x="3785" y="2236"/>
                      </a:cxn>
                      <a:cxn ang="0">
                        <a:pos x="3875" y="2494"/>
                      </a:cxn>
                      <a:cxn ang="0">
                        <a:pos x="3934" y="2740"/>
                      </a:cxn>
                      <a:cxn ang="0">
                        <a:pos x="3952" y="2973"/>
                      </a:cxn>
                      <a:cxn ang="0">
                        <a:pos x="3922" y="3255"/>
                      </a:cxn>
                      <a:cxn ang="0">
                        <a:pos x="3833" y="3501"/>
                      </a:cxn>
                      <a:cxn ang="0">
                        <a:pos x="3886" y="3387"/>
                      </a:cxn>
                      <a:cxn ang="0">
                        <a:pos x="3946" y="3123"/>
                      </a:cxn>
                      <a:cxn ang="0">
                        <a:pos x="3952" y="2973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4040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/>
                    <a:ahLst/>
                    <a:cxnLst>
                      <a:cxn ang="0">
                        <a:pos x="676" y="2416"/>
                      </a:cxn>
                      <a:cxn ang="0">
                        <a:pos x="419" y="2062"/>
                      </a:cxn>
                      <a:cxn ang="0">
                        <a:pos x="215" y="1703"/>
                      </a:cxn>
                      <a:cxn ang="0">
                        <a:pos x="78" y="1343"/>
                      </a:cxn>
                      <a:cxn ang="0">
                        <a:pos x="12" y="1001"/>
                      </a:cxn>
                      <a:cxn ang="0">
                        <a:pos x="18" y="701"/>
                      </a:cxn>
                      <a:cxn ang="0">
                        <a:pos x="96" y="450"/>
                      </a:cxn>
                      <a:cxn ang="0">
                        <a:pos x="239" y="246"/>
                      </a:cxn>
                      <a:cxn ang="0">
                        <a:pos x="580" y="48"/>
                      </a:cxn>
                      <a:cxn ang="0">
                        <a:pos x="1028" y="6"/>
                      </a:cxn>
                      <a:cxn ang="0">
                        <a:pos x="1543" y="120"/>
                      </a:cxn>
                      <a:cxn ang="0">
                        <a:pos x="2087" y="378"/>
                      </a:cxn>
                      <a:cxn ang="0">
                        <a:pos x="2631" y="773"/>
                      </a:cxn>
                      <a:cxn ang="0">
                        <a:pos x="3115" y="1265"/>
                      </a:cxn>
                      <a:cxn ang="0">
                        <a:pos x="3378" y="1625"/>
                      </a:cxn>
                      <a:cxn ang="0">
                        <a:pos x="3582" y="1984"/>
                      </a:cxn>
                      <a:cxn ang="0">
                        <a:pos x="3719" y="2344"/>
                      </a:cxn>
                      <a:cxn ang="0">
                        <a:pos x="3785" y="2686"/>
                      </a:cxn>
                      <a:cxn ang="0">
                        <a:pos x="3749" y="3105"/>
                      </a:cxn>
                      <a:cxn ang="0">
                        <a:pos x="3629" y="3363"/>
                      </a:cxn>
                      <a:cxn ang="0">
                        <a:pos x="3779" y="2967"/>
                      </a:cxn>
                      <a:cxn ang="0">
                        <a:pos x="3791" y="2794"/>
                      </a:cxn>
                      <a:cxn ang="0">
                        <a:pos x="3749" y="2458"/>
                      </a:cxn>
                      <a:cxn ang="0">
                        <a:pos x="3635" y="2104"/>
                      </a:cxn>
                      <a:cxn ang="0">
                        <a:pos x="3456" y="1739"/>
                      </a:cxn>
                      <a:cxn ang="0">
                        <a:pos x="3211" y="1385"/>
                      </a:cxn>
                      <a:cxn ang="0">
                        <a:pos x="2804" y="929"/>
                      </a:cxn>
                      <a:cxn ang="0">
                        <a:pos x="2272" y="492"/>
                      </a:cxn>
                      <a:cxn ang="0">
                        <a:pos x="1722" y="192"/>
                      </a:cxn>
                      <a:cxn ang="0">
                        <a:pos x="1190" y="24"/>
                      </a:cxn>
                      <a:cxn ang="0">
                        <a:pos x="717" y="12"/>
                      </a:cxn>
                      <a:cxn ang="0">
                        <a:pos x="335" y="162"/>
                      </a:cxn>
                      <a:cxn ang="0">
                        <a:pos x="132" y="378"/>
                      </a:cxn>
                      <a:cxn ang="0">
                        <a:pos x="36" y="612"/>
                      </a:cxn>
                      <a:cxn ang="0">
                        <a:pos x="0" y="893"/>
                      </a:cxn>
                      <a:cxn ang="0">
                        <a:pos x="42" y="1229"/>
                      </a:cxn>
                      <a:cxn ang="0">
                        <a:pos x="161" y="1583"/>
                      </a:cxn>
                      <a:cxn ang="0">
                        <a:pos x="341" y="1942"/>
                      </a:cxn>
                      <a:cxn ang="0">
                        <a:pos x="580" y="2302"/>
                      </a:cxn>
                      <a:cxn ang="0">
                        <a:pos x="987" y="2758"/>
                      </a:cxn>
                      <a:cxn ang="0">
                        <a:pos x="1596" y="3237"/>
                      </a:cxn>
                      <a:cxn ang="0">
                        <a:pos x="1596" y="3237"/>
                      </a:cxn>
                      <a:cxn ang="0">
                        <a:pos x="993" y="2758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4041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/>
                    <a:ahLst/>
                    <a:cxnLst>
                      <a:cxn ang="0">
                        <a:pos x="538" y="2146"/>
                      </a:cxn>
                      <a:cxn ang="0">
                        <a:pos x="317" y="1816"/>
                      </a:cxn>
                      <a:cxn ang="0">
                        <a:pos x="149" y="1481"/>
                      </a:cxn>
                      <a:cxn ang="0">
                        <a:pos x="41" y="1151"/>
                      </a:cxn>
                      <a:cxn ang="0">
                        <a:pos x="0" y="839"/>
                      </a:cxn>
                      <a:cxn ang="0">
                        <a:pos x="30" y="575"/>
                      </a:cxn>
                      <a:cxn ang="0">
                        <a:pos x="125" y="354"/>
                      </a:cxn>
                      <a:cxn ang="0">
                        <a:pos x="317" y="150"/>
                      </a:cxn>
                      <a:cxn ang="0">
                        <a:pos x="669" y="12"/>
                      </a:cxn>
                      <a:cxn ang="0">
                        <a:pos x="1112" y="24"/>
                      </a:cxn>
                      <a:cxn ang="0">
                        <a:pos x="1608" y="174"/>
                      </a:cxn>
                      <a:cxn ang="0">
                        <a:pos x="2116" y="456"/>
                      </a:cxn>
                      <a:cxn ang="0">
                        <a:pos x="2613" y="857"/>
                      </a:cxn>
                      <a:cxn ang="0">
                        <a:pos x="3073" y="1391"/>
                      </a:cxn>
                      <a:cxn ang="0">
                        <a:pos x="3276" y="1726"/>
                      </a:cxn>
                      <a:cxn ang="0">
                        <a:pos x="3426" y="2062"/>
                      </a:cxn>
                      <a:cxn ang="0">
                        <a:pos x="3509" y="2386"/>
                      </a:cxn>
                      <a:cxn ang="0">
                        <a:pos x="3521" y="2680"/>
                      </a:cxn>
                      <a:cxn ang="0">
                        <a:pos x="3474" y="2931"/>
                      </a:cxn>
                      <a:cxn ang="0">
                        <a:pos x="3360" y="3141"/>
                      </a:cxn>
                      <a:cxn ang="0">
                        <a:pos x="3282" y="3225"/>
                      </a:cxn>
                      <a:cxn ang="0">
                        <a:pos x="3312" y="3201"/>
                      </a:cxn>
                      <a:cxn ang="0">
                        <a:pos x="3444" y="3009"/>
                      </a:cxn>
                      <a:cxn ang="0">
                        <a:pos x="3515" y="2769"/>
                      </a:cxn>
                      <a:cxn ang="0">
                        <a:pos x="3521" y="2488"/>
                      </a:cxn>
                      <a:cxn ang="0">
                        <a:pos x="3462" y="2170"/>
                      </a:cxn>
                      <a:cxn ang="0">
                        <a:pos x="3336" y="1834"/>
                      </a:cxn>
                      <a:cxn ang="0">
                        <a:pos x="3145" y="1499"/>
                      </a:cxn>
                      <a:cxn ang="0">
                        <a:pos x="2816" y="1061"/>
                      </a:cxn>
                      <a:cxn ang="0">
                        <a:pos x="2284" y="575"/>
                      </a:cxn>
                      <a:cxn ang="0">
                        <a:pos x="1775" y="252"/>
                      </a:cxn>
                      <a:cxn ang="0">
                        <a:pos x="1273" y="60"/>
                      </a:cxn>
                      <a:cxn ang="0">
                        <a:pos x="807" y="0"/>
                      </a:cxn>
                      <a:cxn ang="0">
                        <a:pos x="418" y="84"/>
                      </a:cxn>
                      <a:cxn ang="0">
                        <a:pos x="167" y="288"/>
                      </a:cxn>
                      <a:cxn ang="0">
                        <a:pos x="53" y="498"/>
                      </a:cxn>
                      <a:cxn ang="0">
                        <a:pos x="0" y="749"/>
                      </a:cxn>
                      <a:cxn ang="0">
                        <a:pos x="18" y="1043"/>
                      </a:cxn>
                      <a:cxn ang="0">
                        <a:pos x="101" y="1373"/>
                      </a:cxn>
                      <a:cxn ang="0">
                        <a:pos x="251" y="1708"/>
                      </a:cxn>
                      <a:cxn ang="0">
                        <a:pos x="454" y="2038"/>
                      </a:cxn>
                      <a:cxn ang="0">
                        <a:pos x="914" y="2572"/>
                      </a:cxn>
                      <a:cxn ang="0">
                        <a:pos x="1255" y="2865"/>
                      </a:cxn>
                      <a:cxn ang="0">
                        <a:pos x="1608" y="3099"/>
                      </a:cxn>
                      <a:cxn ang="0">
                        <a:pos x="1853" y="3225"/>
                      </a:cxn>
                      <a:cxn ang="0">
                        <a:pos x="1494" y="3027"/>
                      </a:cxn>
                      <a:cxn ang="0">
                        <a:pos x="1142" y="2769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grpSp>
                <p:nvGrpSpPr>
                  <p:cNvPr id="12329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44043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/>
                      <a:ahLst/>
                      <a:cxnLst>
                        <a:cxn ang="0">
                          <a:pos x="4245" y="3237"/>
                        </a:cxn>
                        <a:cxn ang="0">
                          <a:pos x="4203" y="2961"/>
                        </a:cxn>
                        <a:cxn ang="0">
                          <a:pos x="4120" y="2679"/>
                        </a:cxn>
                        <a:cxn ang="0">
                          <a:pos x="4000" y="2391"/>
                        </a:cxn>
                        <a:cxn ang="0">
                          <a:pos x="3845" y="2098"/>
                        </a:cxn>
                        <a:cxn ang="0">
                          <a:pos x="3659" y="1810"/>
                        </a:cxn>
                        <a:cxn ang="0">
                          <a:pos x="3438" y="1528"/>
                        </a:cxn>
                        <a:cxn ang="0">
                          <a:pos x="3193" y="1252"/>
                        </a:cxn>
                        <a:cxn ang="0">
                          <a:pos x="2858" y="935"/>
                        </a:cxn>
                        <a:cxn ang="0">
                          <a:pos x="2434" y="605"/>
                        </a:cxn>
                        <a:cxn ang="0">
                          <a:pos x="1991" y="341"/>
                        </a:cxn>
                        <a:cxn ang="0">
                          <a:pos x="1549" y="143"/>
                        </a:cxn>
                        <a:cxn ang="0">
                          <a:pos x="1124" y="35"/>
                        </a:cxn>
                        <a:cxn ang="0">
                          <a:pos x="741" y="0"/>
                        </a:cxn>
                        <a:cxn ang="0">
                          <a:pos x="401" y="47"/>
                        </a:cxn>
                        <a:cxn ang="0">
                          <a:pos x="120" y="173"/>
                        </a:cxn>
                        <a:cxn ang="0">
                          <a:pos x="0" y="269"/>
                        </a:cxn>
                        <a:cxn ang="0">
                          <a:pos x="263" y="101"/>
                        </a:cxn>
                        <a:cxn ang="0">
                          <a:pos x="586" y="18"/>
                        </a:cxn>
                        <a:cxn ang="0">
                          <a:pos x="957" y="18"/>
                        </a:cxn>
                        <a:cxn ang="0">
                          <a:pos x="1357" y="95"/>
                        </a:cxn>
                        <a:cxn ang="0">
                          <a:pos x="1782" y="245"/>
                        </a:cxn>
                        <a:cxn ang="0">
                          <a:pos x="2212" y="467"/>
                        </a:cxn>
                        <a:cxn ang="0">
                          <a:pos x="2643" y="761"/>
                        </a:cxn>
                        <a:cxn ang="0">
                          <a:pos x="3061" y="1120"/>
                        </a:cxn>
                        <a:cxn ang="0">
                          <a:pos x="3318" y="1390"/>
                        </a:cxn>
                        <a:cxn ang="0">
                          <a:pos x="3552" y="1666"/>
                        </a:cxn>
                        <a:cxn ang="0">
                          <a:pos x="3755" y="1954"/>
                        </a:cxn>
                        <a:cxn ang="0">
                          <a:pos x="3922" y="2247"/>
                        </a:cxn>
                        <a:cxn ang="0">
                          <a:pos x="4060" y="2535"/>
                        </a:cxn>
                        <a:cxn ang="0">
                          <a:pos x="4162" y="2823"/>
                        </a:cxn>
                        <a:cxn ang="0">
                          <a:pos x="4221" y="3105"/>
                        </a:cxn>
                        <a:cxn ang="0">
                          <a:pos x="4245" y="3368"/>
                        </a:cxn>
                        <a:cxn ang="0">
                          <a:pos x="4233" y="3590"/>
                        </a:cxn>
                        <a:cxn ang="0">
                          <a:pos x="4185" y="3794"/>
                        </a:cxn>
                        <a:cxn ang="0">
                          <a:pos x="4215" y="3692"/>
                        </a:cxn>
                        <a:cxn ang="0">
                          <a:pos x="4245" y="3482"/>
                        </a:cxn>
                        <a:cxn ang="0">
                          <a:pos x="4251" y="3368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grpSp>
                  <p:nvGrpSpPr>
                    <p:cNvPr id="12331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44045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61" y="186"/>
                          </a:cxn>
                          <a:cxn ang="0">
                            <a:pos x="442" y="54"/>
                          </a:cxn>
                          <a:cxn ang="0">
                            <a:pos x="771" y="6"/>
                          </a:cxn>
                          <a:cxn ang="0">
                            <a:pos x="1136" y="36"/>
                          </a:cxn>
                          <a:cxn ang="0">
                            <a:pos x="1537" y="144"/>
                          </a:cxn>
                          <a:cxn ang="0">
                            <a:pos x="1949" y="324"/>
                          </a:cxn>
                          <a:cxn ang="0">
                            <a:pos x="2368" y="570"/>
                          </a:cxn>
                          <a:cxn ang="0">
                            <a:pos x="2780" y="888"/>
                          </a:cxn>
                          <a:cxn ang="0">
                            <a:pos x="3103" y="1193"/>
                          </a:cxn>
                          <a:cxn ang="0">
                            <a:pos x="3336" y="1451"/>
                          </a:cxn>
                          <a:cxn ang="0">
                            <a:pos x="3540" y="1721"/>
                          </a:cxn>
                          <a:cxn ang="0">
                            <a:pos x="3719" y="1997"/>
                          </a:cxn>
                          <a:cxn ang="0">
                            <a:pos x="3863" y="2272"/>
                          </a:cxn>
                          <a:cxn ang="0">
                            <a:pos x="3976" y="2548"/>
                          </a:cxn>
                          <a:cxn ang="0">
                            <a:pos x="4060" y="2818"/>
                          </a:cxn>
                          <a:cxn ang="0">
                            <a:pos x="4102" y="3070"/>
                          </a:cxn>
                          <a:cxn ang="0">
                            <a:pos x="4102" y="3321"/>
                          </a:cxn>
                          <a:cxn ang="0">
                            <a:pos x="4060" y="3549"/>
                          </a:cxn>
                          <a:cxn ang="0">
                            <a:pos x="4030" y="3657"/>
                          </a:cxn>
                          <a:cxn ang="0">
                            <a:pos x="4090" y="3447"/>
                          </a:cxn>
                          <a:cxn ang="0">
                            <a:pos x="4108" y="3213"/>
                          </a:cxn>
                          <a:cxn ang="0">
                            <a:pos x="4102" y="3070"/>
                          </a:cxn>
                          <a:cxn ang="0">
                            <a:pos x="4060" y="2812"/>
                          </a:cxn>
                          <a:cxn ang="0">
                            <a:pos x="3982" y="2548"/>
                          </a:cxn>
                          <a:cxn ang="0">
                            <a:pos x="3869" y="2272"/>
                          </a:cxn>
                          <a:cxn ang="0">
                            <a:pos x="3725" y="1997"/>
                          </a:cxn>
                          <a:cxn ang="0">
                            <a:pos x="3546" y="1721"/>
                          </a:cxn>
                          <a:cxn ang="0">
                            <a:pos x="3342" y="1451"/>
                          </a:cxn>
                          <a:cxn ang="0">
                            <a:pos x="3109" y="1187"/>
                          </a:cxn>
                          <a:cxn ang="0">
                            <a:pos x="2792" y="888"/>
                          </a:cxn>
                          <a:cxn ang="0">
                            <a:pos x="2386" y="576"/>
                          </a:cxn>
                          <a:cxn ang="0">
                            <a:pos x="1967" y="330"/>
                          </a:cxn>
                          <a:cxn ang="0">
                            <a:pos x="1543" y="144"/>
                          </a:cxn>
                          <a:cxn ang="0">
                            <a:pos x="1130" y="30"/>
                          </a:cxn>
                          <a:cxn ang="0">
                            <a:pos x="753" y="0"/>
                          </a:cxn>
                          <a:cxn ang="0">
                            <a:pos x="431" y="54"/>
                          </a:cxn>
                          <a:cxn ang="0">
                            <a:pos x="161" y="186"/>
                          </a:cxn>
                          <a:cxn ang="0">
                            <a:pos x="24" y="306"/>
                          </a:cxn>
                          <a:cxn ang="0">
                            <a:pos x="0" y="336"/>
                          </a:cxn>
                          <a:cxn ang="0">
                            <a:pos x="48" y="282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grpSp>
                    <p:nvGrpSpPr>
                      <p:cNvPr id="12333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44047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48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49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50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51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52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53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54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55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56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57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58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59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60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61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62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63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64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65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66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67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68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69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70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71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72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73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74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75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76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77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78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79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80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81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82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909" y="1264"/>
                            </a:cxn>
                            <a:cxn ang="0">
                              <a:pos x="1058" y="1402"/>
                            </a:cxn>
                            <a:cxn ang="0">
                              <a:pos x="1214" y="1528"/>
                            </a:cxn>
                            <a:cxn ang="0">
                              <a:pos x="1369" y="1654"/>
                            </a:cxn>
                            <a:cxn ang="0">
                              <a:pos x="1531" y="1768"/>
                            </a:cxn>
                            <a:cxn ang="0">
                              <a:pos x="1537" y="1768"/>
                            </a:cxn>
                            <a:cxn ang="0">
                              <a:pos x="1375" y="1654"/>
                            </a:cxn>
                            <a:cxn ang="0">
                              <a:pos x="1220" y="1534"/>
                            </a:cxn>
                            <a:cxn ang="0">
                              <a:pos x="1064" y="1402"/>
                            </a:cxn>
                            <a:cxn ang="0">
                              <a:pos x="915" y="1258"/>
                            </a:cxn>
                            <a:cxn ang="0">
                              <a:pos x="765" y="1115"/>
                            </a:cxn>
                            <a:cxn ang="0">
                              <a:pos x="628" y="959"/>
                            </a:cxn>
                            <a:cxn ang="0">
                              <a:pos x="496" y="803"/>
                            </a:cxn>
                            <a:cxn ang="0">
                              <a:pos x="377" y="647"/>
                            </a:cxn>
                            <a:cxn ang="0">
                              <a:pos x="269" y="485"/>
                            </a:cxn>
                            <a:cxn ang="0">
                              <a:pos x="167" y="323"/>
                            </a:cxn>
                            <a:cxn ang="0">
                              <a:pos x="78" y="161"/>
                            </a:cxn>
                            <a:cxn ang="0">
                              <a:pos x="0" y="0"/>
                            </a:cxn>
                            <a:cxn ang="0">
                              <a:pos x="0" y="12"/>
                            </a:cxn>
                            <a:cxn ang="0">
                              <a:pos x="78" y="173"/>
                            </a:cxn>
                            <a:cxn ang="0">
                              <a:pos x="167" y="335"/>
                            </a:cxn>
                            <a:cxn ang="0">
                              <a:pos x="269" y="491"/>
                            </a:cxn>
                            <a:cxn ang="0">
                              <a:pos x="377" y="653"/>
                            </a:cxn>
                            <a:cxn ang="0">
                              <a:pos x="496" y="809"/>
                            </a:cxn>
                            <a:cxn ang="0">
                              <a:pos x="628" y="965"/>
                            </a:cxn>
                            <a:cxn ang="0">
                              <a:pos x="765" y="1121"/>
                            </a:cxn>
                            <a:cxn ang="0">
                              <a:pos x="909" y="1264"/>
                            </a:cxn>
                            <a:cxn ang="0">
                              <a:pos x="909" y="1264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grpSp>
                      <p:nvGrpSpPr>
                        <p:cNvPr id="12370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44084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67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44085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44086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44087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44088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4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44089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44090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9" y="1863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44091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44092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01" y="1534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44093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5" y="1355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44094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44095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21" y="1000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44096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97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98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099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00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01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02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03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04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05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06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07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08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09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10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11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12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13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14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15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16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17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18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19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20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21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22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23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24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25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26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27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28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29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30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131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12311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44133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134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12314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44136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4137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/>
                    <a:ahLst/>
                    <a:cxnLst>
                      <a:cxn ang="0">
                        <a:pos x="1006" y="1102"/>
                      </a:cxn>
                      <a:cxn ang="0">
                        <a:pos x="696" y="823"/>
                      </a:cxn>
                      <a:cxn ang="0">
                        <a:pos x="333" y="447"/>
                      </a:cxn>
                      <a:cxn ang="0">
                        <a:pos x="51" y="76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4138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4139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4140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4141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4142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4143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4144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</p:grpSp>
        </p:grpSp>
        <p:grpSp>
          <p:nvGrpSpPr>
            <p:cNvPr id="12297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44146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/>
                <a:ahLst/>
                <a:cxnLst>
                  <a:cxn ang="0">
                    <a:pos x="873" y="1150"/>
                  </a:cxn>
                  <a:cxn ang="0">
                    <a:pos x="741" y="1019"/>
                  </a:cxn>
                  <a:cxn ang="0">
                    <a:pos x="610" y="875"/>
                  </a:cxn>
                  <a:cxn ang="0">
                    <a:pos x="490" y="737"/>
                  </a:cxn>
                  <a:cxn ang="0">
                    <a:pos x="377" y="593"/>
                  </a:cxn>
                  <a:cxn ang="0">
                    <a:pos x="275" y="443"/>
                  </a:cxn>
                  <a:cxn ang="0">
                    <a:pos x="173" y="299"/>
                  </a:cxn>
                  <a:cxn ang="0">
                    <a:pos x="84" y="149"/>
                  </a:cxn>
                  <a:cxn ang="0">
                    <a:pos x="0" y="0"/>
                  </a:cxn>
                  <a:cxn ang="0">
                    <a:pos x="0" y="11"/>
                  </a:cxn>
                  <a:cxn ang="0">
                    <a:pos x="84" y="155"/>
                  </a:cxn>
                  <a:cxn ang="0">
                    <a:pos x="173" y="305"/>
                  </a:cxn>
                  <a:cxn ang="0">
                    <a:pos x="269" y="449"/>
                  </a:cxn>
                  <a:cxn ang="0">
                    <a:pos x="377" y="593"/>
                  </a:cxn>
                  <a:cxn ang="0">
                    <a:pos x="490" y="737"/>
                  </a:cxn>
                  <a:cxn ang="0">
                    <a:pos x="610" y="881"/>
                  </a:cxn>
                  <a:cxn ang="0">
                    <a:pos x="735" y="1019"/>
                  </a:cxn>
                  <a:cxn ang="0">
                    <a:pos x="873" y="1150"/>
                  </a:cxn>
                  <a:cxn ang="0">
                    <a:pos x="1010" y="1276"/>
                  </a:cxn>
                  <a:cxn ang="0">
                    <a:pos x="1148" y="1396"/>
                  </a:cxn>
                  <a:cxn ang="0">
                    <a:pos x="1286" y="1510"/>
                  </a:cxn>
                  <a:cxn ang="0">
                    <a:pos x="1429" y="1618"/>
                  </a:cxn>
                  <a:cxn ang="0">
                    <a:pos x="1435" y="1618"/>
                  </a:cxn>
                  <a:cxn ang="0">
                    <a:pos x="1292" y="1510"/>
                  </a:cxn>
                  <a:cxn ang="0">
                    <a:pos x="1154" y="1396"/>
                  </a:cxn>
                  <a:cxn ang="0">
                    <a:pos x="1010" y="1276"/>
                  </a:cxn>
                  <a:cxn ang="0">
                    <a:pos x="873" y="1150"/>
                  </a:cxn>
                  <a:cxn ang="0">
                    <a:pos x="873" y="1150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147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/>
                <a:ahLst/>
                <a:cxnLst>
                  <a:cxn ang="0">
                    <a:pos x="957" y="1463"/>
                  </a:cxn>
                  <a:cxn ang="0">
                    <a:pos x="789" y="1289"/>
                  </a:cxn>
                  <a:cxn ang="0">
                    <a:pos x="634" y="1115"/>
                  </a:cxn>
                  <a:cxn ang="0">
                    <a:pos x="490" y="929"/>
                  </a:cxn>
                  <a:cxn ang="0">
                    <a:pos x="365" y="743"/>
                  </a:cxn>
                  <a:cxn ang="0">
                    <a:pos x="251" y="557"/>
                  </a:cxn>
                  <a:cxn ang="0">
                    <a:pos x="149" y="372"/>
                  </a:cxn>
                  <a:cxn ang="0">
                    <a:pos x="66" y="186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6" y="198"/>
                  </a:cxn>
                  <a:cxn ang="0">
                    <a:pos x="149" y="384"/>
                  </a:cxn>
                  <a:cxn ang="0">
                    <a:pos x="251" y="569"/>
                  </a:cxn>
                  <a:cxn ang="0">
                    <a:pos x="365" y="755"/>
                  </a:cxn>
                  <a:cxn ang="0">
                    <a:pos x="490" y="935"/>
                  </a:cxn>
                  <a:cxn ang="0">
                    <a:pos x="634" y="1115"/>
                  </a:cxn>
                  <a:cxn ang="0">
                    <a:pos x="789" y="1295"/>
                  </a:cxn>
                  <a:cxn ang="0">
                    <a:pos x="957" y="1463"/>
                  </a:cxn>
                  <a:cxn ang="0">
                    <a:pos x="1130" y="1618"/>
                  </a:cxn>
                  <a:cxn ang="0">
                    <a:pos x="1303" y="1762"/>
                  </a:cxn>
                  <a:cxn ang="0">
                    <a:pos x="1483" y="1894"/>
                  </a:cxn>
                  <a:cxn ang="0">
                    <a:pos x="1662" y="2014"/>
                  </a:cxn>
                  <a:cxn ang="0">
                    <a:pos x="1668" y="2014"/>
                  </a:cxn>
                  <a:cxn ang="0">
                    <a:pos x="1483" y="1894"/>
                  </a:cxn>
                  <a:cxn ang="0">
                    <a:pos x="1303" y="1762"/>
                  </a:cxn>
                  <a:cxn ang="0">
                    <a:pos x="1130" y="1618"/>
                  </a:cxn>
                  <a:cxn ang="0">
                    <a:pos x="957" y="1463"/>
                  </a:cxn>
                  <a:cxn ang="0">
                    <a:pos x="957" y="1463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148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149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150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4" y="2699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151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2304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44153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154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>
                    <a:cxn ang="0">
                      <a:pos x="227" y="134"/>
                    </a:cxn>
                    <a:cxn ang="0">
                      <a:pos x="203" y="144"/>
                    </a:cxn>
                    <a:cxn ang="0">
                      <a:pos x="179" y="138"/>
                    </a:cxn>
                    <a:cxn ang="0">
                      <a:pos x="149" y="126"/>
                    </a:cxn>
                    <a:cxn ang="0">
                      <a:pos x="126" y="102"/>
                    </a:cxn>
                    <a:cxn ang="0">
                      <a:pos x="102" y="72"/>
                    </a:cxn>
                    <a:cxn ang="0">
                      <a:pos x="84" y="48"/>
                    </a:cxn>
                    <a:cxn ang="0">
                      <a:pos x="78" y="24"/>
                    </a:cxn>
                    <a:cxn ang="0">
                      <a:pos x="84" y="0"/>
                    </a:cxn>
                    <a:cxn ang="0">
                      <a:pos x="84" y="0"/>
                    </a:cxn>
                    <a:cxn ang="0">
                      <a:pos x="78" y="0"/>
                    </a:cxn>
                    <a:cxn ang="0">
                      <a:pos x="18" y="60"/>
                    </a:cxn>
                    <a:cxn ang="0">
                      <a:pos x="0" y="90"/>
                    </a:cxn>
                    <a:cxn ang="0">
                      <a:pos x="0" y="120"/>
                    </a:cxn>
                    <a:cxn ang="0">
                      <a:pos x="12" y="156"/>
                    </a:cxn>
                    <a:cxn ang="0">
                      <a:pos x="36" y="192"/>
                    </a:cxn>
                    <a:cxn ang="0">
                      <a:pos x="66" y="216"/>
                    </a:cxn>
                    <a:cxn ang="0">
                      <a:pos x="96" y="222"/>
                    </a:cxn>
                    <a:cxn ang="0">
                      <a:pos x="126" y="222"/>
                    </a:cxn>
                    <a:cxn ang="0">
                      <a:pos x="155" y="210"/>
                    </a:cxn>
                    <a:cxn ang="0">
                      <a:pos x="227" y="138"/>
                    </a:cxn>
                    <a:cxn ang="0">
                      <a:pos x="227" y="134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155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156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>
                    <a:cxn ang="0">
                      <a:pos x="179" y="18"/>
                    </a:cxn>
                    <a:cxn ang="0">
                      <a:pos x="197" y="48"/>
                    </a:cxn>
                    <a:cxn ang="0">
                      <a:pos x="203" y="60"/>
                    </a:cxn>
                    <a:cxn ang="0">
                      <a:pos x="197" y="66"/>
                    </a:cxn>
                    <a:cxn ang="0">
                      <a:pos x="65" y="192"/>
                    </a:cxn>
                    <a:cxn ang="0">
                      <a:pos x="59" y="198"/>
                    </a:cxn>
                    <a:cxn ang="0">
                      <a:pos x="47" y="192"/>
                    </a:cxn>
                    <a:cxn ang="0">
                      <a:pos x="17" y="174"/>
                    </a:cxn>
                    <a:cxn ang="0">
                      <a:pos x="0" y="150"/>
                    </a:cxn>
                    <a:cxn ang="0">
                      <a:pos x="0" y="126"/>
                    </a:cxn>
                    <a:cxn ang="0">
                      <a:pos x="131" y="0"/>
                    </a:cxn>
                    <a:cxn ang="0">
                      <a:pos x="155" y="0"/>
                    </a:cxn>
                    <a:cxn ang="0">
                      <a:pos x="179" y="18"/>
                    </a:cxn>
                    <a:cxn ang="0">
                      <a:pos x="179" y="18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157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44158" name="Rectangle 1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D47B9F9C-1824-4E6F-B160-CD303E0A54AD}" type="datetimeFigureOut">
              <a:rPr lang="en-US"/>
              <a:pPr>
                <a:defRPr/>
              </a:pPr>
              <a:t>2/22/2013</a:t>
            </a:fld>
            <a:endParaRPr lang="en-US"/>
          </a:p>
        </p:txBody>
      </p:sp>
      <p:sp>
        <p:nvSpPr>
          <p:cNvPr id="44159" name="Rectangle 1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160" name="Rectangle 1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316B4F2-A34A-4B64-9DED-7A644BEAF6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4161" name="Rectangle 1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4162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1" r:id="rId1"/>
    <p:sldLayoutId id="2147483690" r:id="rId2"/>
    <p:sldLayoutId id="2147483689" r:id="rId3"/>
    <p:sldLayoutId id="2147483688" r:id="rId4"/>
    <p:sldLayoutId id="2147483687" r:id="rId5"/>
    <p:sldLayoutId id="2147483686" r:id="rId6"/>
    <p:sldLayoutId id="2147483685" r:id="rId7"/>
    <p:sldLayoutId id="2147483684" r:id="rId8"/>
    <p:sldLayoutId id="2147483683" r:id="rId9"/>
    <p:sldLayoutId id="2147483682" r:id="rId10"/>
    <p:sldLayoutId id="214748368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371600"/>
            <a:ext cx="8001000" cy="2667000"/>
          </a:xfrm>
        </p:spPr>
        <p:txBody>
          <a:bodyPr anchor="b" anchorCtr="1"/>
          <a:lstStyle/>
          <a:p>
            <a:pPr eaLnBrk="1" hangingPunct="1">
              <a:defRPr/>
            </a:pPr>
            <a:r>
              <a:rPr lang="en-US" sz="2800" smtClean="0">
                <a:solidFill>
                  <a:schemeClr val="tx1"/>
                </a:solidFill>
              </a:rPr>
              <a:t>Broadband Local Planning Assistance </a:t>
            </a:r>
            <a:br>
              <a:rPr lang="en-US" sz="2800" smtClean="0">
                <a:solidFill>
                  <a:schemeClr val="tx1"/>
                </a:solidFill>
              </a:rPr>
            </a:br>
            <a:r>
              <a:rPr lang="en-US" sz="2800" smtClean="0">
                <a:solidFill>
                  <a:schemeClr val="tx1"/>
                </a:solidFill>
              </a:rPr>
              <a:t>through the </a:t>
            </a:r>
            <a:br>
              <a:rPr lang="en-US" sz="2800" smtClean="0">
                <a:solidFill>
                  <a:schemeClr val="tx1"/>
                </a:solidFill>
              </a:rPr>
            </a:br>
            <a:r>
              <a:rPr lang="en-US" sz="2800" smtClean="0">
                <a:solidFill>
                  <a:srgbClr val="FF5050"/>
                </a:solidFill>
              </a:rPr>
              <a:t>Digital Arizona Program</a:t>
            </a:r>
            <a:r>
              <a:rPr lang="en-US" sz="2800" smtClean="0">
                <a:solidFill>
                  <a:schemeClr val="tx1"/>
                </a:solidFill>
              </a:rPr>
              <a:t/>
            </a:r>
            <a:br>
              <a:rPr lang="en-US" sz="2800" smtClean="0">
                <a:solidFill>
                  <a:schemeClr val="tx1"/>
                </a:solidFill>
              </a:rPr>
            </a:br>
            <a:r>
              <a:rPr lang="en-US" sz="2800" smtClean="0">
                <a:solidFill>
                  <a:schemeClr val="tx1"/>
                </a:solidFill>
              </a:rPr>
              <a:t> for </a:t>
            </a:r>
            <a:br>
              <a:rPr lang="en-US" sz="2800" smtClean="0">
                <a:solidFill>
                  <a:schemeClr val="tx1"/>
                </a:solidFill>
              </a:rPr>
            </a:br>
            <a:r>
              <a:rPr lang="en-US" sz="2800" smtClean="0">
                <a:solidFill>
                  <a:schemeClr val="tx1"/>
                </a:solidFill>
              </a:rPr>
              <a:t>Southeastern Arizona Counties</a:t>
            </a:r>
            <a:r>
              <a:rPr lang="en-US" sz="5800" smtClean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295400" y="4800600"/>
            <a:ext cx="6400800" cy="1751013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400" smtClean="0"/>
              <a:t>Cochise County 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400" smtClean="0"/>
              <a:t>Board of Supervisors Work Session February 26, 2013</a:t>
            </a:r>
          </a:p>
        </p:txBody>
      </p:sp>
      <p:pic>
        <p:nvPicPr>
          <p:cNvPr id="26627" name="Picture 4" descr="CochiseCountySeal_PMS18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27175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57200" y="1447800"/>
            <a:ext cx="8153400" cy="2819400"/>
          </a:xfrm>
        </p:spPr>
        <p:txBody>
          <a:bodyPr anchor="b" anchorCtr="1"/>
          <a:lstStyle/>
          <a:p>
            <a:pPr eaLnBrk="1" hangingPunct="1">
              <a:defRPr/>
            </a:pPr>
            <a:r>
              <a:rPr lang="en-US" sz="3200" smtClean="0">
                <a:solidFill>
                  <a:srgbClr val="99CC00"/>
                </a:solidFill>
              </a:rPr>
              <a:t>The 4 Counties desire the designation of Cochise County as Grant Recipient and Fiscal Agent for the Digital Arizona Program Grant for Southeastern Arizona.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28600" y="4878388"/>
            <a:ext cx="8382000" cy="1598612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800" smtClean="0"/>
              <a:t>The IGA would allow Cochise County to apply for and manage broadband grants</a:t>
            </a:r>
          </a:p>
        </p:txBody>
      </p:sp>
      <p:pic>
        <p:nvPicPr>
          <p:cNvPr id="43011" name="Picture 4" descr="CochiseCountySeal_PMS18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27175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2895600" y="381000"/>
            <a:ext cx="55626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Solution ?</a:t>
            </a:r>
            <a:br>
              <a:rPr lang="en-US"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lang="en-US" sz="4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692275"/>
            <a:ext cx="7772400" cy="1736725"/>
          </a:xfrm>
        </p:spPr>
        <p:txBody>
          <a:bodyPr anchor="b" anchorCtr="1"/>
          <a:lstStyle/>
          <a:p>
            <a:pPr eaLnBrk="1" hangingPunct="1">
              <a:defRPr/>
            </a:pPr>
            <a:r>
              <a:rPr lang="en-US" sz="5800" b="1" smtClean="0"/>
              <a:t>$30,000</a:t>
            </a:r>
            <a:br>
              <a:rPr lang="en-US" sz="5800" b="1" smtClean="0"/>
            </a:br>
            <a:r>
              <a:rPr lang="en-US" sz="4000" smtClean="0"/>
              <a:t>25% match ($7,500)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28600" y="3429000"/>
            <a:ext cx="8686800" cy="32004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smtClean="0"/>
              <a:t>This grant would allow us to obtain the services of a consultant to develop the initial steps to create an effective broadband development plan for the 4 County region. 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800" smtClean="0"/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smtClean="0"/>
              <a:t>First step is to create a broadband committee of local stakeholders and interested parties.</a:t>
            </a:r>
          </a:p>
        </p:txBody>
      </p:sp>
      <p:pic>
        <p:nvPicPr>
          <p:cNvPr id="44035" name="Picture 4" descr="CochiseCountySeal_PMS18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27175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4191000" y="-73025"/>
            <a:ext cx="1841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 sz="4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505200" y="381000"/>
            <a:ext cx="4729163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Planning Grant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1374775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800" b="1" dirty="0" smtClean="0"/>
              <a:t>$19,600</a:t>
            </a:r>
            <a:r>
              <a:rPr lang="en-US" sz="5800" dirty="0" smtClean="0"/>
              <a:t/>
            </a:r>
            <a:br>
              <a:rPr lang="en-US" sz="5800" dirty="0" smtClean="0"/>
            </a:br>
            <a:r>
              <a:rPr lang="en-US" sz="4000" dirty="0" smtClean="0"/>
              <a:t>25% match </a:t>
            </a:r>
            <a:r>
              <a:rPr lang="en-US" sz="4000" smtClean="0"/>
              <a:t>($</a:t>
            </a:r>
            <a:r>
              <a:rPr lang="en-US" sz="4000" smtClean="0"/>
              <a:t>4,900</a:t>
            </a:r>
            <a:r>
              <a:rPr lang="en-US" sz="4000" dirty="0" smtClean="0"/>
              <a:t>)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276601"/>
            <a:ext cx="8229600" cy="3200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2800" dirty="0" smtClean="0"/>
              <a:t>  This grant would focus on a gap analysis of broadband capacity needs in the 4 County region as determined by a consultant.</a:t>
            </a:r>
          </a:p>
        </p:txBody>
      </p:sp>
      <p:pic>
        <p:nvPicPr>
          <p:cNvPr id="45059" name="Picture 4" descr="CochiseCountySeal_PMS18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27175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3505200" y="152400"/>
            <a:ext cx="51784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Technical Grant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What about Match Funds?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smtClean="0"/>
              <a:t>The match can be met through in-kind assistance: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Grant Management and accounting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Staff time to travel to and attend meetings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Staff technical time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/>
              <a:t>The grant does not cover travel related costs of staff such as vehicle mileage or motels.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smtClean="0"/>
              <a:t>These costs could be paid for by the Counties and used as local match</a:t>
            </a:r>
          </a:p>
        </p:txBody>
      </p:sp>
      <p:pic>
        <p:nvPicPr>
          <p:cNvPr id="46083" name="Picture 4" descr="CochiseCountySeal_PMS18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27175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What to Accomplish?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/>
              <a:t>Discussion and Possible Recommendation regarding the IGA between the 4 Counties</a:t>
            </a:r>
          </a:p>
        </p:txBody>
      </p:sp>
      <p:sp>
        <p:nvSpPr>
          <p:cNvPr id="48131" name="Text Box 4"/>
          <p:cNvSpPr txBox="1">
            <a:spLocks noChangeArrowheads="1"/>
          </p:cNvSpPr>
          <p:nvPr/>
        </p:nvSpPr>
        <p:spPr bwMode="auto">
          <a:xfrm>
            <a:off x="1066800" y="2971800"/>
            <a:ext cx="32559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rgbClr val="99CC00"/>
                </a:solidFill>
              </a:rPr>
              <a:t>Next Steps?</a:t>
            </a:r>
          </a:p>
        </p:txBody>
      </p:sp>
      <p:sp>
        <p:nvSpPr>
          <p:cNvPr id="48132" name="Text Box 5"/>
          <p:cNvSpPr txBox="1">
            <a:spLocks noChangeArrowheads="1"/>
          </p:cNvSpPr>
          <p:nvPr/>
        </p:nvSpPr>
        <p:spPr bwMode="auto">
          <a:xfrm>
            <a:off x="609600" y="4114800"/>
            <a:ext cx="75438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lvl="1" indent="-285750">
              <a:buFontTx/>
              <a:buChar char="•"/>
            </a:pPr>
            <a:r>
              <a:rPr lang="en-US" sz="2800"/>
              <a:t>Formal Approval of IGA between all Counties</a:t>
            </a:r>
          </a:p>
          <a:p>
            <a:pPr marL="742950" lvl="1" indent="-285750">
              <a:buFontTx/>
              <a:buChar char="•"/>
            </a:pPr>
            <a:r>
              <a:rPr lang="en-US" sz="2800"/>
              <a:t>Select Consultant and Apply for Grant Funding</a:t>
            </a:r>
          </a:p>
        </p:txBody>
      </p:sp>
      <p:pic>
        <p:nvPicPr>
          <p:cNvPr id="48133" name="Picture 4" descr="CochiseCountySeal_PMS18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27175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/>
              <a:t>Questions?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Visit:  DigitalArizona.gov</a:t>
            </a:r>
          </a:p>
        </p:txBody>
      </p:sp>
      <p:pic>
        <p:nvPicPr>
          <p:cNvPr id="49155" name="Picture 4" descr="CochiseCountySeal_PMS18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27175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3124200" y="4800600"/>
            <a:ext cx="2590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Thank you!</a:t>
            </a:r>
            <a:br>
              <a:rPr lang="en-US" sz="240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2400">
              <a:solidFill>
                <a:srgbClr val="FF66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676400" y="152400"/>
            <a:ext cx="7162800" cy="1066800"/>
          </a:xfrm>
        </p:spPr>
        <p:txBody>
          <a:bodyPr anchor="b" anchorCtr="1"/>
          <a:lstStyle/>
          <a:p>
            <a:pPr eaLnBrk="1" hangingPunct="1">
              <a:defRPr/>
            </a:pPr>
            <a:r>
              <a:rPr lang="en-US" sz="4800" smtClean="0"/>
              <a:t>Why Broadband?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1752600"/>
            <a:ext cx="8153400" cy="16002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800" smtClean="0"/>
              <a:t>Arizona rural residents and businesses do not have access</a:t>
            </a:r>
            <a:r>
              <a:rPr lang="en-US" sz="2800" smtClean="0">
                <a:solidFill>
                  <a:srgbClr val="FF0000"/>
                </a:solidFill>
              </a:rPr>
              <a:t> </a:t>
            </a:r>
            <a:r>
              <a:rPr lang="en-US" sz="2800" smtClean="0"/>
              <a:t>to broadband services that urban areas possess</a:t>
            </a:r>
          </a:p>
        </p:txBody>
      </p:sp>
      <p:pic>
        <p:nvPicPr>
          <p:cNvPr id="28675" name="Picture 4" descr="CochiseCountySeal_PMS18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27175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Text Box 5"/>
          <p:cNvSpPr txBox="1">
            <a:spLocks noChangeArrowheads="1"/>
          </p:cNvSpPr>
          <p:nvPr/>
        </p:nvSpPr>
        <p:spPr bwMode="auto">
          <a:xfrm>
            <a:off x="685800" y="3352800"/>
            <a:ext cx="7391400" cy="255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/>
              <a:t>Lack of services has a direct and negative impact on their lives: </a:t>
            </a:r>
          </a:p>
          <a:p>
            <a:endParaRPr lang="en-US" sz="2200" b="1"/>
          </a:p>
          <a:p>
            <a:pPr lvl="1">
              <a:buFontTx/>
              <a:buChar char="•"/>
            </a:pPr>
            <a:r>
              <a:rPr lang="en-US" sz="2400"/>
              <a:t>Limits available jobs</a:t>
            </a:r>
          </a:p>
          <a:p>
            <a:pPr lvl="1">
              <a:buFontTx/>
              <a:buChar char="•"/>
            </a:pPr>
            <a:r>
              <a:rPr lang="en-US" sz="2400"/>
              <a:t>Limits educational opportunities</a:t>
            </a:r>
          </a:p>
          <a:p>
            <a:pPr lvl="1">
              <a:buFontTx/>
              <a:buChar char="•"/>
            </a:pPr>
            <a:r>
              <a:rPr lang="en-US" sz="2400"/>
              <a:t>Limits health care services</a:t>
            </a:r>
          </a:p>
          <a:p>
            <a:pPr lvl="1">
              <a:buFontTx/>
              <a:buChar char="•"/>
            </a:pPr>
            <a:r>
              <a:rPr lang="en-US" sz="2400"/>
              <a:t>Major safety factor for law enforcement</a:t>
            </a:r>
          </a:p>
        </p:txBody>
      </p:sp>
      <p:sp>
        <p:nvSpPr>
          <p:cNvPr id="28677" name="Text Box 6"/>
          <p:cNvSpPr txBox="1">
            <a:spLocks noChangeArrowheads="1"/>
          </p:cNvSpPr>
          <p:nvPr/>
        </p:nvSpPr>
        <p:spPr bwMode="auto">
          <a:xfrm>
            <a:off x="304800" y="5867400"/>
            <a:ext cx="861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rgbClr val="FF5050"/>
                </a:solidFill>
              </a:rPr>
              <a:t>Negative impact on residents = negative impact on communities </a:t>
            </a:r>
          </a:p>
        </p:txBody>
      </p:sp>
      <p:pic>
        <p:nvPicPr>
          <p:cNvPr id="28678" name="Picture 7" descr="MC900391168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4267200"/>
            <a:ext cx="585788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77813"/>
            <a:ext cx="68580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smtClean="0"/>
              <a:t>Quality of Life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8229600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2007 MIT Study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z="2800" smtClean="0"/>
              <a:t>In Counties with broadband development, the Sales Per Capita grew almost twice as fast as counties without the service.</a:t>
            </a:r>
          </a:p>
          <a:p>
            <a:pPr eaLnBrk="1" hangingPunct="1">
              <a:defRPr/>
            </a:pPr>
            <a:r>
              <a:rPr lang="en-US" sz="2800" smtClean="0"/>
              <a:t>Employment increased over 5%</a:t>
            </a:r>
          </a:p>
          <a:p>
            <a:pPr eaLnBrk="1" hangingPunct="1">
              <a:defRPr/>
            </a:pPr>
            <a:r>
              <a:rPr lang="en-US" sz="2800" smtClean="0"/>
              <a:t>Larger impact in smaller, rural communities.</a:t>
            </a:r>
            <a:r>
              <a:rPr lang="en-US" smtClean="0"/>
              <a:t>  </a:t>
            </a:r>
          </a:p>
        </p:txBody>
      </p:sp>
      <p:pic>
        <p:nvPicPr>
          <p:cNvPr id="30723" name="Picture 4" descr="CochiseCountySeal_PMS18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27175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438400" y="990600"/>
            <a:ext cx="6477000" cy="762000"/>
          </a:xfrm>
        </p:spPr>
        <p:txBody>
          <a:bodyPr anchor="b" anchorCtr="1"/>
          <a:lstStyle/>
          <a:p>
            <a:pPr eaLnBrk="1" hangingPunct="1">
              <a:defRPr/>
            </a:pPr>
            <a:r>
              <a:rPr lang="en-US" sz="4800" smtClean="0"/>
              <a:t>How Arizona Got Broadband</a:t>
            </a:r>
            <a:r>
              <a:rPr lang="en-US" sz="5800" smtClean="0"/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2667000"/>
            <a:ext cx="8839200" cy="3352800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smtClean="0"/>
              <a:t>SB 1402 – Digital Arizona Highways Bill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800" smtClean="0"/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smtClean="0"/>
              <a:t>Enables private sector providers to extend broadband services by expanding use of existing state roadway right-of-way uses.</a:t>
            </a:r>
            <a:endParaRPr lang="en-US" sz="2800" smtClean="0">
              <a:solidFill>
                <a:srgbClr val="FF0000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800" smtClean="0"/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smtClean="0"/>
              <a:t>End result: 2 highways for nearly the cost of one.  </a:t>
            </a:r>
          </a:p>
        </p:txBody>
      </p:sp>
      <p:pic>
        <p:nvPicPr>
          <p:cNvPr id="31747" name="Picture 4" descr="CochiseCountySeal_PMS18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27175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981200" y="381000"/>
            <a:ext cx="7162800" cy="990600"/>
          </a:xfrm>
        </p:spPr>
        <p:txBody>
          <a:bodyPr anchor="b" anchorCtr="1"/>
          <a:lstStyle/>
          <a:p>
            <a:pPr eaLnBrk="1" hangingPunct="1">
              <a:defRPr/>
            </a:pPr>
            <a:r>
              <a:rPr lang="en-US" sz="4800" smtClean="0"/>
              <a:t>Who Provides Funding?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838200" y="2133600"/>
            <a:ext cx="8001000" cy="3886200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smtClean="0"/>
              <a:t>Arizona Strategic Enterprise Technology (ASET) created the Digital Arizona Program for the State.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800" smtClean="0"/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smtClean="0"/>
              <a:t>ASET is a division of the Arizona Department of Administration (ADOA) 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800" smtClean="0"/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smtClean="0"/>
              <a:t>Funding comes from Federal Stimulus grants with matching funds from Arizona</a:t>
            </a:r>
          </a:p>
        </p:txBody>
      </p:sp>
      <p:pic>
        <p:nvPicPr>
          <p:cNvPr id="33795" name="Picture 4" descr="CochiseCountySeal_PMS18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27175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143000" y="838200"/>
            <a:ext cx="6934200" cy="936625"/>
          </a:xfrm>
        </p:spPr>
        <p:txBody>
          <a:bodyPr/>
          <a:lstStyle/>
          <a:p>
            <a:pPr eaLnBrk="1" hangingPunct="1">
              <a:defRPr/>
            </a:pPr>
            <a:r>
              <a:rPr lang="en-US" sz="3000" smtClean="0">
                <a:solidFill>
                  <a:schemeClr val="hlink"/>
                </a:solidFill>
              </a:rPr>
              <a:t>ASET’s Broadband Deployment Process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295400" y="1600200"/>
            <a:ext cx="6400800" cy="685800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600" b="1" u="sng" smtClean="0">
                <a:solidFill>
                  <a:srgbClr val="99CC00"/>
                </a:solidFill>
              </a:rPr>
              <a:t>Outreach</a:t>
            </a:r>
          </a:p>
        </p:txBody>
      </p:sp>
      <p:sp>
        <p:nvSpPr>
          <p:cNvPr id="35843" name="Text Box 4"/>
          <p:cNvSpPr txBox="1">
            <a:spLocks noChangeArrowheads="1"/>
          </p:cNvSpPr>
          <p:nvPr/>
        </p:nvSpPr>
        <p:spPr bwMode="auto">
          <a:xfrm>
            <a:off x="1149350" y="2647950"/>
            <a:ext cx="3117850" cy="83026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>
                <a:solidFill>
                  <a:srgbClr val="FFFFFF"/>
                </a:solidFill>
                <a:latin typeface="Arial" charset="0"/>
              </a:rPr>
              <a:t>Informing</a:t>
            </a:r>
          </a:p>
          <a:p>
            <a:pPr algn="ctr"/>
            <a:r>
              <a:rPr lang="en-US" sz="1200" b="1">
                <a:solidFill>
                  <a:srgbClr val="FFFFFF"/>
                </a:solidFill>
                <a:latin typeface="Arial" charset="0"/>
              </a:rPr>
              <a:t>We inform COGs’ Regions/Communities</a:t>
            </a:r>
          </a:p>
          <a:p>
            <a:pPr algn="ctr"/>
            <a:r>
              <a:rPr lang="en-US" sz="1200" b="1">
                <a:solidFill>
                  <a:srgbClr val="FFFFFF"/>
                </a:solidFill>
                <a:latin typeface="Arial" charset="0"/>
              </a:rPr>
              <a:t>of the Broadband mission in AZ</a:t>
            </a:r>
          </a:p>
          <a:p>
            <a:pPr algn="ctr"/>
            <a:r>
              <a:rPr lang="en-US" sz="1000" b="1">
                <a:solidFill>
                  <a:srgbClr val="FFFFFF"/>
                </a:solidFill>
                <a:latin typeface="Arial" charset="0"/>
              </a:rPr>
              <a:t>(ASET must provide details/budget)</a:t>
            </a:r>
          </a:p>
        </p:txBody>
      </p:sp>
      <p:sp>
        <p:nvSpPr>
          <p:cNvPr id="35844" name="Text Box 6"/>
          <p:cNvSpPr txBox="1">
            <a:spLocks noChangeArrowheads="1"/>
          </p:cNvSpPr>
          <p:nvPr/>
        </p:nvSpPr>
        <p:spPr bwMode="auto">
          <a:xfrm>
            <a:off x="1636713" y="3703638"/>
            <a:ext cx="2195512" cy="6794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>
                <a:solidFill>
                  <a:srgbClr val="FFFFFF"/>
                </a:solidFill>
                <a:latin typeface="Arial" charset="0"/>
              </a:rPr>
              <a:t>Discussion</a:t>
            </a:r>
          </a:p>
          <a:p>
            <a:pPr algn="ctr"/>
            <a:r>
              <a:rPr lang="en-US" sz="1200" b="1">
                <a:solidFill>
                  <a:srgbClr val="FFFFFF"/>
                </a:solidFill>
                <a:latin typeface="Arial" charset="0"/>
              </a:rPr>
              <a:t>Listen to region/community</a:t>
            </a:r>
          </a:p>
          <a:p>
            <a:pPr algn="ctr"/>
            <a:r>
              <a:rPr lang="en-US" sz="1200" b="1">
                <a:solidFill>
                  <a:srgbClr val="FFFFFF"/>
                </a:solidFill>
                <a:latin typeface="Arial" charset="0"/>
              </a:rPr>
              <a:t>problems and document</a:t>
            </a:r>
          </a:p>
        </p:txBody>
      </p:sp>
      <p:sp>
        <p:nvSpPr>
          <p:cNvPr id="35845" name="Text Box 7"/>
          <p:cNvSpPr txBox="1">
            <a:spLocks noChangeArrowheads="1"/>
          </p:cNvSpPr>
          <p:nvPr/>
        </p:nvSpPr>
        <p:spPr bwMode="auto">
          <a:xfrm>
            <a:off x="1409700" y="4694238"/>
            <a:ext cx="2641600" cy="10445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>
                <a:solidFill>
                  <a:srgbClr val="FFFFFF"/>
                </a:solidFill>
                <a:latin typeface="Arial" charset="0"/>
              </a:rPr>
              <a:t>Prepare GAP Analysis</a:t>
            </a:r>
          </a:p>
          <a:p>
            <a:pPr algn="ctr"/>
            <a:r>
              <a:rPr lang="en-US" sz="1200" b="1">
                <a:solidFill>
                  <a:srgbClr val="FFFFFF"/>
                </a:solidFill>
                <a:latin typeface="Arial" charset="0"/>
              </a:rPr>
              <a:t>Gathered facts will produce </a:t>
            </a:r>
          </a:p>
          <a:p>
            <a:pPr algn="ctr"/>
            <a:r>
              <a:rPr lang="en-US" sz="1200" b="1">
                <a:solidFill>
                  <a:srgbClr val="FFFFFF"/>
                </a:solidFill>
                <a:latin typeface="Arial" charset="0"/>
              </a:rPr>
              <a:t>the problem(s) &amp; our Tech-Assist.</a:t>
            </a:r>
          </a:p>
          <a:p>
            <a:pPr algn="ctr"/>
            <a:r>
              <a:rPr lang="en-US" sz="1200" b="1">
                <a:solidFill>
                  <a:srgbClr val="FFFFFF"/>
                </a:solidFill>
                <a:latin typeface="Arial" charset="0"/>
              </a:rPr>
              <a:t>Professionals will provide a </a:t>
            </a:r>
          </a:p>
          <a:p>
            <a:pPr algn="ctr"/>
            <a:r>
              <a:rPr lang="en-US" sz="1200" b="1">
                <a:solidFill>
                  <a:srgbClr val="FFFFFF"/>
                </a:solidFill>
                <a:latin typeface="Arial" charset="0"/>
              </a:rPr>
              <a:t>GAP Analysis</a:t>
            </a:r>
          </a:p>
        </p:txBody>
      </p:sp>
      <p:sp>
        <p:nvSpPr>
          <p:cNvPr id="35846" name="Text Box 8"/>
          <p:cNvSpPr txBox="1">
            <a:spLocks noChangeArrowheads="1"/>
          </p:cNvSpPr>
          <p:nvPr/>
        </p:nvSpPr>
        <p:spPr bwMode="auto">
          <a:xfrm>
            <a:off x="7343775" y="1622425"/>
            <a:ext cx="2270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 </a:t>
            </a:r>
          </a:p>
        </p:txBody>
      </p:sp>
      <p:sp>
        <p:nvSpPr>
          <p:cNvPr id="35847" name="Text Box 9"/>
          <p:cNvSpPr txBox="1">
            <a:spLocks noChangeArrowheads="1"/>
          </p:cNvSpPr>
          <p:nvPr/>
        </p:nvSpPr>
        <p:spPr bwMode="auto">
          <a:xfrm>
            <a:off x="4933950" y="2636838"/>
            <a:ext cx="2914650" cy="11969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sz="1200" b="1">
                <a:solidFill>
                  <a:srgbClr val="FFFFFF"/>
                </a:solidFill>
                <a:latin typeface="Arial" charset="0"/>
              </a:rPr>
              <a:t>From the GAP Analysis we prepare </a:t>
            </a:r>
          </a:p>
          <a:p>
            <a:pPr marL="342900" indent="-342900"/>
            <a:r>
              <a:rPr lang="en-US" sz="1200" b="1">
                <a:solidFill>
                  <a:srgbClr val="FFFFFF"/>
                </a:solidFill>
                <a:latin typeface="Arial" charset="0"/>
              </a:rPr>
              <a:t>Infrastructure Concept Report </a:t>
            </a:r>
          </a:p>
          <a:p>
            <a:pPr marL="342900" indent="-342900"/>
            <a:r>
              <a:rPr lang="en-US" sz="1200" b="1">
                <a:solidFill>
                  <a:srgbClr val="FFFFFF"/>
                </a:solidFill>
                <a:latin typeface="Arial" charset="0"/>
              </a:rPr>
              <a:t>That will determine if Infrastructure is</a:t>
            </a:r>
          </a:p>
          <a:p>
            <a:pPr marL="342900" indent="-342900"/>
            <a:endParaRPr lang="en-US" sz="1200" b="1">
              <a:solidFill>
                <a:srgbClr val="FFFFFF"/>
              </a:solidFill>
              <a:latin typeface="Arial" charset="0"/>
            </a:endParaRPr>
          </a:p>
          <a:p>
            <a:pPr marL="800100" lvl="1" indent="-342900">
              <a:buFontTx/>
              <a:buAutoNum type="arabicParenR"/>
            </a:pPr>
            <a:r>
              <a:rPr lang="en-US" sz="1200" b="1">
                <a:solidFill>
                  <a:srgbClr val="FFFFFF"/>
                </a:solidFill>
                <a:latin typeface="Arial" charset="0"/>
              </a:rPr>
              <a:t>Satisfactory</a:t>
            </a:r>
          </a:p>
          <a:p>
            <a:pPr marL="800100" lvl="1" indent="-342900">
              <a:buFontTx/>
              <a:buAutoNum type="arabicParenR"/>
            </a:pPr>
            <a:r>
              <a:rPr lang="en-US" sz="1200" b="1">
                <a:solidFill>
                  <a:srgbClr val="FFFFFF"/>
                </a:solidFill>
                <a:latin typeface="Arial" charset="0"/>
              </a:rPr>
              <a:t>Unsatisfactory</a:t>
            </a:r>
          </a:p>
        </p:txBody>
      </p:sp>
      <p:sp>
        <p:nvSpPr>
          <p:cNvPr id="35848" name="Line 10"/>
          <p:cNvSpPr>
            <a:spLocks noChangeShapeType="1"/>
          </p:cNvSpPr>
          <p:nvPr/>
        </p:nvSpPr>
        <p:spPr bwMode="auto">
          <a:xfrm>
            <a:off x="2647950" y="3475038"/>
            <a:ext cx="0" cy="22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49" name="Line 11"/>
          <p:cNvSpPr>
            <a:spLocks noChangeShapeType="1"/>
          </p:cNvSpPr>
          <p:nvPr/>
        </p:nvSpPr>
        <p:spPr bwMode="auto">
          <a:xfrm>
            <a:off x="2647950" y="4389438"/>
            <a:ext cx="0" cy="304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50" name="Line 13"/>
          <p:cNvSpPr>
            <a:spLocks noChangeShapeType="1"/>
          </p:cNvSpPr>
          <p:nvPr/>
        </p:nvSpPr>
        <p:spPr bwMode="auto">
          <a:xfrm>
            <a:off x="2647950" y="5761038"/>
            <a:ext cx="0" cy="304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51" name="Line 14"/>
          <p:cNvSpPr>
            <a:spLocks noChangeShapeType="1"/>
          </p:cNvSpPr>
          <p:nvPr/>
        </p:nvSpPr>
        <p:spPr bwMode="auto">
          <a:xfrm>
            <a:off x="2647950" y="6065838"/>
            <a:ext cx="1676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52" name="Line 15"/>
          <p:cNvSpPr>
            <a:spLocks noChangeShapeType="1"/>
          </p:cNvSpPr>
          <p:nvPr/>
        </p:nvSpPr>
        <p:spPr bwMode="auto">
          <a:xfrm flipV="1">
            <a:off x="4324350" y="3322638"/>
            <a:ext cx="0" cy="2743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53" name="Line 16"/>
          <p:cNvSpPr>
            <a:spLocks noChangeShapeType="1"/>
          </p:cNvSpPr>
          <p:nvPr/>
        </p:nvSpPr>
        <p:spPr bwMode="auto">
          <a:xfrm>
            <a:off x="4324350" y="3322638"/>
            <a:ext cx="609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54" name="Text Box 17"/>
          <p:cNvSpPr txBox="1">
            <a:spLocks noChangeArrowheads="1"/>
          </p:cNvSpPr>
          <p:nvPr/>
        </p:nvSpPr>
        <p:spPr bwMode="auto">
          <a:xfrm>
            <a:off x="4683125" y="4084638"/>
            <a:ext cx="3449638" cy="13477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>
                <a:solidFill>
                  <a:srgbClr val="FFFFFF"/>
                </a:solidFill>
                <a:latin typeface="Arial" charset="0"/>
              </a:rPr>
              <a:t>Prepare Implementation Strategy</a:t>
            </a:r>
          </a:p>
          <a:p>
            <a:pPr algn="ctr"/>
            <a:r>
              <a:rPr lang="en-US" sz="1400" b="1">
                <a:solidFill>
                  <a:srgbClr val="FFFFFF"/>
                </a:solidFill>
                <a:latin typeface="Arial" charset="0"/>
              </a:rPr>
              <a:t>Working with:</a:t>
            </a:r>
          </a:p>
          <a:p>
            <a:pPr algn="ctr"/>
            <a:r>
              <a:rPr lang="en-US" sz="1400" b="1">
                <a:solidFill>
                  <a:srgbClr val="FFFFFF"/>
                </a:solidFill>
                <a:latin typeface="Arial" charset="0"/>
              </a:rPr>
              <a:t>Community Leaders/Businesses</a:t>
            </a:r>
          </a:p>
          <a:p>
            <a:pPr algn="ctr"/>
            <a:r>
              <a:rPr lang="en-US" sz="1400" b="1">
                <a:solidFill>
                  <a:srgbClr val="FFFFFF"/>
                </a:solidFill>
                <a:latin typeface="Arial" charset="0"/>
              </a:rPr>
              <a:t>Service Providers</a:t>
            </a:r>
          </a:p>
          <a:p>
            <a:pPr algn="ctr"/>
            <a:r>
              <a:rPr lang="en-US" sz="1400" b="1">
                <a:solidFill>
                  <a:srgbClr val="FFFFFF"/>
                </a:solidFill>
                <a:latin typeface="Arial" charset="0"/>
              </a:rPr>
              <a:t>ATII Technical Assistance Consultants</a:t>
            </a:r>
          </a:p>
          <a:p>
            <a:pPr algn="ctr"/>
            <a:endParaRPr lang="en-US" sz="1200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5855" name="Line 18"/>
          <p:cNvSpPr>
            <a:spLocks noChangeShapeType="1"/>
          </p:cNvSpPr>
          <p:nvPr/>
        </p:nvSpPr>
        <p:spPr bwMode="auto">
          <a:xfrm>
            <a:off x="6381750" y="3856038"/>
            <a:ext cx="0" cy="22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35856" name="Picture 18" descr="http://www.azdoa.gov/images/head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161925"/>
            <a:ext cx="636905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57" name="TextBox 2"/>
          <p:cNvSpPr txBox="1">
            <a:spLocks noChangeArrowheads="1"/>
          </p:cNvSpPr>
          <p:nvPr/>
        </p:nvSpPr>
        <p:spPr bwMode="auto">
          <a:xfrm>
            <a:off x="533400" y="2278063"/>
            <a:ext cx="24272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FFFF"/>
                </a:solidFill>
                <a:latin typeface="Calibri" pitchFamily="34" charset="0"/>
              </a:rPr>
              <a:t>Development Providers</a:t>
            </a:r>
          </a:p>
        </p:txBody>
      </p:sp>
      <p:sp>
        <p:nvSpPr>
          <p:cNvPr id="35858" name="TextBox 19"/>
          <p:cNvSpPr txBox="1">
            <a:spLocks noChangeArrowheads="1"/>
          </p:cNvSpPr>
          <p:nvPr/>
        </p:nvSpPr>
        <p:spPr bwMode="auto">
          <a:xfrm>
            <a:off x="5824538" y="2266950"/>
            <a:ext cx="3135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FFFF"/>
                </a:solidFill>
                <a:latin typeface="Calibri" pitchFamily="34" charset="0"/>
              </a:rPr>
              <a:t>Technical Assistance Providers</a:t>
            </a:r>
          </a:p>
        </p:txBody>
      </p:sp>
      <p:pic>
        <p:nvPicPr>
          <p:cNvPr id="35859" name="Picture 4" descr="CochiseCountySeal_PMS18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527175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981200" y="152400"/>
            <a:ext cx="6934200" cy="1219200"/>
          </a:xfrm>
        </p:spPr>
        <p:txBody>
          <a:bodyPr anchor="b" anchorCtr="1"/>
          <a:lstStyle/>
          <a:p>
            <a:pPr eaLnBrk="1" hangingPunct="1">
              <a:defRPr/>
            </a:pPr>
            <a:r>
              <a:rPr lang="en-US" sz="4800" smtClean="0"/>
              <a:t>How Much is Available?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1981200"/>
            <a:ext cx="8077200" cy="1751013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4000" smtClean="0"/>
              <a:t>Arizona received $6.3 million in Federal Broadband Funding Grants in 2010.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en-US" sz="4000" smtClean="0"/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  <p:pic>
        <p:nvPicPr>
          <p:cNvPr id="37891" name="Picture 4" descr="CochiseCountySeal_PMS18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27175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2" name="Text Box 5"/>
          <p:cNvSpPr txBox="1">
            <a:spLocks noChangeArrowheads="1"/>
          </p:cNvSpPr>
          <p:nvPr/>
        </p:nvSpPr>
        <p:spPr bwMode="auto">
          <a:xfrm>
            <a:off x="685800" y="4876800"/>
            <a:ext cx="76358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Future funding is expected to continue.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 idx="4294967295"/>
          </p:nvPr>
        </p:nvSpPr>
        <p:spPr>
          <a:xfrm>
            <a:off x="339725" y="163513"/>
            <a:ext cx="8502650" cy="57785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5 - 7 YEAR ESTIMATE</a:t>
            </a:r>
          </a:p>
        </p:txBody>
      </p:sp>
      <p:sp>
        <p:nvSpPr>
          <p:cNvPr id="48131" name="Content Placeholder 3"/>
          <p:cNvSpPr>
            <a:spLocks noGrp="1"/>
          </p:cNvSpPr>
          <p:nvPr>
            <p:ph sz="half" idx="4294967295"/>
          </p:nvPr>
        </p:nvSpPr>
        <p:spPr>
          <a:xfrm>
            <a:off x="533400" y="1600200"/>
            <a:ext cx="42672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FFFFFF"/>
                </a:solidFill>
              </a:rPr>
              <a:t>$25K to $50K per rural conduit trench mile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smtClean="0">
              <a:solidFill>
                <a:srgbClr val="FFFF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FFFFFF"/>
                </a:solidFill>
              </a:rPr>
              <a:t>~2500 to 3000 rural trench miles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smtClean="0">
              <a:solidFill>
                <a:srgbClr val="FFFF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FFFFFF"/>
                </a:solidFill>
              </a:rPr>
              <a:t>$20M to $50M per year</a:t>
            </a:r>
            <a:endParaRPr lang="en-US" sz="240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400" smtClean="0">
              <a:solidFill>
                <a:srgbClr val="FFFF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FFFFFF"/>
                </a:solidFill>
              </a:rPr>
              <a:t>Whole State covered in 7 to 10 years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smtClean="0">
              <a:solidFill>
                <a:srgbClr val="FFFF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FFFFFF"/>
                </a:solidFill>
              </a:rPr>
              <a:t>Program can then be </a:t>
            </a:r>
            <a:r>
              <a:rPr lang="ja-JP" altLang="en-US" sz="2400" smtClean="0">
                <a:solidFill>
                  <a:srgbClr val="FFFFFF"/>
                </a:solidFill>
                <a:ea typeface="ＭＳ Ｐゴシック"/>
                <a:cs typeface="ＭＳ Ｐゴシック"/>
              </a:rPr>
              <a:t>“</a:t>
            </a:r>
            <a:r>
              <a:rPr lang="en-US" altLang="ja-JP" sz="2400" smtClean="0">
                <a:solidFill>
                  <a:srgbClr val="FFFFFF"/>
                </a:solidFill>
                <a:ea typeface="ＭＳ Ｐゴシック"/>
                <a:cs typeface="ＭＳ Ｐゴシック"/>
              </a:rPr>
              <a:t>sunset</a:t>
            </a:r>
            <a:r>
              <a:rPr lang="ja-JP" altLang="en-US" sz="2400" smtClean="0">
                <a:solidFill>
                  <a:srgbClr val="FFFFFF"/>
                </a:solidFill>
                <a:ea typeface="ＭＳ Ｐゴシック"/>
                <a:cs typeface="ＭＳ Ｐゴシック"/>
              </a:rPr>
              <a:t>”</a:t>
            </a:r>
            <a:r>
              <a:rPr lang="en-US" altLang="ja-JP" sz="2400" smtClean="0">
                <a:solidFill>
                  <a:srgbClr val="FFFFFF"/>
                </a:solidFill>
                <a:ea typeface="ＭＳ Ｐゴシック"/>
                <a:cs typeface="ＭＳ Ｐゴシック"/>
              </a:rPr>
              <a:t> to maintenance only mode</a:t>
            </a:r>
            <a:endParaRPr lang="en-US" sz="2400" smtClean="0">
              <a:solidFill>
                <a:srgbClr val="FFFFFF"/>
              </a:solidFill>
            </a:endParaRPr>
          </a:p>
        </p:txBody>
      </p:sp>
      <p:pic>
        <p:nvPicPr>
          <p:cNvPr id="3993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914400"/>
            <a:ext cx="4200525" cy="556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0" name="Picture 4" descr="CochiseCountySeal_PMS18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35100" cy="141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692275"/>
            <a:ext cx="7772400" cy="1736725"/>
          </a:xfrm>
        </p:spPr>
        <p:txBody>
          <a:bodyPr anchor="b" anchorCtr="1"/>
          <a:lstStyle/>
          <a:p>
            <a:pPr eaLnBrk="1" hangingPunct="1">
              <a:defRPr/>
            </a:pPr>
            <a:r>
              <a:rPr lang="en-US" sz="6400"/>
              <a:t>  </a:t>
            </a:r>
          </a:p>
        </p:txBody>
      </p:sp>
      <p:pic>
        <p:nvPicPr>
          <p:cNvPr id="41986" name="Picture 4" descr="CochiseCountySeal_PMS18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27175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7" name="Text Box 5"/>
          <p:cNvSpPr txBox="1">
            <a:spLocks noChangeArrowheads="1"/>
          </p:cNvSpPr>
          <p:nvPr/>
        </p:nvSpPr>
        <p:spPr bwMode="auto">
          <a:xfrm>
            <a:off x="2346325" y="515938"/>
            <a:ext cx="43243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>
                <a:solidFill>
                  <a:schemeClr val="tx2"/>
                </a:solidFill>
              </a:rPr>
              <a:t>Why Partner?</a:t>
            </a:r>
          </a:p>
        </p:txBody>
      </p:sp>
      <p:sp>
        <p:nvSpPr>
          <p:cNvPr id="41988" name="Text Box 6"/>
          <p:cNvSpPr txBox="1">
            <a:spLocks noChangeArrowheads="1"/>
          </p:cNvSpPr>
          <p:nvPr/>
        </p:nvSpPr>
        <p:spPr bwMode="auto">
          <a:xfrm>
            <a:off x="0" y="1828800"/>
            <a:ext cx="8991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3 Arizona COG’s have already agreed to receive planning and technical assistance under this program.</a:t>
            </a:r>
          </a:p>
        </p:txBody>
      </p:sp>
      <p:sp>
        <p:nvSpPr>
          <p:cNvPr id="41989" name="Text Box 7"/>
          <p:cNvSpPr txBox="1">
            <a:spLocks noChangeArrowheads="1"/>
          </p:cNvSpPr>
          <p:nvPr/>
        </p:nvSpPr>
        <p:spPr bwMode="auto">
          <a:xfrm>
            <a:off x="0" y="3048000"/>
            <a:ext cx="91440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4 Southeastern Arizona Counties are collectively in need of grant funding:</a:t>
            </a:r>
          </a:p>
          <a:p>
            <a:pPr marL="742950" lvl="1" indent="-285750" algn="ctr">
              <a:buFontTx/>
              <a:buChar char="•"/>
            </a:pPr>
            <a:r>
              <a:rPr lang="en-US" sz="2800"/>
              <a:t>Cochise County</a:t>
            </a:r>
          </a:p>
          <a:p>
            <a:pPr algn="ctr">
              <a:buFontTx/>
              <a:buChar char="•"/>
            </a:pPr>
            <a:r>
              <a:rPr lang="en-US" sz="2800"/>
              <a:t>Graham County</a:t>
            </a:r>
          </a:p>
          <a:p>
            <a:pPr algn="ctr">
              <a:buFontTx/>
              <a:buChar char="•"/>
            </a:pPr>
            <a:r>
              <a:rPr lang="en-US" sz="2800"/>
              <a:t>Greenlee County</a:t>
            </a:r>
          </a:p>
          <a:p>
            <a:pPr algn="ctr">
              <a:buFontTx/>
              <a:buChar char="•"/>
            </a:pPr>
            <a:r>
              <a:rPr lang="en-US" sz="2800"/>
              <a:t>Santa Cruz County</a:t>
            </a:r>
          </a:p>
        </p:txBody>
      </p:sp>
      <p:sp>
        <p:nvSpPr>
          <p:cNvPr id="41990" name="Text Box 8"/>
          <p:cNvSpPr txBox="1">
            <a:spLocks noChangeArrowheads="1"/>
          </p:cNvSpPr>
          <p:nvPr/>
        </p:nvSpPr>
        <p:spPr bwMode="auto">
          <a:xfrm>
            <a:off x="0" y="6019800"/>
            <a:ext cx="88566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6600"/>
                </a:solidFill>
              </a:rPr>
              <a:t>The 4 Counties desire to enter into an Intergovernmental Agreement (IGA)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atellite Dish">
  <a:themeElements>
    <a:clrScheme name="Satellite Dish 4">
      <a:dk1>
        <a:srgbClr val="666A5C"/>
      </a:dk1>
      <a:lt1>
        <a:srgbClr val="FFFFFF"/>
      </a:lt1>
      <a:dk2>
        <a:srgbClr val="757868"/>
      </a:dk2>
      <a:lt2>
        <a:srgbClr val="C4C3AA"/>
      </a:lt2>
      <a:accent1>
        <a:srgbClr val="9AC2C0"/>
      </a:accent1>
      <a:accent2>
        <a:srgbClr val="4D4F45"/>
      </a:accent2>
      <a:accent3>
        <a:srgbClr val="BDBEB9"/>
      </a:accent3>
      <a:accent4>
        <a:srgbClr val="DADADA"/>
      </a:accent4>
      <a:accent5>
        <a:srgbClr val="CADDDC"/>
      </a:accent5>
      <a:accent6>
        <a:srgbClr val="45473E"/>
      </a:accent6>
      <a:hlink>
        <a:srgbClr val="009999"/>
      </a:hlink>
      <a:folHlink>
        <a:srgbClr val="BFCB4F"/>
      </a:folHlink>
    </a:clrScheme>
    <a:fontScheme name="Satellite Dish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tellite Dish 1">
        <a:dk1>
          <a:srgbClr val="660000"/>
        </a:dk1>
        <a:lt1>
          <a:srgbClr val="FFFFFF"/>
        </a:lt1>
        <a:dk2>
          <a:srgbClr val="A80000"/>
        </a:dk2>
        <a:lt2>
          <a:srgbClr val="FFFF99"/>
        </a:lt2>
        <a:accent1>
          <a:srgbClr val="FF6600"/>
        </a:accent1>
        <a:accent2>
          <a:srgbClr val="6A0000"/>
        </a:accent2>
        <a:accent3>
          <a:srgbClr val="D1AAAA"/>
        </a:accent3>
        <a:accent4>
          <a:srgbClr val="DADADA"/>
        </a:accent4>
        <a:accent5>
          <a:srgbClr val="FFB8AA"/>
        </a:accent5>
        <a:accent6>
          <a:srgbClr val="5F00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2">
        <a:dk1>
          <a:srgbClr val="6A4700"/>
        </a:dk1>
        <a:lt1>
          <a:srgbClr val="FFFFFF"/>
        </a:lt1>
        <a:dk2>
          <a:srgbClr val="522900"/>
        </a:dk2>
        <a:lt2>
          <a:srgbClr val="FFFF99"/>
        </a:lt2>
        <a:accent1>
          <a:srgbClr val="CC9900"/>
        </a:accent1>
        <a:accent2>
          <a:srgbClr val="9C7300"/>
        </a:accent2>
        <a:accent3>
          <a:srgbClr val="B3ACAA"/>
        </a:accent3>
        <a:accent4>
          <a:srgbClr val="DADADA"/>
        </a:accent4>
        <a:accent5>
          <a:srgbClr val="E2CAAA"/>
        </a:accent5>
        <a:accent6>
          <a:srgbClr val="8D6800"/>
        </a:accent6>
        <a:hlink>
          <a:srgbClr val="FF99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3">
        <a:dk1>
          <a:srgbClr val="495630"/>
        </a:dk1>
        <a:lt1>
          <a:srgbClr val="FFFFCC"/>
        </a:lt1>
        <a:dk2>
          <a:srgbClr val="2D361C"/>
        </a:dk2>
        <a:lt2>
          <a:srgbClr val="BAD38D"/>
        </a:lt2>
        <a:accent1>
          <a:srgbClr val="68803E"/>
        </a:accent1>
        <a:accent2>
          <a:srgbClr val="556636"/>
        </a:accent2>
        <a:accent3>
          <a:srgbClr val="ADAEAB"/>
        </a:accent3>
        <a:accent4>
          <a:srgbClr val="DADAAE"/>
        </a:accent4>
        <a:accent5>
          <a:srgbClr val="B9C0AF"/>
        </a:accent5>
        <a:accent6>
          <a:srgbClr val="4C5C30"/>
        </a:accent6>
        <a:hlink>
          <a:srgbClr val="339933"/>
        </a:hlink>
        <a:folHlink>
          <a:srgbClr val="D9D4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4">
        <a:dk1>
          <a:srgbClr val="666A5C"/>
        </a:dk1>
        <a:lt1>
          <a:srgbClr val="FFFFFF"/>
        </a:lt1>
        <a:dk2>
          <a:srgbClr val="757868"/>
        </a:dk2>
        <a:lt2>
          <a:srgbClr val="C4C3AA"/>
        </a:lt2>
        <a:accent1>
          <a:srgbClr val="9AC2C0"/>
        </a:accent1>
        <a:accent2>
          <a:srgbClr val="4D4F45"/>
        </a:accent2>
        <a:accent3>
          <a:srgbClr val="BDBEB9"/>
        </a:accent3>
        <a:accent4>
          <a:srgbClr val="DADADA"/>
        </a:accent4>
        <a:accent5>
          <a:srgbClr val="CADDDC"/>
        </a:accent5>
        <a:accent6>
          <a:srgbClr val="45473E"/>
        </a:accent6>
        <a:hlink>
          <a:srgbClr val="009999"/>
        </a:hlink>
        <a:folHlink>
          <a:srgbClr val="BFCB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5">
        <a:dk1>
          <a:srgbClr val="006664"/>
        </a:dk1>
        <a:lt1>
          <a:srgbClr val="FFFFFF"/>
        </a:lt1>
        <a:dk2>
          <a:srgbClr val="00908D"/>
        </a:dk2>
        <a:lt2>
          <a:srgbClr val="ADE5CD"/>
        </a:lt2>
        <a:accent1>
          <a:srgbClr val="00CCFF"/>
        </a:accent1>
        <a:accent2>
          <a:srgbClr val="006666"/>
        </a:accent2>
        <a:accent3>
          <a:srgbClr val="AAC6C5"/>
        </a:accent3>
        <a:accent4>
          <a:srgbClr val="DADADA"/>
        </a:accent4>
        <a:accent5>
          <a:srgbClr val="AAE2FF"/>
        </a:accent5>
        <a:accent6>
          <a:srgbClr val="005C5C"/>
        </a:accent6>
        <a:hlink>
          <a:srgbClr val="6DD8DB"/>
        </a:hlink>
        <a:folHlink>
          <a:srgbClr val="C5E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6">
        <a:dk1>
          <a:srgbClr val="000000"/>
        </a:dk1>
        <a:lt1>
          <a:srgbClr val="DDDCC5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BEBDF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tellite Dish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ADB8CA"/>
        </a:accent5>
        <a:accent6>
          <a:srgbClr val="555555"/>
        </a:accent6>
        <a:hlink>
          <a:srgbClr val="BBE5FF"/>
        </a:hlink>
        <a:folHlink>
          <a:srgbClr val="B6B3E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8">
        <a:dk1>
          <a:srgbClr val="000090"/>
        </a:dk1>
        <a:lt1>
          <a:srgbClr val="EAEAEA"/>
        </a:lt1>
        <a:dk2>
          <a:srgbClr val="3A3AB2"/>
        </a:dk2>
        <a:lt2>
          <a:srgbClr val="CAD4DC"/>
        </a:lt2>
        <a:accent1>
          <a:srgbClr val="3974AF"/>
        </a:accent1>
        <a:accent2>
          <a:srgbClr val="232369"/>
        </a:accent2>
        <a:accent3>
          <a:srgbClr val="AEAED5"/>
        </a:accent3>
        <a:accent4>
          <a:srgbClr val="C8C8C8"/>
        </a:accent4>
        <a:accent5>
          <a:srgbClr val="AEBCD4"/>
        </a:accent5>
        <a:accent6>
          <a:srgbClr val="1F1F5E"/>
        </a:accent6>
        <a:hlink>
          <a:srgbClr val="00CC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9">
        <a:dk1>
          <a:srgbClr val="9C9C9C"/>
        </a:dk1>
        <a:lt1>
          <a:srgbClr val="FFFFFF"/>
        </a:lt1>
        <a:dk2>
          <a:srgbClr val="8696CA"/>
        </a:dk2>
        <a:lt2>
          <a:srgbClr val="FFFFFF"/>
        </a:lt2>
        <a:accent1>
          <a:srgbClr val="97D1D5"/>
        </a:accent1>
        <a:accent2>
          <a:srgbClr val="666699"/>
        </a:accent2>
        <a:accent3>
          <a:srgbClr val="C3C9E1"/>
        </a:accent3>
        <a:accent4>
          <a:srgbClr val="DADADA"/>
        </a:accent4>
        <a:accent5>
          <a:srgbClr val="C9E5E7"/>
        </a:accent5>
        <a:accent6>
          <a:srgbClr val="5C5C8A"/>
        </a:accent6>
        <a:hlink>
          <a:srgbClr val="0000FF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168</TotalTime>
  <Words>810</Words>
  <Application>Microsoft Office PowerPoint</Application>
  <PresentationFormat>On-screen Show (4:3)</PresentationFormat>
  <Paragraphs>126</Paragraphs>
  <Slides>15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Globe</vt:lpstr>
      <vt:lpstr>Satellite Dish</vt:lpstr>
      <vt:lpstr>Broadband Local Planning Assistance  through the  Digital Arizona Program  for  Southeastern Arizona Counties </vt:lpstr>
      <vt:lpstr>Why Broadband?</vt:lpstr>
      <vt:lpstr>Quality of Life</vt:lpstr>
      <vt:lpstr>How Arizona Got Broadband </vt:lpstr>
      <vt:lpstr>Who Provides Funding?</vt:lpstr>
      <vt:lpstr>ASET’s Broadband Deployment Process</vt:lpstr>
      <vt:lpstr>How Much is Available?</vt:lpstr>
      <vt:lpstr>5 - 7 YEAR ESTIMATE</vt:lpstr>
      <vt:lpstr>  </vt:lpstr>
      <vt:lpstr>The 4 Counties desire the designation of Cochise County as Grant Recipient and Fiscal Agent for the Digital Arizona Program Grant for Southeastern Arizona.</vt:lpstr>
      <vt:lpstr>$30,000 25% match ($7,500)</vt:lpstr>
      <vt:lpstr> $19,600 25% match ($4,900)</vt:lpstr>
      <vt:lpstr>What about Match Funds?</vt:lpstr>
      <vt:lpstr>What to Accomplish?</vt:lpstr>
      <vt:lpstr>Questions?</vt:lpstr>
    </vt:vector>
  </TitlesOfParts>
  <Company>Cochise County Information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lmarra</dc:creator>
  <cp:lastModifiedBy>klemons</cp:lastModifiedBy>
  <cp:revision>27</cp:revision>
  <dcterms:created xsi:type="dcterms:W3CDTF">2013-02-20T15:44:35Z</dcterms:created>
  <dcterms:modified xsi:type="dcterms:W3CDTF">2013-02-22T22:40:30Z</dcterms:modified>
</cp:coreProperties>
</file>