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10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11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12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2.xml" ContentType="application/vnd.openxmlformats-officedocument.presentationml.notesSlide+xml"/>
  <Override PartName="/ppt/charts/chart13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14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15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drawings/drawing1.xml" ContentType="application/vnd.openxmlformats-officedocument.drawingml.chartshapes+xml"/>
  <Override PartName="/ppt/charts/chart16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7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8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3.xml" ContentType="application/vnd.openxmlformats-officedocument.presentationml.notesSlide+xml"/>
  <Override PartName="/ppt/charts/chart19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20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21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4.xml" ContentType="application/vnd.openxmlformats-officedocument.presentationml.notesSlide+xml"/>
  <Override PartName="/ppt/charts/chart22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drawings/drawing2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23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notesSlides/notesSlide6.xml" ContentType="application/vnd.openxmlformats-officedocument.presentationml.notesSlide+xml"/>
  <Override PartName="/ppt/charts/chart24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notesSlides/notesSlide7.xml" ContentType="application/vnd.openxmlformats-officedocument.presentationml.notesSlide+xml"/>
  <Override PartName="/ppt/charts/chart25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2"/>
  </p:notesMasterIdLst>
  <p:sldIdLst>
    <p:sldId id="256" r:id="rId2"/>
    <p:sldId id="257" r:id="rId3"/>
    <p:sldId id="281" r:id="rId4"/>
    <p:sldId id="282" r:id="rId5"/>
    <p:sldId id="283" r:id="rId6"/>
    <p:sldId id="284" r:id="rId7"/>
    <p:sldId id="285" r:id="rId8"/>
    <p:sldId id="286" r:id="rId9"/>
    <p:sldId id="287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5" r:id="rId26"/>
    <p:sldId id="276" r:id="rId27"/>
    <p:sldId id="277" r:id="rId28"/>
    <p:sldId id="279" r:id="rId29"/>
    <p:sldId id="278" r:id="rId30"/>
    <p:sldId id="280" r:id="rId31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77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8.xml"/><Relationship Id="rId1" Type="http://schemas.microsoft.com/office/2011/relationships/chartStyle" Target="style8.xml"/><Relationship Id="rId4" Type="http://schemas.openxmlformats.org/officeDocument/2006/relationships/chartUserShapes" Target="../drawings/drawing1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5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6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7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8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9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0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1.xlsx"/><Relationship Id="rId2" Type="http://schemas.microsoft.com/office/2011/relationships/chartColorStyle" Target="colors15.xml"/><Relationship Id="rId1" Type="http://schemas.microsoft.com/office/2011/relationships/chartStyle" Target="style15.xml"/><Relationship Id="rId4" Type="http://schemas.openxmlformats.org/officeDocument/2006/relationships/chartUserShapes" Target="../drawings/drawing2.xml"/></Relationships>
</file>

<file path=ppt/charts/_rels/chart2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2.xlsx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2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3.xlsx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2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4.xlsx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24"/>
          <c:y val="0.16051574803149665"/>
          <c:w val="0.79908169291338771"/>
          <c:h val="0.6960415846456697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50</c:v>
                </c:pt>
                <c:pt idx="1">
                  <c:v>44</c:v>
                </c:pt>
                <c:pt idx="2">
                  <c:v>66</c:v>
                </c:pt>
                <c:pt idx="3">
                  <c:v>54</c:v>
                </c:pt>
                <c:pt idx="4">
                  <c:v>58</c:v>
                </c:pt>
                <c:pt idx="5">
                  <c:v>58</c:v>
                </c:pt>
                <c:pt idx="6">
                  <c:v>67</c:v>
                </c:pt>
                <c:pt idx="7">
                  <c:v>62</c:v>
                </c:pt>
                <c:pt idx="8">
                  <c:v>52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AD-4421-B9EC-D9FD6C700746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3688704"/>
        <c:axId val="137761920"/>
        <c:axId val="0"/>
      </c:bar3DChart>
      <c:catAx>
        <c:axId val="133688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7761920"/>
        <c:crosses val="autoZero"/>
        <c:auto val="1"/>
        <c:lblAlgn val="ctr"/>
        <c:lblOffset val="100"/>
        <c:noMultiLvlLbl val="0"/>
      </c:catAx>
      <c:valAx>
        <c:axId val="13776192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688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1"/>
          <c:y val="0.11051574803149609"/>
          <c:w val="0.83658169291338669"/>
          <c:h val="0.749166584645668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14</c:v>
                </c:pt>
                <c:pt idx="1">
                  <c:v>19</c:v>
                </c:pt>
                <c:pt idx="2">
                  <c:v>31</c:v>
                </c:pt>
                <c:pt idx="3">
                  <c:v>9</c:v>
                </c:pt>
                <c:pt idx="4">
                  <c:v>20</c:v>
                </c:pt>
                <c:pt idx="5">
                  <c:v>13</c:v>
                </c:pt>
                <c:pt idx="6">
                  <c:v>20</c:v>
                </c:pt>
                <c:pt idx="7">
                  <c:v>16</c:v>
                </c:pt>
                <c:pt idx="8">
                  <c:v>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8BC-4B26-A9FB-CC0A698671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9456000"/>
        <c:axId val="149457536"/>
        <c:axId val="0"/>
      </c:bar3DChart>
      <c:catAx>
        <c:axId val="149456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457536"/>
        <c:crosses val="autoZero"/>
        <c:auto val="1"/>
        <c:lblAlgn val="ctr"/>
        <c:lblOffset val="100"/>
        <c:noMultiLvlLbl val="0"/>
      </c:catAx>
      <c:valAx>
        <c:axId val="14945753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9456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0.11051574803149609"/>
          <c:w val="0.77408169291338746"/>
          <c:h val="0.7491665846456684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</c:v>
                </c:pt>
                <c:pt idx="1">
                  <c:v>7</c:v>
                </c:pt>
                <c:pt idx="2">
                  <c:v>3</c:v>
                </c:pt>
                <c:pt idx="3">
                  <c:v>0</c:v>
                </c:pt>
                <c:pt idx="4">
                  <c:v>2</c:v>
                </c:pt>
                <c:pt idx="5">
                  <c:v>1</c:v>
                </c:pt>
                <c:pt idx="6">
                  <c:v>4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89B-4B5B-8B2D-8113F31E7AD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011712"/>
        <c:axId val="155013504"/>
        <c:axId val="0"/>
      </c:bar3DChart>
      <c:catAx>
        <c:axId val="1550117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13504"/>
        <c:crosses val="autoZero"/>
        <c:auto val="1"/>
        <c:lblAlgn val="ctr"/>
        <c:lblOffset val="100"/>
        <c:noMultiLvlLbl val="0"/>
      </c:catAx>
      <c:valAx>
        <c:axId val="155013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0117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9"/>
          <c:y val="0.16051574803149668"/>
          <c:w val="0.81158169291338744"/>
          <c:h val="0.696041584645669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36</c:v>
                </c:pt>
                <c:pt idx="1">
                  <c:v>24</c:v>
                </c:pt>
                <c:pt idx="2">
                  <c:v>18</c:v>
                </c:pt>
                <c:pt idx="3">
                  <c:v>20</c:v>
                </c:pt>
                <c:pt idx="4">
                  <c:v>23</c:v>
                </c:pt>
                <c:pt idx="5">
                  <c:v>18</c:v>
                </c:pt>
                <c:pt idx="6">
                  <c:v>19</c:v>
                </c:pt>
                <c:pt idx="7">
                  <c:v>10</c:v>
                </c:pt>
                <c:pt idx="8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8F3-4FD9-BC71-29263DBD0BD5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202304"/>
        <c:axId val="155203840"/>
        <c:axId val="0"/>
      </c:bar3DChart>
      <c:catAx>
        <c:axId val="1552023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03840"/>
        <c:crosses val="autoZero"/>
        <c:auto val="1"/>
        <c:lblAlgn val="ctr"/>
        <c:lblOffset val="100"/>
        <c:noMultiLvlLbl val="0"/>
      </c:catAx>
      <c:valAx>
        <c:axId val="15520384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023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8.7489708523276713E-2"/>
          <c:y val="4.9976624015748573E-2"/>
          <c:w val="0.74411286089238848"/>
          <c:h val="0.8252787893700787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Foreclosures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11</c:v>
                </c:pt>
                <c:pt idx="1">
                  <c:v>15</c:v>
                </c:pt>
                <c:pt idx="2">
                  <c:v>14</c:v>
                </c:pt>
                <c:pt idx="3">
                  <c:v>33</c:v>
                </c:pt>
                <c:pt idx="4">
                  <c:v>54</c:v>
                </c:pt>
                <c:pt idx="5">
                  <c:v>59</c:v>
                </c:pt>
                <c:pt idx="6">
                  <c:v>64</c:v>
                </c:pt>
                <c:pt idx="7">
                  <c:v>108</c:v>
                </c:pt>
                <c:pt idx="8">
                  <c:v>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F1B-4347-AFA6-9762E582AA1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240704"/>
        <c:axId val="155242496"/>
        <c:axId val="0"/>
      </c:bar3DChart>
      <c:catAx>
        <c:axId val="15524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42496"/>
        <c:crosses val="autoZero"/>
        <c:auto val="1"/>
        <c:lblAlgn val="ctr"/>
        <c:lblOffset val="100"/>
        <c:noMultiLvlLbl val="0"/>
      </c:catAx>
      <c:valAx>
        <c:axId val="1552424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40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0.16051574803149654"/>
          <c:w val="0.78658169291338664"/>
          <c:h val="0.696041584645669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14</c:v>
                </c:pt>
                <c:pt idx="1">
                  <c:v>45</c:v>
                </c:pt>
                <c:pt idx="2">
                  <c:v>14</c:v>
                </c:pt>
                <c:pt idx="3">
                  <c:v>20</c:v>
                </c:pt>
                <c:pt idx="4">
                  <c:v>24</c:v>
                </c:pt>
                <c:pt idx="5">
                  <c:v>37</c:v>
                </c:pt>
                <c:pt idx="6">
                  <c:v>26</c:v>
                </c:pt>
                <c:pt idx="7">
                  <c:v>14</c:v>
                </c:pt>
                <c:pt idx="8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D-4C44-9EA5-963DFB3C923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275264"/>
        <c:axId val="155276800"/>
        <c:axId val="0"/>
      </c:bar3DChart>
      <c:catAx>
        <c:axId val="155275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76800"/>
        <c:crosses val="autoZero"/>
        <c:auto val="1"/>
        <c:lblAlgn val="ctr"/>
        <c:lblOffset val="100"/>
        <c:noMultiLvlLbl val="0"/>
      </c:catAx>
      <c:valAx>
        <c:axId val="155276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275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9"/>
          <c:y val="0.16051574803149657"/>
          <c:w val="0.81158169291338711"/>
          <c:h val="0.6960415846456694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5</c:v>
                </c:pt>
                <c:pt idx="2">
                  <c:v>2</c:v>
                </c:pt>
                <c:pt idx="3">
                  <c:v>2</c:v>
                </c:pt>
                <c:pt idx="4">
                  <c:v>8</c:v>
                </c:pt>
                <c:pt idx="5">
                  <c:v>0</c:v>
                </c:pt>
                <c:pt idx="6">
                  <c:v>2</c:v>
                </c:pt>
                <c:pt idx="7">
                  <c:v>0</c:v>
                </c:pt>
                <c:pt idx="8">
                  <c:v>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40E-4E1E-A618-0533AE9CF45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355008"/>
        <c:axId val="155356544"/>
        <c:axId val="0"/>
      </c:bar3DChart>
      <c:catAx>
        <c:axId val="155355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56544"/>
        <c:crosses val="autoZero"/>
        <c:auto val="1"/>
        <c:lblAlgn val="ctr"/>
        <c:lblOffset val="100"/>
        <c:noMultiLvlLbl val="0"/>
      </c:catAx>
      <c:valAx>
        <c:axId val="1553565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355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"/>
          <c:y val="0.17926574803149659"/>
          <c:w val="0.78658169291338664"/>
          <c:h val="0.6772915846456696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F63-4BA5-825D-5D394AD7EA5F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5544960"/>
        <c:axId val="155554944"/>
        <c:axId val="0"/>
      </c:bar3DChart>
      <c:catAx>
        <c:axId val="15554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54944"/>
        <c:crosses val="autoZero"/>
        <c:auto val="1"/>
        <c:lblAlgn val="ctr"/>
        <c:lblOffset val="100"/>
        <c:noMultiLvlLbl val="0"/>
      </c:catAx>
      <c:valAx>
        <c:axId val="1555549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5449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0.16051574803149646"/>
          <c:w val="0.81158169291338678"/>
          <c:h val="0.6960415846456693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03C-4E88-8985-0735DE9A109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33575808"/>
        <c:axId val="133577344"/>
        <c:axId val="0"/>
      </c:bar3DChart>
      <c:catAx>
        <c:axId val="1335758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577344"/>
        <c:crosses val="autoZero"/>
        <c:auto val="1"/>
        <c:lblAlgn val="ctr"/>
        <c:lblOffset val="100"/>
        <c:noMultiLvlLbl val="0"/>
      </c:catAx>
      <c:valAx>
        <c:axId val="133577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335758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9"/>
          <c:y val="9.1765748031496494E-2"/>
          <c:w val="0.81158169291338711"/>
          <c:h val="0.76479158464566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50</c:v>
                </c:pt>
                <c:pt idx="1">
                  <c:v>45</c:v>
                </c:pt>
                <c:pt idx="2">
                  <c:v>43</c:v>
                </c:pt>
                <c:pt idx="3">
                  <c:v>47</c:v>
                </c:pt>
                <c:pt idx="4">
                  <c:v>43</c:v>
                </c:pt>
                <c:pt idx="5">
                  <c:v>25</c:v>
                </c:pt>
                <c:pt idx="6">
                  <c:v>28</c:v>
                </c:pt>
                <c:pt idx="7">
                  <c:v>30</c:v>
                </c:pt>
                <c:pt idx="8">
                  <c:v>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31-4362-93D6-0EFE93E21BC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58035968"/>
        <c:axId val="158830976"/>
        <c:axId val="0"/>
      </c:bar3DChart>
      <c:catAx>
        <c:axId val="1580359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830976"/>
        <c:crosses val="autoZero"/>
        <c:auto val="1"/>
        <c:lblAlgn val="ctr"/>
        <c:lblOffset val="100"/>
        <c:noMultiLvlLbl val="0"/>
      </c:catAx>
      <c:valAx>
        <c:axId val="1588309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80359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0.12614074803149641"/>
          <c:w val="0.82408169291338784"/>
          <c:h val="0.7304165846456642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Sheet1!$A$2:$A$3</c:f>
              <c:numCache>
                <c:formatCode>General</c:formatCode>
                <c:ptCount val="2"/>
                <c:pt idx="0">
                  <c:v>2017</c:v>
                </c:pt>
                <c:pt idx="1">
                  <c:v>2018</c:v>
                </c:pt>
              </c:numCache>
            </c:numRef>
          </c:cat>
          <c:val>
            <c:numRef>
              <c:f>Sheet1!$B$2:$B$3</c:f>
              <c:numCache>
                <c:formatCode>General</c:formatCode>
                <c:ptCount val="2"/>
                <c:pt idx="0">
                  <c:v>7</c:v>
                </c:pt>
                <c:pt idx="1">
                  <c:v>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5E-49B5-8A49-D7AD542C733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3729792"/>
        <c:axId val="163731328"/>
        <c:axId val="0"/>
      </c:bar3DChart>
      <c:catAx>
        <c:axId val="16372979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31328"/>
        <c:crosses val="autoZero"/>
        <c:auto val="1"/>
        <c:lblAlgn val="ctr"/>
        <c:lblOffset val="100"/>
        <c:noMultiLvlLbl val="0"/>
      </c:catAx>
      <c:valAx>
        <c:axId val="1637313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7297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69</c:v>
                </c:pt>
                <c:pt idx="1">
                  <c:v>64</c:v>
                </c:pt>
                <c:pt idx="2">
                  <c:v>67</c:v>
                </c:pt>
                <c:pt idx="3">
                  <c:v>74</c:v>
                </c:pt>
                <c:pt idx="4">
                  <c:v>63</c:v>
                </c:pt>
                <c:pt idx="5">
                  <c:v>80</c:v>
                </c:pt>
                <c:pt idx="6">
                  <c:v>79</c:v>
                </c:pt>
                <c:pt idx="7">
                  <c:v>156</c:v>
                </c:pt>
                <c:pt idx="8">
                  <c:v>132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"/>
          <c:y val="0.12926574803149649"/>
          <c:w val="0.78658169291338653"/>
          <c:h val="0.730416584645665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13</c:v>
                </c:pt>
                <c:pt idx="1">
                  <c:v>3</c:v>
                </c:pt>
                <c:pt idx="2">
                  <c:v>4</c:v>
                </c:pt>
                <c:pt idx="3">
                  <c:v>7</c:v>
                </c:pt>
                <c:pt idx="4">
                  <c:v>9</c:v>
                </c:pt>
                <c:pt idx="5">
                  <c:v>5</c:v>
                </c:pt>
                <c:pt idx="6">
                  <c:v>5</c:v>
                </c:pt>
                <c:pt idx="7">
                  <c:v>10</c:v>
                </c:pt>
                <c:pt idx="8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07A-4771-AF66-29BFD8521C0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3898880"/>
        <c:axId val="163900416"/>
        <c:axId val="0"/>
      </c:bar3DChart>
      <c:catAx>
        <c:axId val="1638988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900416"/>
        <c:crosses val="autoZero"/>
        <c:auto val="1"/>
        <c:lblAlgn val="ctr"/>
        <c:lblOffset val="100"/>
        <c:noMultiLvlLbl val="0"/>
      </c:catAx>
      <c:valAx>
        <c:axId val="163900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38988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0.12926574803149682"/>
          <c:w val="0.83658169291338724"/>
          <c:h val="0.7304165846456637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2</c:v>
                </c:pt>
                <c:pt idx="4">
                  <c:v>1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A7-420D-B63E-03FD9002C6FD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4471936"/>
        <c:axId val="164473472"/>
        <c:axId val="0"/>
      </c:bar3DChart>
      <c:catAx>
        <c:axId val="1644719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473472"/>
        <c:crosses val="autoZero"/>
        <c:auto val="1"/>
        <c:lblAlgn val="ctr"/>
        <c:lblOffset val="100"/>
        <c:noMultiLvlLbl val="0"/>
      </c:catAx>
      <c:valAx>
        <c:axId val="164473472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4719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9.1765748031496466E-2"/>
          <c:w val="0.82408169291338784"/>
          <c:h val="0.764791584645669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Sheet1!$A$2:$A$11</c:f>
              <c:strCache>
                <c:ptCount val="10"/>
                <c:pt idx="0">
                  <c:v>CCSO</c:v>
                </c:pt>
                <c:pt idx="1">
                  <c:v>Courts </c:v>
                </c:pt>
                <c:pt idx="2">
                  <c:v>Criminal</c:v>
                </c:pt>
                <c:pt idx="3">
                  <c:v>Assessor</c:v>
                </c:pt>
                <c:pt idx="4">
                  <c:v>Recorder</c:v>
                </c:pt>
                <c:pt idx="5">
                  <c:v>Treasurer</c:v>
                </c:pt>
                <c:pt idx="6">
                  <c:v>P&amp;Z</c:v>
                </c:pt>
                <c:pt idx="7">
                  <c:v>Spec. Dist.</c:v>
                </c:pt>
                <c:pt idx="8">
                  <c:v>BOS</c:v>
                </c:pt>
                <c:pt idx="9">
                  <c:v>HR</c:v>
                </c:pt>
              </c:strCache>
            </c:strRef>
          </c:cat>
          <c:val>
            <c:numRef>
              <c:f>Sheet1!$B$2:$B$11</c:f>
              <c:numCache>
                <c:formatCode>General</c:formatCode>
                <c:ptCount val="10"/>
                <c:pt idx="0">
                  <c:v>1635</c:v>
                </c:pt>
                <c:pt idx="1">
                  <c:v>37</c:v>
                </c:pt>
                <c:pt idx="2">
                  <c:v>37</c:v>
                </c:pt>
                <c:pt idx="3">
                  <c:v>37</c:v>
                </c:pt>
                <c:pt idx="4">
                  <c:v>34</c:v>
                </c:pt>
                <c:pt idx="5">
                  <c:v>33</c:v>
                </c:pt>
                <c:pt idx="6">
                  <c:v>22</c:v>
                </c:pt>
                <c:pt idx="7">
                  <c:v>20</c:v>
                </c:pt>
                <c:pt idx="8">
                  <c:v>18</c:v>
                </c:pt>
                <c:pt idx="9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F8F-4BFA-ACAF-AF8670E1DBDB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4469376"/>
        <c:axId val="164491648"/>
        <c:axId val="0"/>
      </c:bar3DChart>
      <c:catAx>
        <c:axId val="1644693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491648"/>
        <c:crosses val="autoZero"/>
        <c:auto val="1"/>
        <c:lblAlgn val="ctr"/>
        <c:lblOffset val="100"/>
        <c:noMultiLvlLbl val="0"/>
      </c:catAx>
      <c:valAx>
        <c:axId val="1644916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4693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395997375328112"/>
          <c:y val="7.3015748031496061E-2"/>
          <c:w val="0.82408169291338729"/>
          <c:h val="0.78354158464566859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33</c:v>
                </c:pt>
                <c:pt idx="1">
                  <c:v>43</c:v>
                </c:pt>
                <c:pt idx="2">
                  <c:v>45</c:v>
                </c:pt>
                <c:pt idx="3">
                  <c:v>45</c:v>
                </c:pt>
                <c:pt idx="4">
                  <c:v>69</c:v>
                </c:pt>
                <c:pt idx="5">
                  <c:v>135</c:v>
                </c:pt>
                <c:pt idx="6">
                  <c:v>388</c:v>
                </c:pt>
                <c:pt idx="7">
                  <c:v>240</c:v>
                </c:pt>
                <c:pt idx="8">
                  <c:v>370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97A-43BD-A3C7-4497A8CDAE9E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64499840"/>
        <c:axId val="164501376"/>
        <c:axId val="0"/>
      </c:bar3DChart>
      <c:catAx>
        <c:axId val="164499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01376"/>
        <c:crosses val="autoZero"/>
        <c:auto val="1"/>
        <c:lblAlgn val="ctr"/>
        <c:lblOffset val="100"/>
        <c:noMultiLvlLbl val="0"/>
      </c:catAx>
      <c:valAx>
        <c:axId val="16450137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499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858409242962277E-2"/>
          <c:y val="2.2828248031496062E-2"/>
          <c:w val="0.93344205136122693"/>
          <c:h val="0.80163828740157483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Paid to Abate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</c:v>
                </c:pt>
                <c:pt idx="1">
                  <c:v>4</c:v>
                </c:pt>
                <c:pt idx="2">
                  <c:v>6</c:v>
                </c:pt>
                <c:pt idx="3">
                  <c:v>5</c:v>
                </c:pt>
                <c:pt idx="4">
                  <c:v>4</c:v>
                </c:pt>
                <c:pt idx="5">
                  <c:v>2</c:v>
                </c:pt>
                <c:pt idx="6">
                  <c:v>0</c:v>
                </c:pt>
                <c:pt idx="7">
                  <c:v>12</c:v>
                </c:pt>
                <c:pt idx="8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313-4317-BF1F-CD617079207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Resolved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22</c:v>
                </c:pt>
                <c:pt idx="1">
                  <c:v>31</c:v>
                </c:pt>
                <c:pt idx="2">
                  <c:v>33</c:v>
                </c:pt>
                <c:pt idx="3">
                  <c:v>36</c:v>
                </c:pt>
                <c:pt idx="4">
                  <c:v>39</c:v>
                </c:pt>
                <c:pt idx="5">
                  <c:v>12</c:v>
                </c:pt>
                <c:pt idx="6">
                  <c:v>18</c:v>
                </c:pt>
                <c:pt idx="7">
                  <c:v>23</c:v>
                </c:pt>
                <c:pt idx="8">
                  <c:v>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313-4317-BF1F-CD617079207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Received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  <c:pt idx="0">
                  <c:v>28</c:v>
                </c:pt>
                <c:pt idx="1">
                  <c:v>45</c:v>
                </c:pt>
                <c:pt idx="2">
                  <c:v>20</c:v>
                </c:pt>
                <c:pt idx="3">
                  <c:v>38</c:v>
                </c:pt>
                <c:pt idx="4">
                  <c:v>26</c:v>
                </c:pt>
                <c:pt idx="5">
                  <c:v>9</c:v>
                </c:pt>
                <c:pt idx="6">
                  <c:v>27</c:v>
                </c:pt>
                <c:pt idx="7">
                  <c:v>45</c:v>
                </c:pt>
                <c:pt idx="8">
                  <c:v>43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313-4317-BF1F-CD61707920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4557952"/>
        <c:axId val="164559488"/>
        <c:axId val="0"/>
      </c:bar3DChart>
      <c:catAx>
        <c:axId val="1645579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59488"/>
        <c:crosses val="autoZero"/>
        <c:auto val="1"/>
        <c:lblAlgn val="ctr"/>
        <c:lblOffset val="100"/>
        <c:noMultiLvlLbl val="0"/>
      </c:catAx>
      <c:valAx>
        <c:axId val="1645594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5579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Hearings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2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94</c:v>
                </c:pt>
                <c:pt idx="1">
                  <c:v>30</c:v>
                </c:pt>
                <c:pt idx="2">
                  <c:v>25</c:v>
                </c:pt>
                <c:pt idx="3">
                  <c:v>31</c:v>
                </c:pt>
                <c:pt idx="4">
                  <c:v>28</c:v>
                </c:pt>
                <c:pt idx="5">
                  <c:v>34</c:v>
                </c:pt>
                <c:pt idx="6">
                  <c:v>15</c:v>
                </c:pt>
                <c:pt idx="7">
                  <c:v>6</c:v>
                </c:pt>
                <c:pt idx="8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0A6-498D-9755-62EE10A7404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Received</c:v>
                </c:pt>
              </c:strCache>
            </c:strRef>
          </c:tx>
          <c:spPr>
            <a:gradFill rotWithShape="1">
              <a:gsLst>
                <a:gs pos="0">
                  <a:schemeClr val="accent2">
                    <a:shade val="51000"/>
                    <a:satMod val="130000"/>
                  </a:schemeClr>
                </a:gs>
                <a:gs pos="80000">
                  <a:schemeClr val="accent2">
                    <a:shade val="93000"/>
                    <a:satMod val="130000"/>
                  </a:schemeClr>
                </a:gs>
                <a:gs pos="100000">
                  <a:schemeClr val="accent2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Sheet1!$C$2:$C$10</c:f>
              <c:numCache>
                <c:formatCode>General</c:formatCode>
                <c:ptCount val="9"/>
                <c:pt idx="0">
                  <c:v>385</c:v>
                </c:pt>
                <c:pt idx="1">
                  <c:v>292</c:v>
                </c:pt>
                <c:pt idx="2">
                  <c:v>264</c:v>
                </c:pt>
                <c:pt idx="3">
                  <c:v>263</c:v>
                </c:pt>
                <c:pt idx="4">
                  <c:v>225</c:v>
                </c:pt>
                <c:pt idx="5">
                  <c:v>464</c:v>
                </c:pt>
                <c:pt idx="6">
                  <c:v>378</c:v>
                </c:pt>
                <c:pt idx="7">
                  <c:v>303</c:v>
                </c:pt>
                <c:pt idx="8">
                  <c:v>291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40A6-498D-9755-62EE10A7404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3">
                    <a:shade val="51000"/>
                    <a:satMod val="130000"/>
                  </a:schemeClr>
                </a:gs>
                <a:gs pos="80000">
                  <a:schemeClr val="accent3">
                    <a:shade val="93000"/>
                    <a:satMod val="130000"/>
                  </a:schemeClr>
                </a:gs>
                <a:gs pos="100000">
                  <a:schemeClr val="accent3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Sheet1!$D$2:$D$10</c:f>
              <c:numCache>
                <c:formatCode>General</c:formatCode>
                <c:ptCount val="9"/>
              </c:numCache>
            </c:numRef>
          </c:val>
          <c:extLst>
            <c:ext xmlns:c16="http://schemas.microsoft.com/office/drawing/2014/chart" uri="{C3380CC4-5D6E-409C-BE32-E72D297353CC}">
              <c16:uniqueId val="{00000002-40A6-498D-9755-62EE10A7404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164676352"/>
        <c:axId val="164677888"/>
        <c:axId val="0"/>
      </c:bar3DChart>
      <c:catAx>
        <c:axId val="164676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77888"/>
        <c:crosses val="autoZero"/>
        <c:auto val="1"/>
        <c:lblAlgn val="ctr"/>
        <c:lblOffset val="100"/>
        <c:noMultiLvlLbl val="0"/>
      </c:catAx>
      <c:valAx>
        <c:axId val="16467788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solidFill>
              <a:schemeClr val="accent1"/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64676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2"/>
        <c:delete val="1"/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2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Petitions for COE</c:v>
                </c:pt>
                <c:pt idx="1">
                  <c:v>Petitions for COT</c:v>
                </c:pt>
                <c:pt idx="2">
                  <c:v>Orders for COT 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125</c:v>
                </c:pt>
                <c:pt idx="1">
                  <c:v>52</c:v>
                </c:pt>
                <c:pt idx="2">
                  <c:v>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Sheet1!$A$2:$A$5</c:f>
              <c:strCache>
                <c:ptCount val="4"/>
                <c:pt idx="0">
                  <c:v>Total Number Petitions Filed 2017</c:v>
                </c:pt>
                <c:pt idx="1">
                  <c:v>Inmate Petitions 2017</c:v>
                </c:pt>
                <c:pt idx="2">
                  <c:v>Total Number Petitions Filed 2018</c:v>
                </c:pt>
                <c:pt idx="3">
                  <c:v>Inmate Petitions 2018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156</c:v>
                </c:pt>
                <c:pt idx="1">
                  <c:v>29</c:v>
                </c:pt>
                <c:pt idx="2">
                  <c:v>125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Sheet1!$A$2:$A$6</c:f>
              <c:strCache>
                <c:ptCount val="5"/>
                <c:pt idx="0">
                  <c:v>Voluntary </c:v>
                </c:pt>
                <c:pt idx="1">
                  <c:v>Does Not Meet Criteria </c:v>
                </c:pt>
                <c:pt idx="2">
                  <c:v>Failure to Submit 2nd Set</c:v>
                </c:pt>
                <c:pt idx="3">
                  <c:v>Petition Withdrawn</c:v>
                </c:pt>
                <c:pt idx="4">
                  <c:v>Expired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13</c:v>
                </c:pt>
                <c:pt idx="1">
                  <c:v>52</c:v>
                </c:pt>
                <c:pt idx="2">
                  <c:v>5</c:v>
                </c:pt>
                <c:pt idx="3">
                  <c:v>1</c:v>
                </c:pt>
                <c:pt idx="4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Total Number of Cases</c:v>
                </c:pt>
                <c:pt idx="1">
                  <c:v>Number of Contested Cases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125</c:v>
                </c:pt>
                <c:pt idx="1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Sheet1!$A$2:$A$3</c:f>
              <c:strCache>
                <c:ptCount val="2"/>
                <c:pt idx="0">
                  <c:v>Total of Revocations</c:v>
                </c:pt>
                <c:pt idx="1">
                  <c:v># of Patients with Multiple Revocations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81</c:v>
                </c:pt>
                <c:pt idx="1">
                  <c:v>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0"/>
    </c:view3D>
    <c:floor>
      <c:thickness val="0"/>
    </c:floor>
    <c:sideWall>
      <c:thickness val="0"/>
      <c:spPr>
        <a:noFill/>
        <a:ln w="25410">
          <a:noFill/>
        </a:ln>
      </c:spPr>
    </c:sideWall>
    <c:backWall>
      <c:thickness val="0"/>
      <c:spPr>
        <a:noFill/>
        <a:ln w="25410">
          <a:noFill/>
        </a:ln>
      </c:spPr>
    </c:backWall>
    <c:plotArea>
      <c:layout>
        <c:manualLayout>
          <c:layoutTarget val="inner"/>
          <c:xMode val="edge"/>
          <c:yMode val="edge"/>
          <c:x val="6.8433306791707213E-2"/>
          <c:y val="3.2782855268091486E-2"/>
          <c:w val="0.93138503052287003"/>
          <c:h val="0.86308984814398204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Sheet1!$A$2:$A$8</c:f>
              <c:strCache>
                <c:ptCount val="7"/>
                <c:pt idx="0">
                  <c:v>Banner UMC</c:v>
                </c:pt>
                <c:pt idx="1">
                  <c:v>CBI</c:v>
                </c:pt>
                <c:pt idx="2">
                  <c:v>CBI Benson </c:v>
                </c:pt>
                <c:pt idx="3">
                  <c:v>CVMC</c:v>
                </c:pt>
                <c:pt idx="4">
                  <c:v>Palo Verde</c:v>
                </c:pt>
                <c:pt idx="5">
                  <c:v>Sonora</c:v>
                </c:pt>
                <c:pt idx="6">
                  <c:v>Unknown 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3</c:v>
                </c:pt>
                <c:pt idx="1">
                  <c:v>1</c:v>
                </c:pt>
                <c:pt idx="2">
                  <c:v>24</c:v>
                </c:pt>
                <c:pt idx="3">
                  <c:v>79</c:v>
                </c:pt>
                <c:pt idx="4">
                  <c:v>4</c:v>
                </c:pt>
                <c:pt idx="5">
                  <c:v>11</c:v>
                </c:pt>
                <c:pt idx="6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458-44DB-B76D-622E9A46D12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21551104"/>
        <c:axId val="121556992"/>
        <c:axId val="0"/>
      </c:bar3DChart>
      <c:catAx>
        <c:axId val="12155110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 rot="-1740000" vert="horz"/>
          <a:lstStyle/>
          <a:p>
            <a:pPr>
              <a:defRPr/>
            </a:pPr>
            <a:endParaRPr lang="en-US"/>
          </a:p>
        </c:txPr>
        <c:crossAx val="121556992"/>
        <c:crosses val="autoZero"/>
        <c:auto val="1"/>
        <c:lblAlgn val="ctr"/>
        <c:lblOffset val="100"/>
        <c:noMultiLvlLbl val="0"/>
      </c:catAx>
      <c:valAx>
        <c:axId val="1215569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121551104"/>
        <c:crosses val="autoZero"/>
        <c:crossBetween val="between"/>
      </c:valAx>
      <c:spPr>
        <a:noFill/>
        <a:ln w="25410">
          <a:noFill/>
        </a:ln>
      </c:spPr>
    </c:plotArea>
    <c:plotVisOnly val="1"/>
    <c:dispBlanksAs val="gap"/>
    <c:showDLblsOverMax val="0"/>
  </c:chart>
  <c:txPr>
    <a:bodyPr/>
    <a:lstStyle/>
    <a:p>
      <a:pPr>
        <a:defRPr sz="1805"/>
      </a:pPr>
      <a:endParaRPr lang="en-US"/>
    </a:p>
  </c:tx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1797599848211754"/>
          <c:y val="8.1243160282930688E-2"/>
          <c:w val="0.78881557726970875"/>
          <c:h val="0.75019062235864731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spPr>
            <a:gradFill rotWithShape="1">
              <a:gsLst>
                <a:gs pos="0">
                  <a:schemeClr val="accent1">
                    <a:shade val="51000"/>
                    <a:satMod val="130000"/>
                  </a:schemeClr>
                </a:gs>
                <a:gs pos="80000">
                  <a:schemeClr val="accent1">
                    <a:shade val="93000"/>
                    <a:satMod val="130000"/>
                  </a:schemeClr>
                </a:gs>
                <a:gs pos="100000">
                  <a:schemeClr val="accent1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Sheet1!$A$2:$A$10</c:f>
              <c:numCache>
                <c:formatCode>General</c:formatCode>
                <c:ptCount val="9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  <c:pt idx="5">
                  <c:v>2015</c:v>
                </c:pt>
                <c:pt idx="6">
                  <c:v>2016</c:v>
                </c:pt>
                <c:pt idx="7">
                  <c:v>2017</c:v>
                </c:pt>
                <c:pt idx="8">
                  <c:v>2018</c:v>
                </c:pt>
              </c:numCache>
            </c:num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23</c:v>
                </c:pt>
                <c:pt idx="1">
                  <c:v>30</c:v>
                </c:pt>
                <c:pt idx="2">
                  <c:v>24</c:v>
                </c:pt>
                <c:pt idx="3">
                  <c:v>7</c:v>
                </c:pt>
                <c:pt idx="4">
                  <c:v>10</c:v>
                </c:pt>
                <c:pt idx="5">
                  <c:v>9</c:v>
                </c:pt>
                <c:pt idx="6">
                  <c:v>13</c:v>
                </c:pt>
                <c:pt idx="7">
                  <c:v>19</c:v>
                </c:pt>
                <c:pt idx="8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002-4576-B53B-86683CB34C98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ylinder"/>
        <c:axId val="142536064"/>
        <c:axId val="142537856"/>
        <c:axId val="0"/>
      </c:bar3DChart>
      <c:catAx>
        <c:axId val="1425360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2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37856"/>
        <c:crosses val="autoZero"/>
        <c:auto val="1"/>
        <c:lblAlgn val="ctr"/>
        <c:lblOffset val="100"/>
        <c:noMultiLvlLbl val="0"/>
      </c:catAx>
      <c:valAx>
        <c:axId val="1425378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2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360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90">
  <cs:axisTitle>
    <cs:lnRef idx="0"/>
    <cs:fillRef idx="0"/>
    <cs:effectRef idx="0"/>
    <cs:fontRef idx="minor">
      <a:schemeClr val="tx2"/>
    </cs:fontRef>
    <cs:defRPr sz="1197" b="1" kern="1200"/>
  </cs:axisTitle>
  <cs:category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2"/>
    </cs:fontRef>
    <cs:defRPr sz="1197" kern="1200"/>
  </cs:dataLabel>
  <cs:dataLabelCallout>
    <cs:lnRef idx="0"/>
    <cs:fillRef idx="0"/>
    <cs:effectRef idx="0"/>
    <cs:fontRef idx="minor">
      <a:schemeClr val="dk2">
        <a:lumMod val="7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2"/>
    <cs:fontRef idx="minor">
      <a:schemeClr val="tx2"/>
    </cs:fontRef>
  </cs:dataPoint>
  <cs:dataPoint3D>
    <cs:lnRef idx="0"/>
    <cs:fillRef idx="3">
      <cs:styleClr val="auto"/>
    </cs:fillRef>
    <cs:effectRef idx="2"/>
    <cs:fontRef idx="minor">
      <a:schemeClr val="tx2"/>
    </cs:fontRef>
  </cs:dataPoint3D>
  <cs:dataPointLine>
    <cs:lnRef idx="0">
      <cs:styleClr val="auto"/>
    </cs:lnRef>
    <cs:fillRef idx="3"/>
    <cs:effectRef idx="2"/>
    <cs:fontRef idx="minor">
      <a:schemeClr val="tx2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3">
      <cs:styleClr val="auto"/>
    </cs:fillRef>
    <cs:effectRef idx="2"/>
    <cs:fontRef idx="minor">
      <a:schemeClr val="tx2"/>
    </cs:fontRef>
    <cs:spPr>
      <a:ln w="12700">
        <a:solidFill>
          <a:schemeClr val="lt2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2"/>
    <cs:fontRef idx="minor">
      <a:schemeClr val="tx2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2"/>
    </cs:fontRef>
    <cs:spPr>
      <a:ln w="9525">
        <a:solidFill>
          <a:schemeClr val="tx2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2"/>
    </cs:fontRef>
    <cs:spPr>
      <a:ln w="9525">
        <a:solidFill>
          <a:schemeClr val="tx2">
            <a:lumMod val="75000"/>
          </a:schemeClr>
        </a:solidFill>
        <a:round/>
      </a:ln>
    </cs:spPr>
  </cs:errorBar>
  <cs:floor>
    <cs:lnRef idx="0"/>
    <cs:fillRef idx="0"/>
    <cs:effectRef idx="0"/>
    <cs:fontRef idx="minor">
      <a:schemeClr val="tx2"/>
    </cs:fontRef>
  </cs:floor>
  <cs:gridlineMajor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2"/>
    </cs:fontRef>
    <cs:spPr>
      <a:ln>
        <a:solidFill>
          <a:schemeClr val="tx2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2"/>
    </cs:fontRef>
    <cs:defRPr sz="1197" kern="1200"/>
  </cs:legend>
  <cs:plotArea>
    <cs:lnRef idx="0"/>
    <cs:fillRef idx="0"/>
    <cs:effectRef idx="0"/>
    <cs:fontRef idx="minor">
      <a:schemeClr val="tx2"/>
    </cs:fontRef>
  </cs:plotArea>
  <cs:plotArea3D>
    <cs:lnRef idx="0"/>
    <cs:fillRef idx="0"/>
    <cs:effectRef idx="0"/>
    <cs:fontRef idx="minor">
      <a:schemeClr val="tx2"/>
    </cs:fontRef>
  </cs:plotArea3D>
  <cs:seriesAxis>
    <cs:lnRef idx="0"/>
    <cs:fillRef idx="0"/>
    <cs:effectRef idx="0"/>
    <cs:fontRef idx="minor">
      <a:schemeClr val="tx2"/>
    </cs:fontRef>
    <cs:spPr>
      <a:ln w="9525" cap="flat" cmpd="sng" algn="ctr">
        <a:solidFill>
          <a:schemeClr val="tx2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2"/>
    </cs:fontRef>
    <cs:spPr>
      <a:ln w="9525">
        <a:solidFill>
          <a:schemeClr val="tx2">
            <a:lumMod val="60000"/>
            <a:lumOff val="4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tx2"/>
    </cs:fontRef>
    <cs:defRPr sz="2128" b="1" kern="1200"/>
  </cs:title>
  <cs:trendline>
    <cs:lnRef idx="0">
      <cs:styleClr val="auto"/>
    </cs:lnRef>
    <cs:fillRef idx="0"/>
    <cs:effectRef idx="0"/>
    <cs:fontRef idx="minor">
      <a:schemeClr val="tx2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2"/>
    </cs:fontRef>
    <cs:defRPr sz="1197" kern="1200"/>
  </cs:trendlineLabel>
  <cs:upBar>
    <cs:lnRef idx="0"/>
    <cs:fillRef idx="0"/>
    <cs:effectRef idx="0"/>
    <cs:fontRef idx="minor">
      <a:schemeClr val="tx2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2"/>
    </cs:fontRef>
    <cs:defRPr sz="1197" kern="1200"/>
  </cs:valueAxis>
  <cs:wall>
    <cs:lnRef idx="0"/>
    <cs:fillRef idx="0"/>
    <cs:effectRef idx="0"/>
    <cs:fontRef idx="minor">
      <a:schemeClr val="tx2"/>
    </cs:fontRef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0.57575</cdr:x>
      <cdr:y>0.0845</cdr:y>
    </cdr:from>
    <cdr:to>
      <cdr:x>0.6385</cdr:x>
      <cdr:y>0.14425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3505200" y="431800"/>
          <a:ext cx="381000" cy="286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0.47575</cdr:x>
      <cdr:y>0.52</cdr:y>
    </cdr:from>
    <cdr:to>
      <cdr:x>0.55075</cdr:x>
      <cdr:y>0.593</cdr:y>
    </cdr:to>
    <cdr:sp macro="" textlink="">
      <cdr:nvSpPr>
        <cdr:cNvPr id="4" name="TextBox 1"/>
        <cdr:cNvSpPr txBox="1"/>
      </cdr:nvSpPr>
      <cdr:spPr>
        <a:xfrm xmlns:a="http://schemas.openxmlformats.org/drawingml/2006/main">
          <a:off x="2895600" y="2184400"/>
          <a:ext cx="455676" cy="287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0.388</cdr:x>
      <cdr:y>0.50075</cdr:y>
    </cdr:from>
    <cdr:to>
      <cdr:x>0.463</cdr:x>
      <cdr:y>0.574</cdr:y>
    </cdr:to>
    <cdr:sp macro="" textlink="">
      <cdr:nvSpPr>
        <cdr:cNvPr id="5" name="TextBox 1"/>
        <cdr:cNvSpPr txBox="1"/>
      </cdr:nvSpPr>
      <cdr:spPr>
        <a:xfrm xmlns:a="http://schemas.openxmlformats.org/drawingml/2006/main">
          <a:off x="2362200" y="2108200"/>
          <a:ext cx="455676" cy="2865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0.30025</cdr:x>
      <cdr:y>0.26625</cdr:y>
    </cdr:from>
    <cdr:to>
      <cdr:x>0.37525</cdr:x>
      <cdr:y>0.3405</cdr:y>
    </cdr:to>
    <cdr:sp macro="" textlink="">
      <cdr:nvSpPr>
        <cdr:cNvPr id="6" name="TextBox 1"/>
        <cdr:cNvSpPr txBox="1"/>
      </cdr:nvSpPr>
      <cdr:spPr>
        <a:xfrm xmlns:a="http://schemas.openxmlformats.org/drawingml/2006/main">
          <a:off x="1828800" y="1193800"/>
          <a:ext cx="455676" cy="28956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0.22525</cdr:x>
      <cdr:y>0.53975</cdr:y>
    </cdr:from>
    <cdr:to>
      <cdr:x>0.3</cdr:x>
      <cdr:y>0.61325</cdr:y>
    </cdr:to>
    <cdr:sp macro="" textlink="">
      <cdr:nvSpPr>
        <cdr:cNvPr id="7" name="TextBox 1"/>
        <cdr:cNvSpPr txBox="1"/>
      </cdr:nvSpPr>
      <cdr:spPr>
        <a:xfrm xmlns:a="http://schemas.openxmlformats.org/drawingml/2006/main">
          <a:off x="1371600" y="2260600"/>
          <a:ext cx="455676" cy="2875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  <cdr:relSizeAnchor xmlns:cdr="http://schemas.openxmlformats.org/drawingml/2006/chartDrawing">
    <cdr:from>
      <cdr:x>0.651</cdr:x>
      <cdr:y>0.67625</cdr:y>
    </cdr:from>
    <cdr:to>
      <cdr:x>0.7635</cdr:x>
      <cdr:y>0.81225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962400" y="2794000"/>
          <a:ext cx="685800" cy="533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sz="1800" b="1" dirty="0">
            <a:solidFill>
              <a:srgbClr val="FF0000"/>
            </a:solidFill>
          </a:endParaRPr>
        </a:p>
      </cdr:txBody>
    </cdr:sp>
  </cdr:relSizeAnchor>
  <cdr:relSizeAnchor xmlns:cdr="http://schemas.openxmlformats.org/drawingml/2006/chartDrawing">
    <cdr:from>
      <cdr:x>0.7635</cdr:x>
      <cdr:y>0.6365</cdr:y>
    </cdr:from>
    <cdr:to>
      <cdr:x>0.85125</cdr:x>
      <cdr:y>0.71525</cdr:y>
    </cdr:to>
    <cdr:sp macro="" textlink="">
      <cdr:nvSpPr>
        <cdr:cNvPr id="9" name="TextBox 8"/>
        <cdr:cNvSpPr txBox="1"/>
      </cdr:nvSpPr>
      <cdr:spPr>
        <a:xfrm xmlns:a="http://schemas.openxmlformats.org/drawingml/2006/main">
          <a:off x="4648200" y="2641600"/>
          <a:ext cx="533400" cy="3048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0.56175</cdr:x>
      <cdr:y>0.094</cdr:y>
    </cdr:from>
    <cdr:to>
      <cdr:x>0.71125</cdr:x>
      <cdr:y>0.318</cdr:y>
    </cdr:to>
    <cdr:sp macro="" textlink="">
      <cdr:nvSpPr>
        <cdr:cNvPr id="8" name="TextBox 7"/>
        <cdr:cNvSpPr txBox="1"/>
      </cdr:nvSpPr>
      <cdr:spPr>
        <a:xfrm xmlns:a="http://schemas.openxmlformats.org/drawingml/2006/main">
          <a:off x="3429000" y="381000"/>
          <a:ext cx="914400" cy="914400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50C4C0-F2E0-4578-9113-E9E7268C12D0}" type="datetimeFigureOut">
              <a:rPr lang="en-US" smtClean="0"/>
              <a:t>2/6/2019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753055-5086-45FB-88E0-13CE891969C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80679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2743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Spike in 2017 could be due to the 2008 recession - lag time in property owners becoming delinquent and more CP holders filing suit.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51359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13 Resolved by Chris Mullinax.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35497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2016 Total PRRs = 462; 2017 Total PRRs = 315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82428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165 PRRs that were non-sheriff related requests.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305943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County paid $63K to clean up 11 properties owned by the Balmers and $7,266 to clean up 1 property owned by Luke Green.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28583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6 Hearings in 2017 v. 15 in 2016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7753055-5086-45FB-88E0-13CE891969CE}" type="slidenum">
              <a:rPr lang="en-US" smtClean="0"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67482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09600" y="304800"/>
            <a:ext cx="48768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8" descr="CochiseCountySeal_CMYK_sm.tif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38600" y="5105400"/>
            <a:ext cx="1090613" cy="1087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extBox 6"/>
          <p:cNvSpPr txBox="1"/>
          <p:nvPr/>
        </p:nvSpPr>
        <p:spPr>
          <a:xfrm>
            <a:off x="914400" y="6248400"/>
            <a:ext cx="73152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9906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39925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3600" b="1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8200"/>
            <a:ext cx="8229600" cy="9144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050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05000"/>
            <a:ext cx="4038600" cy="42211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9906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98638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98638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TextBox 12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Picture 7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TextBox 8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3008313" cy="444500"/>
          </a:xfrm>
        </p:spPr>
        <p:txBody>
          <a:bodyPr anchor="b"/>
          <a:lstStyle>
            <a:lvl1pPr algn="l">
              <a:defRPr sz="1800"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990600"/>
            <a:ext cx="5111750" cy="5135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5259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14399"/>
            <a:ext cx="5486400" cy="381317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Box 7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Box 10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655638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TextBox 6"/>
          <p:cNvSpPr txBox="1"/>
          <p:nvPr userDrawn="1"/>
        </p:nvSpPr>
        <p:spPr>
          <a:xfrm>
            <a:off x="609600" y="304800"/>
            <a:ext cx="48768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>
                <a:latin typeface="Arial" pitchFamily="34" charset="0"/>
                <a:cs typeface="Arial" pitchFamily="34" charset="0"/>
              </a:rPr>
              <a:t>COCHISE COUNTY</a:t>
            </a: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457200" y="228600"/>
            <a:ext cx="0" cy="64008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ochiseCountySeal_CMYK_sm.tif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382000" y="6172200"/>
            <a:ext cx="458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TextBox 9"/>
          <p:cNvSpPr txBox="1"/>
          <p:nvPr userDrawn="1"/>
        </p:nvSpPr>
        <p:spPr>
          <a:xfrm>
            <a:off x="5410200" y="6400800"/>
            <a:ext cx="2971800" cy="230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900" b="1" i="1" dirty="0">
                <a:latin typeface="Arial" pitchFamily="34" charset="0"/>
                <a:cs typeface="Arial" pitchFamily="34" charset="0"/>
              </a:rPr>
              <a:t>Public Programs…Personal Service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56823B8-94E6-429B-A104-9D678F32650A}" type="datetimeFigureOut">
              <a:rPr lang="en-US"/>
              <a:pPr>
                <a:defRPr/>
              </a:pPr>
              <a:t>2/6/2019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C9F9524-F9C8-4888-AA4E-33818B9F799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9" r:id="rId7"/>
    <p:sldLayoutId id="2147483670" r:id="rId8"/>
    <p:sldLayoutId id="2147483671" r:id="rId9"/>
    <p:sldLayoutId id="2147483672" r:id="rId10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9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3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4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5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Legal Stats &amp; Trends</a:t>
            </a:r>
          </a:p>
        </p:txBody>
      </p:sp>
      <p:sp>
        <p:nvSpPr>
          <p:cNvPr id="4099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Elda Orduño,  Civil Deputy County Attorney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Fiduciary Investigations</a:t>
            </a:r>
          </a:p>
        </p:txBody>
      </p:sp>
      <p:graphicFrame>
        <p:nvGraphicFramePr>
          <p:cNvPr id="5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9439684"/>
              </p:ext>
            </p:extLst>
          </p:nvPr>
        </p:nvGraphicFramePr>
        <p:xfrm>
          <a:off x="1832417" y="2184400"/>
          <a:ext cx="5479165" cy="389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dirty="0"/>
              <a:t>Public Fiduciary – Court Appointments (Guardian and/or Conservator)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4957459"/>
              </p:ext>
            </p:extLst>
          </p:nvPr>
        </p:nvGraphicFramePr>
        <p:xfrm>
          <a:off x="1676400" y="2362200"/>
          <a:ext cx="6096000" cy="3987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Public Fiduciary - Probates</a:t>
            </a: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34700170"/>
              </p:ext>
            </p:extLst>
          </p:nvPr>
        </p:nvGraphicFramePr>
        <p:xfrm>
          <a:off x="1676400" y="19812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Appeals – Superior Court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3796696"/>
              </p:ext>
            </p:extLst>
          </p:nvPr>
        </p:nvGraphicFramePr>
        <p:xfrm>
          <a:off x="1524000" y="20574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Tax Foreclosure Cases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13525645"/>
              </p:ext>
            </p:extLst>
          </p:nvPr>
        </p:nvGraphicFramePr>
        <p:xfrm>
          <a:off x="1219200" y="1981200"/>
          <a:ext cx="7239000" cy="439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14400"/>
            <a:ext cx="8229600" cy="1143000"/>
          </a:xfrm>
        </p:spPr>
        <p:txBody>
          <a:bodyPr/>
          <a:lstStyle/>
          <a:p>
            <a:r>
              <a:rPr lang="en-US" dirty="0"/>
              <a:t>Bankruptcy Cases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8014227"/>
              </p:ext>
            </p:extLst>
          </p:nvPr>
        </p:nvGraphicFramePr>
        <p:xfrm>
          <a:off x="1676400" y="18288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Election Cases</a:t>
            </a:r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59797124"/>
              </p:ext>
            </p:extLst>
          </p:nvPr>
        </p:nvGraphicFramePr>
        <p:xfrm>
          <a:off x="914400" y="2133600"/>
          <a:ext cx="7315200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dirty="0"/>
              <a:t>Merit Commission Cases</a:t>
            </a:r>
          </a:p>
        </p:txBody>
      </p:sp>
      <p:graphicFrame>
        <p:nvGraphicFramePr>
          <p:cNvPr id="4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18961876"/>
              </p:ext>
            </p:extLst>
          </p:nvPr>
        </p:nvGraphicFramePr>
        <p:xfrm>
          <a:off x="1066800" y="1905000"/>
          <a:ext cx="7239000" cy="39925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Civil Rights Commission Cases</a:t>
            </a:r>
          </a:p>
        </p:txBody>
      </p:sp>
      <p:graphicFrame>
        <p:nvGraphicFramePr>
          <p:cNvPr id="5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7621907"/>
              </p:ext>
            </p:extLst>
          </p:nvPr>
        </p:nvGraphicFramePr>
        <p:xfrm>
          <a:off x="1600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Notices of Claim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7143521"/>
              </p:ext>
            </p:extLst>
          </p:nvPr>
        </p:nvGraphicFramePr>
        <p:xfrm>
          <a:off x="1600200" y="21336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Adoptions</a:t>
            </a:r>
          </a:p>
        </p:txBody>
      </p:sp>
      <p:graphicFrame>
        <p:nvGraphicFramePr>
          <p:cNvPr id="5" name="Chart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5643972"/>
              </p:ext>
            </p:extLst>
          </p:nvPr>
        </p:nvGraphicFramePr>
        <p:xfrm>
          <a:off x="1905000" y="2133600"/>
          <a:ext cx="5837774" cy="3890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dirty="0"/>
              <a:t>Notices of Claim – Resolved by CAO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56831498"/>
              </p:ext>
            </p:extLst>
          </p:nvPr>
        </p:nvGraphicFramePr>
        <p:xfrm>
          <a:off x="1600200" y="2209800"/>
          <a:ext cx="60960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22598627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143000"/>
          </a:xfrm>
        </p:spPr>
        <p:txBody>
          <a:bodyPr/>
          <a:lstStyle/>
          <a:p>
            <a:r>
              <a:rPr lang="en-US" dirty="0"/>
              <a:t>Notices of Claim – Referred to ACIP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91770918"/>
              </p:ext>
            </p:extLst>
          </p:nvPr>
        </p:nvGraphicFramePr>
        <p:xfrm>
          <a:off x="1676400" y="2362200"/>
          <a:ext cx="6096000" cy="3759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County Attorney Civil Cases - New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89688395"/>
              </p:ext>
            </p:extLst>
          </p:nvPr>
        </p:nvGraphicFramePr>
        <p:xfrm>
          <a:off x="1600200" y="2133600"/>
          <a:ext cx="6096000" cy="4114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dirty="0"/>
              <a:t>Public Records Requests – </a:t>
            </a:r>
            <a:br>
              <a:rPr lang="en-US" dirty="0"/>
            </a:br>
            <a:r>
              <a:rPr lang="en-US" dirty="0"/>
              <a:t>Top 10 Departments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09433800"/>
              </p:ext>
            </p:extLst>
          </p:nvPr>
        </p:nvGraphicFramePr>
        <p:xfrm>
          <a:off x="1524000" y="2286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143000"/>
          </a:xfrm>
        </p:spPr>
        <p:txBody>
          <a:bodyPr/>
          <a:lstStyle/>
          <a:p>
            <a:r>
              <a:rPr lang="en-US" dirty="0"/>
              <a:t>Public Records Requests –</a:t>
            </a:r>
            <a:br>
              <a:rPr lang="en-US" dirty="0"/>
            </a:br>
            <a:r>
              <a:rPr lang="en-US" dirty="0"/>
              <a:t>Reviewed by CAO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761071720"/>
              </p:ext>
            </p:extLst>
          </p:nvPr>
        </p:nvGraphicFramePr>
        <p:xfrm>
          <a:off x="1447800" y="2286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&amp; Zoning – Hazard Abatements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06736832"/>
              </p:ext>
            </p:extLst>
          </p:nvPr>
        </p:nvGraphicFramePr>
        <p:xfrm>
          <a:off x="838200" y="2057400"/>
          <a:ext cx="7772400" cy="3962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Planning &amp; Zoning – Zoning Violations</a:t>
            </a:r>
          </a:p>
        </p:txBody>
      </p:sp>
      <p:graphicFrame>
        <p:nvGraphicFramePr>
          <p:cNvPr id="4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46268605"/>
              </p:ext>
            </p:extLst>
          </p:nvPr>
        </p:nvGraphicFramePr>
        <p:xfrm>
          <a:off x="685800" y="2209800"/>
          <a:ext cx="77724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</p:spPr>
        <p:txBody>
          <a:bodyPr/>
          <a:lstStyle/>
          <a:p>
            <a:r>
              <a:rPr lang="en-US" dirty="0"/>
              <a:t>CAO Civil – the People 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4800600"/>
          </a:xfrm>
        </p:spPr>
        <p:txBody>
          <a:bodyPr/>
          <a:lstStyle/>
          <a:p>
            <a:pPr eaLnBrk="1" hangingPunct="1"/>
            <a:r>
              <a:rPr lang="en-US" b="1" dirty="0"/>
              <a:t>Brian McIntyre, Cochise County Attorney</a:t>
            </a:r>
          </a:p>
          <a:p>
            <a:pPr lvl="1" eaLnBrk="1" hangingPunct="1"/>
            <a:r>
              <a:rPr lang="en-US" dirty="0"/>
              <a:t>Britt Hanson – Chief Civil Deputy	16 yrs./36 yrs.</a:t>
            </a:r>
          </a:p>
          <a:p>
            <a:pPr lvl="1" eaLnBrk="1" hangingPunct="1"/>
            <a:r>
              <a:rPr lang="en-US" dirty="0"/>
              <a:t>Elda Orduño – Deputy      		6 yrs./17 yrs.</a:t>
            </a:r>
          </a:p>
          <a:p>
            <a:pPr lvl="1" eaLnBrk="1" hangingPunct="1"/>
            <a:r>
              <a:rPr lang="en-US" dirty="0"/>
              <a:t>Sara Ransom – Deputy		3.5 yrs./13.5 yrs.</a:t>
            </a:r>
          </a:p>
          <a:p>
            <a:pPr lvl="1" eaLnBrk="1" hangingPunct="1"/>
            <a:r>
              <a:rPr lang="en-US" dirty="0"/>
              <a:t>Christine Roberts – Deputy 	1yr 6 mo./9 yrs.</a:t>
            </a:r>
          </a:p>
          <a:p>
            <a:pPr lvl="1" eaLnBrk="1" hangingPunct="1"/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1F4869-10AF-4D2F-A41D-AB1A3B9C6F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CAO Civil – the People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AF9932-4986-47FC-91D9-5119DCD6F2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/>
            <a:r>
              <a:rPr lang="en-US" dirty="0"/>
              <a:t>Catherine Barney - Paralegal 	4 yrs./16 yrs.</a:t>
            </a:r>
          </a:p>
          <a:p>
            <a:pPr lvl="1"/>
            <a:r>
              <a:rPr lang="en-US" dirty="0"/>
              <a:t>Tiffany Johnson – Paralegal 	1yr 7 mo./11 yrs.</a:t>
            </a:r>
          </a:p>
          <a:p>
            <a:pPr lvl="1"/>
            <a:r>
              <a:rPr lang="en-US" dirty="0"/>
              <a:t>Susana Stark – Legal Secretary	1yr 1 mo./19 yrs.</a:t>
            </a:r>
          </a:p>
          <a:p>
            <a:pPr lvl="1">
              <a:spcBef>
                <a:spcPts val="0"/>
              </a:spcBef>
            </a:pPr>
            <a:r>
              <a:rPr lang="en-US" dirty="0"/>
              <a:t>Debora Townsend 			1 </a:t>
            </a:r>
            <a:r>
              <a:rPr lang="en-US" dirty="0" err="1"/>
              <a:t>yr</a:t>
            </a:r>
            <a:r>
              <a:rPr lang="en-US" dirty="0"/>
              <a:t> 1 mo./1.5 </a:t>
            </a:r>
            <a:r>
              <a:rPr lang="en-US" dirty="0" err="1"/>
              <a:t>yrs</a:t>
            </a:r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    Legal Secretary/PRR Coordinator</a:t>
            </a:r>
          </a:p>
          <a:p>
            <a:pPr marL="457200" lvl="1" indent="0">
              <a:spcBef>
                <a:spcPts val="0"/>
              </a:spcBef>
              <a:buNone/>
            </a:pPr>
            <a:endParaRPr lang="en-US" dirty="0"/>
          </a:p>
          <a:p>
            <a:pPr marL="457200" lvl="1" indent="0">
              <a:spcBef>
                <a:spcPts val="0"/>
              </a:spcBef>
              <a:buNone/>
            </a:pPr>
            <a:r>
              <a:rPr lang="en-US" dirty="0"/>
              <a:t>Totals:					35yrs./124 yrs.</a:t>
            </a:r>
          </a:p>
        </p:txBody>
      </p:sp>
    </p:spTree>
    <p:extLst>
      <p:ext uri="{BB962C8B-B14F-4D97-AF65-F5344CB8AC3E}">
        <p14:creationId xmlns:p14="http://schemas.microsoft.com/office/powerpoint/2010/main" val="250081770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143000"/>
          </a:xfrm>
        </p:spPr>
        <p:txBody>
          <a:bodyPr/>
          <a:lstStyle/>
          <a:p>
            <a:r>
              <a:rPr lang="en-US" dirty="0"/>
              <a:t>County Clients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762000" y="1600200"/>
            <a:ext cx="7772400" cy="4800600"/>
          </a:xfrm>
        </p:spPr>
        <p:txBody>
          <a:bodyPr/>
          <a:lstStyle/>
          <a:p>
            <a:pPr eaLnBrk="1" hangingPunct="1"/>
            <a:r>
              <a:rPr lang="en-US" dirty="0"/>
              <a:t>Assessor</a:t>
            </a:r>
          </a:p>
          <a:p>
            <a:pPr eaLnBrk="1" hangingPunct="1"/>
            <a:r>
              <a:rPr lang="en-US" dirty="0"/>
              <a:t>Board of Supervisors/Departments</a:t>
            </a:r>
          </a:p>
          <a:p>
            <a:pPr eaLnBrk="1" hangingPunct="1"/>
            <a:r>
              <a:rPr lang="en-US" dirty="0"/>
              <a:t>County Attorney</a:t>
            </a:r>
          </a:p>
          <a:p>
            <a:r>
              <a:rPr lang="en-US" dirty="0"/>
              <a:t>Public Fiduciary</a:t>
            </a:r>
          </a:p>
          <a:p>
            <a:pPr eaLnBrk="1" hangingPunct="1"/>
            <a:r>
              <a:rPr lang="en-US" dirty="0"/>
              <a:t>Recorder</a:t>
            </a:r>
          </a:p>
          <a:p>
            <a:pPr eaLnBrk="1" hangingPunct="1"/>
            <a:r>
              <a:rPr lang="en-US" dirty="0"/>
              <a:t>Sheriff</a:t>
            </a:r>
          </a:p>
          <a:p>
            <a:pPr eaLnBrk="1" hangingPunct="1"/>
            <a:r>
              <a:rPr lang="en-US" dirty="0"/>
              <a:t>Superintendent of Schools</a:t>
            </a:r>
          </a:p>
          <a:p>
            <a:pPr eaLnBrk="1" hangingPunct="1"/>
            <a:r>
              <a:rPr lang="en-US" dirty="0"/>
              <a:t>Treasurer</a:t>
            </a:r>
          </a:p>
          <a:p>
            <a:pPr eaLnBrk="1" hangingPunct="1">
              <a:buFont typeface="Wingdings" pitchFamily="2" charset="2"/>
              <a:buNone/>
            </a:pPr>
            <a:endParaRPr lang="en-US" sz="1800" dirty="0"/>
          </a:p>
          <a:p>
            <a:pPr eaLnBrk="1" hangingPunct="1"/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95400"/>
            <a:ext cx="8229600" cy="1143000"/>
          </a:xfrm>
        </p:spPr>
        <p:txBody>
          <a:bodyPr/>
          <a:lstStyle/>
          <a:p>
            <a:r>
              <a:rPr lang="en-US" dirty="0"/>
              <a:t>Mental Health Commitments </a:t>
            </a:r>
            <a:br>
              <a:rPr lang="en-US" dirty="0"/>
            </a:br>
            <a:r>
              <a:rPr lang="en-US" dirty="0"/>
              <a:t>(Title 36) Cases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1181100" y="2133600"/>
          <a:ext cx="67818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15496828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E92CEB-7D4F-483C-9B4F-0B398C976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Non-County Clients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20D440-CD34-44FA-8FDF-B9E77FD950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Adoptive Parents</a:t>
            </a:r>
          </a:p>
          <a:p>
            <a:r>
              <a:rPr lang="en-US" dirty="0"/>
              <a:t>City of Bisbee</a:t>
            </a:r>
          </a:p>
          <a:p>
            <a:r>
              <a:rPr lang="en-US" dirty="0"/>
              <a:t>Cochise College</a:t>
            </a:r>
          </a:p>
          <a:p>
            <a:r>
              <a:rPr lang="en-US" dirty="0"/>
              <a:t>Fire Districts </a:t>
            </a:r>
          </a:p>
          <a:p>
            <a:r>
              <a:rPr lang="en-US" dirty="0"/>
              <a:t>Mental Health Agencies</a:t>
            </a:r>
          </a:p>
          <a:p>
            <a:r>
              <a:rPr lang="en-US" dirty="0"/>
              <a:t>Road Improvement Districts</a:t>
            </a:r>
          </a:p>
          <a:p>
            <a:r>
              <a:rPr lang="en-US" dirty="0"/>
              <a:t>Water Districts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5563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914400"/>
            <a:ext cx="6705600" cy="4572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Mental Health Petitions Filed 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1066800" y="1905000"/>
          <a:ext cx="6477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08620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8235" y="228600"/>
            <a:ext cx="6858000" cy="2057400"/>
          </a:xfrm>
        </p:spPr>
        <p:txBody>
          <a:bodyPr/>
          <a:lstStyle/>
          <a:p>
            <a:br>
              <a:rPr lang="en-US" dirty="0"/>
            </a:br>
            <a:r>
              <a:rPr lang="en-US" dirty="0"/>
              <a:t>Mental Health Petitions Filed on Inmate Patients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1066800" y="1905000"/>
          <a:ext cx="6477000" cy="4572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156555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295400"/>
            <a:ext cx="4876800" cy="457200"/>
          </a:xfrm>
        </p:spPr>
        <p:txBody>
          <a:bodyPr/>
          <a:lstStyle/>
          <a:p>
            <a:r>
              <a:rPr lang="en-US" dirty="0"/>
              <a:t>Mental Health Dismissals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914400" y="1600200"/>
          <a:ext cx="6553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951782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57400" y="1295400"/>
            <a:ext cx="4876800" cy="457200"/>
          </a:xfrm>
        </p:spPr>
        <p:txBody>
          <a:bodyPr/>
          <a:lstStyle/>
          <a:p>
            <a:r>
              <a:rPr lang="en-US" dirty="0"/>
              <a:t>Mental Health Contested Hearings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914400" y="1600200"/>
          <a:ext cx="6553200" cy="4876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00086415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95400"/>
            <a:ext cx="6553200" cy="457200"/>
          </a:xfrm>
        </p:spPr>
        <p:txBody>
          <a:bodyPr/>
          <a:lstStyle/>
          <a:p>
            <a:r>
              <a:rPr lang="en-US" dirty="0"/>
              <a:t>Mental Health Revocations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914400" y="1752600"/>
          <a:ext cx="670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867587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95400" y="1295400"/>
            <a:ext cx="6553200" cy="457200"/>
          </a:xfrm>
        </p:spPr>
        <p:txBody>
          <a:bodyPr/>
          <a:lstStyle/>
          <a:p>
            <a:r>
              <a:rPr lang="en-US" dirty="0"/>
              <a:t>Mental Health Facilities</a:t>
            </a:r>
            <a:br>
              <a:rPr lang="en-US" dirty="0"/>
            </a:br>
            <a:endParaRPr lang="en-US" dirty="0"/>
          </a:p>
        </p:txBody>
      </p:sp>
      <p:graphicFrame>
        <p:nvGraphicFramePr>
          <p:cNvPr id="8" name="Chart 1"/>
          <p:cNvGraphicFramePr>
            <a:graphicFrameLocks/>
          </p:cNvGraphicFramePr>
          <p:nvPr>
            <p:extLst/>
          </p:nvPr>
        </p:nvGraphicFramePr>
        <p:xfrm>
          <a:off x="914400" y="1752600"/>
          <a:ext cx="6705600" cy="4724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10843913"/>
      </p:ext>
    </p:extLst>
  </p:cSld>
  <p:clrMapOvr>
    <a:masterClrMapping/>
  </p:clrMapOvr>
</p:sld>
</file>

<file path=ppt/theme/theme1.xml><?xml version="1.0" encoding="utf-8"?>
<a:theme xmlns:a="http://schemas.openxmlformats.org/drawingml/2006/main" name="CochiseCountyPPT_Template_RevisedAugust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CochiseCountyPPT_Template_RevisedAugust2015</Template>
  <TotalTime>786</TotalTime>
  <Words>265</Words>
  <Application>Microsoft Office PowerPoint</Application>
  <PresentationFormat>On-screen Show (4:3)</PresentationFormat>
  <Paragraphs>71</Paragraphs>
  <Slides>30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4" baseType="lpstr">
      <vt:lpstr>Arial</vt:lpstr>
      <vt:lpstr>Calibri</vt:lpstr>
      <vt:lpstr>Wingdings</vt:lpstr>
      <vt:lpstr>CochiseCountyPPT_Template_RevisedAugust2015</vt:lpstr>
      <vt:lpstr>Legal Stats &amp; Trends</vt:lpstr>
      <vt:lpstr>Adoptions</vt:lpstr>
      <vt:lpstr>Mental Health Commitments  (Title 36) Cases </vt:lpstr>
      <vt:lpstr> Mental Health Petitions Filed  </vt:lpstr>
      <vt:lpstr> Mental Health Petitions Filed on Inmate Patients </vt:lpstr>
      <vt:lpstr>Mental Health Dismissals </vt:lpstr>
      <vt:lpstr>Mental Health Contested Hearings </vt:lpstr>
      <vt:lpstr>Mental Health Revocations </vt:lpstr>
      <vt:lpstr>Mental Health Facilities </vt:lpstr>
      <vt:lpstr>Public Fiduciary Investigations</vt:lpstr>
      <vt:lpstr>Public Fiduciary – Court Appointments (Guardian and/or Conservator)</vt:lpstr>
      <vt:lpstr>Public Fiduciary - Probates</vt:lpstr>
      <vt:lpstr>Tax Appeals – Superior Court</vt:lpstr>
      <vt:lpstr>Tax Foreclosure Cases</vt:lpstr>
      <vt:lpstr>Bankruptcy Cases</vt:lpstr>
      <vt:lpstr>Election Cases</vt:lpstr>
      <vt:lpstr>Merit Commission Cases</vt:lpstr>
      <vt:lpstr>Civil Rights Commission Cases</vt:lpstr>
      <vt:lpstr>Notices of Claim</vt:lpstr>
      <vt:lpstr>Notices of Claim – Resolved by CAO</vt:lpstr>
      <vt:lpstr>Notices of Claim – Referred to ACIP</vt:lpstr>
      <vt:lpstr>County Attorney Civil Cases - New</vt:lpstr>
      <vt:lpstr>Public Records Requests –  Top 10 Departments</vt:lpstr>
      <vt:lpstr>Public Records Requests – Reviewed by CAO</vt:lpstr>
      <vt:lpstr>Planning &amp; Zoning – Hazard Abatements</vt:lpstr>
      <vt:lpstr>Planning &amp; Zoning – Zoning Violations</vt:lpstr>
      <vt:lpstr>CAO Civil – the People </vt:lpstr>
      <vt:lpstr>CAO Civil – the People </vt:lpstr>
      <vt:lpstr>County Clients</vt:lpstr>
      <vt:lpstr>Non-County Clients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Klemons</dc:creator>
  <cp:lastModifiedBy>Orduno, Elda E</cp:lastModifiedBy>
  <cp:revision>90</cp:revision>
  <cp:lastPrinted>2019-02-06T18:01:08Z</cp:lastPrinted>
  <dcterms:created xsi:type="dcterms:W3CDTF">2016-05-05T15:09:14Z</dcterms:created>
  <dcterms:modified xsi:type="dcterms:W3CDTF">2019-02-06T23:45:21Z</dcterms:modified>
</cp:coreProperties>
</file>