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305" r:id="rId4"/>
    <p:sldId id="270" r:id="rId5"/>
    <p:sldId id="340" r:id="rId6"/>
    <p:sldId id="341" r:id="rId7"/>
    <p:sldId id="342" r:id="rId8"/>
    <p:sldId id="322" r:id="rId9"/>
    <p:sldId id="333" r:id="rId10"/>
    <p:sldId id="304" r:id="rId11"/>
    <p:sldId id="26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9900"/>
    <a:srgbClr val="008000"/>
    <a:srgbClr val="569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7" autoAdjust="0"/>
    <p:restoredTop sz="94783" autoAdjust="0"/>
  </p:normalViewPr>
  <p:slideViewPr>
    <p:cSldViewPr>
      <p:cViewPr varScale="1">
        <p:scale>
          <a:sx n="56" d="100"/>
          <a:sy n="56" d="100"/>
        </p:scale>
        <p:origin x="1254" y="66"/>
      </p:cViewPr>
      <p:guideLst>
        <p:guide orient="horz" pos="2160"/>
        <p:guide pos="2880"/>
      </p:guideLst>
    </p:cSldViewPr>
  </p:slideViewPr>
  <p:outlineViewPr>
    <p:cViewPr>
      <p:scale>
        <a:sx n="33" d="100"/>
        <a:sy n="33" d="100"/>
      </p:scale>
      <p:origin x="0" y="85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8BE697-9CB3-483B-A7A8-A9C9AE2329E6}" type="datetimeFigureOut">
              <a:rPr lang="en-US" smtClean="0"/>
              <a:pPr/>
              <a:t>11/29/2021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2B7AB7C-E7DB-494D-83BB-A2E66ABA722E}" type="slidenum">
              <a:rPr lang="en-US" smtClean="0"/>
              <a:pPr/>
              <a:t>‹#›</a:t>
            </a:fld>
            <a:endParaRPr lang="en-US" dirty="0"/>
          </a:p>
        </p:txBody>
      </p:sp>
    </p:spTree>
    <p:extLst>
      <p:ext uri="{BB962C8B-B14F-4D97-AF65-F5344CB8AC3E}">
        <p14:creationId xmlns:p14="http://schemas.microsoft.com/office/powerpoint/2010/main" val="152509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3886200"/>
            <a:ext cx="6400800" cy="990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609600" y="304800"/>
            <a:ext cx="4876800" cy="461665"/>
          </a:xfrm>
          <a:prstGeom prst="rect">
            <a:avLst/>
          </a:prstGeom>
          <a:noFill/>
        </p:spPr>
        <p:txBody>
          <a:bodyPr wrap="square" rtlCol="0">
            <a:spAutoFit/>
          </a:bodyPr>
          <a:lstStyle/>
          <a:p>
            <a:r>
              <a:rPr lang="en-US" sz="2400" b="1" dirty="0">
                <a:latin typeface="Arial" pitchFamily="34" charset="0"/>
                <a:cs typeface="Arial" pitchFamily="34" charset="0"/>
              </a:rPr>
              <a:t>COCHISE</a:t>
            </a:r>
            <a:r>
              <a:rPr lang="en-US" sz="2400" b="1" baseline="0" dirty="0">
                <a:latin typeface="Arial" pitchFamily="34" charset="0"/>
                <a:cs typeface="Arial" pitchFamily="34" charset="0"/>
              </a:rPr>
              <a:t> COUNTY</a:t>
            </a:r>
            <a:endParaRPr lang="en-US" sz="2400" b="1" dirty="0">
              <a:latin typeface="Arial" pitchFamily="34" charset="0"/>
              <a:cs typeface="Arial" pitchFamily="34" charset="0"/>
            </a:endParaRPr>
          </a:p>
        </p:txBody>
      </p:sp>
      <p:cxnSp>
        <p:nvCxnSpPr>
          <p:cNvPr id="8" name="Straight Connector 7"/>
          <p:cNvCxnSpPr/>
          <p:nvPr userDrawn="1"/>
        </p:nvCxnSpPr>
        <p:spPr>
          <a:xfrm>
            <a:off x="457200" y="228600"/>
            <a:ext cx="0" cy="640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CochiseCountySeal_CMYK_sm.tif"/>
          <p:cNvPicPr>
            <a:picLocks noChangeAspect="1"/>
          </p:cNvPicPr>
          <p:nvPr userDrawn="1"/>
        </p:nvPicPr>
        <p:blipFill>
          <a:blip r:embed="rId2" cstate="print"/>
          <a:stretch>
            <a:fillRect/>
          </a:stretch>
        </p:blipFill>
        <p:spPr>
          <a:xfrm>
            <a:off x="4038600" y="5105544"/>
            <a:ext cx="1091184" cy="1087847"/>
          </a:xfrm>
          <a:prstGeom prst="rect">
            <a:avLst/>
          </a:prstGeom>
        </p:spPr>
      </p:pic>
      <p:sp>
        <p:nvSpPr>
          <p:cNvPr id="10" name="TextBox 9"/>
          <p:cNvSpPr txBox="1"/>
          <p:nvPr userDrawn="1"/>
        </p:nvSpPr>
        <p:spPr>
          <a:xfrm>
            <a:off x="914400" y="6248400"/>
            <a:ext cx="7315200" cy="369332"/>
          </a:xfrm>
          <a:prstGeom prst="rect">
            <a:avLst/>
          </a:prstGeom>
          <a:noFill/>
        </p:spPr>
        <p:txBody>
          <a:bodyPr wrap="square" rtlCol="0">
            <a:spAutoFit/>
          </a:bodyPr>
          <a:lstStyle/>
          <a:p>
            <a:pPr algn="ctr"/>
            <a:r>
              <a:rPr lang="en-US" b="1" i="1" dirty="0">
                <a:latin typeface="Arial" pitchFamily="34" charset="0"/>
                <a:cs typeface="Arial" pitchFamily="34" charset="0"/>
              </a:rPr>
              <a:t>Public Programs…Personal Service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2800"/>
            </a:lvl1pPr>
          </a:lstStyle>
          <a:p>
            <a:r>
              <a:rPr lang="en-US" dirty="0"/>
              <a:t>Click to edit Secondary title style</a:t>
            </a:r>
          </a:p>
        </p:txBody>
      </p:sp>
      <p:sp>
        <p:nvSpPr>
          <p:cNvPr id="3" name="Subtitle 2"/>
          <p:cNvSpPr>
            <a:spLocks noGrp="1"/>
          </p:cNvSpPr>
          <p:nvPr>
            <p:ph type="subTitle" idx="1" hasCustomPrompt="1"/>
          </p:nvPr>
        </p:nvSpPr>
        <p:spPr>
          <a:xfrm>
            <a:off x="1371600" y="3886200"/>
            <a:ext cx="6400800" cy="990600"/>
          </a:xfrm>
        </p:spPr>
        <p:txBody>
          <a:bodyPr>
            <a:normAutofit/>
          </a:bodyPr>
          <a:lstStyle>
            <a:lvl1pPr marL="0" indent="0" algn="ctr">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Secondary subtitle style</a:t>
            </a:r>
          </a:p>
        </p:txBody>
      </p:sp>
      <p:sp>
        <p:nvSpPr>
          <p:cNvPr id="7" name="TextBox 6"/>
          <p:cNvSpPr txBox="1"/>
          <p:nvPr userDrawn="1"/>
        </p:nvSpPr>
        <p:spPr>
          <a:xfrm>
            <a:off x="609600" y="304800"/>
            <a:ext cx="4876800" cy="369332"/>
          </a:xfrm>
          <a:prstGeom prst="rect">
            <a:avLst/>
          </a:prstGeom>
          <a:noFill/>
        </p:spPr>
        <p:txBody>
          <a:bodyPr wrap="square" rtlCol="0">
            <a:spAutoFit/>
          </a:bodyPr>
          <a:lstStyle/>
          <a:p>
            <a:r>
              <a:rPr lang="en-US" sz="1800" b="1" dirty="0">
                <a:latin typeface="Arial" pitchFamily="34" charset="0"/>
                <a:cs typeface="Arial" pitchFamily="34" charset="0"/>
              </a:rPr>
              <a:t>COCHISE</a:t>
            </a:r>
            <a:r>
              <a:rPr lang="en-US" sz="1800" b="1" baseline="0" dirty="0">
                <a:latin typeface="Arial" pitchFamily="34" charset="0"/>
                <a:cs typeface="Arial" pitchFamily="34" charset="0"/>
              </a:rPr>
              <a:t> COUNTY</a:t>
            </a:r>
            <a:endParaRPr lang="en-US" sz="1800" b="1" dirty="0">
              <a:latin typeface="Arial" pitchFamily="34" charset="0"/>
              <a:cs typeface="Arial" pitchFamily="34" charset="0"/>
            </a:endParaRPr>
          </a:p>
        </p:txBody>
      </p:sp>
      <p:cxnSp>
        <p:nvCxnSpPr>
          <p:cNvPr id="8" name="Straight Connector 7"/>
          <p:cNvCxnSpPr/>
          <p:nvPr userDrawn="1"/>
        </p:nvCxnSpPr>
        <p:spPr>
          <a:xfrm>
            <a:off x="457200" y="228600"/>
            <a:ext cx="0" cy="640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CochiseCountySeal_CMYK_sm.tif"/>
          <p:cNvPicPr>
            <a:picLocks noChangeAspect="1"/>
          </p:cNvPicPr>
          <p:nvPr userDrawn="1"/>
        </p:nvPicPr>
        <p:blipFill>
          <a:blip r:embed="rId2" cstate="print"/>
          <a:stretch>
            <a:fillRect/>
          </a:stretch>
        </p:blipFill>
        <p:spPr>
          <a:xfrm>
            <a:off x="4114800" y="5333474"/>
            <a:ext cx="862584" cy="859946"/>
          </a:xfrm>
          <a:prstGeom prst="rect">
            <a:avLst/>
          </a:prstGeom>
        </p:spPr>
      </p:pic>
      <p:sp>
        <p:nvSpPr>
          <p:cNvPr id="10" name="TextBox 9"/>
          <p:cNvSpPr txBox="1"/>
          <p:nvPr userDrawn="1"/>
        </p:nvSpPr>
        <p:spPr>
          <a:xfrm>
            <a:off x="914400" y="6248400"/>
            <a:ext cx="7315200" cy="307777"/>
          </a:xfrm>
          <a:prstGeom prst="rect">
            <a:avLst/>
          </a:prstGeom>
          <a:noFill/>
        </p:spPr>
        <p:txBody>
          <a:bodyPr wrap="square" rtlCol="0">
            <a:spAutoFit/>
          </a:bodyPr>
          <a:lstStyle/>
          <a:p>
            <a:pPr algn="ctr"/>
            <a:r>
              <a:rPr lang="en-US" sz="1400" b="1" i="1" dirty="0">
                <a:latin typeface="Arial" pitchFamily="34" charset="0"/>
                <a:cs typeface="Arial" pitchFamily="34" charset="0"/>
              </a:rPr>
              <a:t>Public Programs…Personal Service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89BBB-DCDA-44A8-B78B-01A297FAA0AA}" type="datetimeFigureOut">
              <a:rPr lang="en-US" smtClean="0"/>
              <a:pPr/>
              <a:t>11/29/2021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16A78-CDFE-4ED7-B4EB-25281B2230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745" y="1143001"/>
            <a:ext cx="9144000" cy="1600199"/>
          </a:xfrm>
        </p:spPr>
        <p:txBody>
          <a:bodyPr>
            <a:normAutofit/>
          </a:bodyPr>
          <a:lstStyle/>
          <a:p>
            <a:r>
              <a:rPr lang="en-US" sz="3200" b="1" dirty="0">
                <a:latin typeface="Tahoma" pitchFamily="34" charset="0"/>
              </a:rPr>
              <a:t>Docket V21-07 (Atsina)</a:t>
            </a:r>
            <a:endParaRPr lang="en-US" sz="3200" dirty="0"/>
          </a:p>
        </p:txBody>
      </p:sp>
      <p:sp>
        <p:nvSpPr>
          <p:cNvPr id="3" name="Subtitle 2"/>
          <p:cNvSpPr>
            <a:spLocks noGrp="1"/>
          </p:cNvSpPr>
          <p:nvPr>
            <p:ph type="subTitle" idx="1"/>
          </p:nvPr>
        </p:nvSpPr>
        <p:spPr>
          <a:xfrm>
            <a:off x="228600" y="2743200"/>
            <a:ext cx="9144000" cy="2209800"/>
          </a:xfrm>
        </p:spPr>
        <p:txBody>
          <a:bodyPr>
            <a:normAutofit/>
          </a:bodyPr>
          <a:lstStyle/>
          <a:p>
            <a:pPr>
              <a:lnSpc>
                <a:spcPct val="90000"/>
              </a:lnSpc>
              <a:spcBef>
                <a:spcPts val="600"/>
              </a:spcBef>
            </a:pPr>
            <a:r>
              <a:rPr lang="en-US" b="1" dirty="0">
                <a:solidFill>
                  <a:schemeClr val="tx1"/>
                </a:solidFill>
                <a:latin typeface="Tahoma" pitchFamily="34" charset="0"/>
                <a:ea typeface="Tahoma" pitchFamily="34" charset="0"/>
                <a:cs typeface="Tahoma" pitchFamily="34" charset="0"/>
              </a:rPr>
              <a:t>Request for a Variance</a:t>
            </a:r>
          </a:p>
          <a:p>
            <a:pPr>
              <a:lnSpc>
                <a:spcPct val="90000"/>
              </a:lnSpc>
              <a:spcBef>
                <a:spcPts val="3000"/>
              </a:spcBef>
            </a:pPr>
            <a:r>
              <a:rPr lang="en-US" sz="2000" dirty="0">
                <a:solidFill>
                  <a:schemeClr val="tx1"/>
                </a:solidFill>
                <a:latin typeface="Tahoma" pitchFamily="34" charset="0"/>
              </a:rPr>
              <a:t>Board of Adjustment, District 1</a:t>
            </a:r>
          </a:p>
          <a:p>
            <a:pPr>
              <a:lnSpc>
                <a:spcPct val="90000"/>
              </a:lnSpc>
              <a:spcBef>
                <a:spcPts val="3000"/>
              </a:spcBef>
            </a:pPr>
            <a:r>
              <a:rPr lang="en-US" sz="2000" dirty="0">
                <a:solidFill>
                  <a:schemeClr val="tx1"/>
                </a:solidFill>
                <a:latin typeface="Tahoma" pitchFamily="34" charset="0"/>
              </a:rPr>
              <a:t>December 1, 2021</a:t>
            </a:r>
          </a:p>
          <a:p>
            <a:pPr>
              <a:lnSpc>
                <a:spcPct val="90000"/>
              </a:lnSpc>
            </a:pPr>
            <a:endParaRPr lang="en-US" b="1" dirty="0">
              <a:latin typeface="Tahoma"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786390"/>
            <a:ext cx="2438400" cy="523220"/>
          </a:xfrm>
          <a:prstGeom prst="rect">
            <a:avLst/>
          </a:prstGeom>
          <a:noFill/>
        </p:spPr>
        <p:txBody>
          <a:bodyPr wrap="square" rtlCol="0">
            <a:spAutoFit/>
          </a:bodyPr>
          <a:lstStyle/>
          <a:p>
            <a:pPr algn="r"/>
            <a:r>
              <a:rPr lang="en-US" sz="2800" b="1" dirty="0">
                <a:latin typeface="Tahoma" pitchFamily="34" charset="0"/>
                <a:ea typeface="Tahoma" pitchFamily="34" charset="0"/>
                <a:cs typeface="Tahoma" pitchFamily="34" charset="0"/>
              </a:rPr>
              <a:t>Discussion</a:t>
            </a:r>
          </a:p>
        </p:txBody>
      </p:sp>
      <p:sp>
        <p:nvSpPr>
          <p:cNvPr id="5" name="Title 1">
            <a:extLst>
              <a:ext uri="{FF2B5EF4-FFF2-40B4-BE49-F238E27FC236}">
                <a16:creationId xmlns:a16="http://schemas.microsoft.com/office/drawing/2014/main" id="{5FF830B0-EE80-47A2-B75A-BCDD5394C715}"/>
              </a:ext>
            </a:extLst>
          </p:cNvPr>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pic>
        <p:nvPicPr>
          <p:cNvPr id="9" name="Picture 8" descr="A picture containing sky, outdoor, ground, building&#10;&#10;Description automatically generated">
            <a:extLst>
              <a:ext uri="{FF2B5EF4-FFF2-40B4-BE49-F238E27FC236}">
                <a16:creationId xmlns:a16="http://schemas.microsoft.com/office/drawing/2014/main" id="{864860D3-258A-4B48-8F6F-E01F7925C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569" y="1295400"/>
            <a:ext cx="4978631" cy="3731853"/>
          </a:xfrm>
          <a:prstGeom prst="rect">
            <a:avLst/>
          </a:prstGeom>
        </p:spPr>
      </p:pic>
    </p:spTree>
    <p:extLst>
      <p:ext uri="{BB962C8B-B14F-4D97-AF65-F5344CB8AC3E}">
        <p14:creationId xmlns:p14="http://schemas.microsoft.com/office/powerpoint/2010/main" val="195641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371599"/>
          </a:xfrm>
        </p:spPr>
        <p:txBody>
          <a:bodyPr>
            <a:normAutofit/>
          </a:bodyPr>
          <a:lstStyle/>
          <a:p>
            <a:r>
              <a:rPr lang="en-US" b="1" dirty="0">
                <a:latin typeface="Tahoma" pitchFamily="34" charset="0"/>
              </a:rPr>
              <a:t>Recommendation:</a:t>
            </a:r>
            <a:br>
              <a:rPr lang="en-US" b="1" dirty="0">
                <a:latin typeface="Tahoma" pitchFamily="34" charset="0"/>
              </a:rPr>
            </a:br>
            <a:r>
              <a:rPr lang="en-US" b="1" dirty="0">
                <a:latin typeface="Tahoma" pitchFamily="34" charset="0"/>
              </a:rPr>
              <a:t>Conditional Approval</a:t>
            </a:r>
            <a:endParaRPr lang="en-US" dirty="0"/>
          </a:p>
        </p:txBody>
      </p:sp>
      <p:sp>
        <p:nvSpPr>
          <p:cNvPr id="3" name="Subtitle 2"/>
          <p:cNvSpPr>
            <a:spLocks noGrp="1"/>
          </p:cNvSpPr>
          <p:nvPr>
            <p:ph type="subTitle" idx="1"/>
          </p:nvPr>
        </p:nvSpPr>
        <p:spPr>
          <a:xfrm>
            <a:off x="609600" y="1524000"/>
            <a:ext cx="8153400" cy="3962400"/>
          </a:xfrm>
        </p:spPr>
        <p:txBody>
          <a:bodyPr>
            <a:normAutofit/>
          </a:bodyPr>
          <a:lstStyle/>
          <a:p>
            <a:r>
              <a:rPr lang="en-US" sz="2400" dirty="0">
                <a:solidFill>
                  <a:schemeClr val="tx1"/>
                </a:solidFill>
              </a:rPr>
              <a:t>Based on the Factors in Favor of Approval as Findings of Fact, Staff recommends </a:t>
            </a:r>
            <a:r>
              <a:rPr lang="en-US" sz="2400" b="1" dirty="0">
                <a:solidFill>
                  <a:schemeClr val="tx1"/>
                </a:solidFill>
              </a:rPr>
              <a:t>approval</a:t>
            </a:r>
            <a:r>
              <a:rPr lang="en-US" sz="2400" dirty="0">
                <a:solidFill>
                  <a:schemeClr val="tx1"/>
                </a:solidFill>
              </a:rPr>
              <a:t> of the Variance as requested and amended by staff.</a:t>
            </a:r>
            <a:endParaRPr lang="en-US" sz="2400" i="1" dirty="0">
              <a:solidFill>
                <a:schemeClr val="tx1"/>
              </a:solidFill>
            </a:endParaRPr>
          </a:p>
          <a:p>
            <a:r>
              <a:rPr lang="en-US" sz="2400" dirty="0">
                <a:solidFill>
                  <a:schemeClr val="tx1"/>
                </a:solidFill>
              </a:rPr>
              <a:t> </a:t>
            </a:r>
            <a:endParaRPr lang="en-US" sz="2400" i="1" dirty="0">
              <a:solidFill>
                <a:schemeClr val="tx1"/>
              </a:solidFill>
            </a:endParaRPr>
          </a:p>
          <a:p>
            <a:r>
              <a:rPr lang="en-US" sz="1800" dirty="0">
                <a:solidFill>
                  <a:schemeClr val="tx1"/>
                </a:solidFill>
                <a:effectLst/>
                <a:latin typeface="Calibri" panose="020F0502020204030204" pitchFamily="34" charset="0"/>
                <a:ea typeface="Calibri" panose="020F0502020204030204" pitchFamily="34" charset="0"/>
              </a:rPr>
              <a:t>Mr. Chairman, I move to </a:t>
            </a:r>
            <a:r>
              <a:rPr lang="en-US" sz="1800" b="1" dirty="0">
                <a:solidFill>
                  <a:schemeClr val="tx1"/>
                </a:solidFill>
                <a:effectLst/>
                <a:latin typeface="Calibri" panose="020F0502020204030204" pitchFamily="34" charset="0"/>
                <a:ea typeface="Calibri" panose="020F0502020204030204" pitchFamily="34" charset="0"/>
              </a:rPr>
              <a:t>approve</a:t>
            </a:r>
            <a:r>
              <a:rPr lang="en-US" sz="1800" dirty="0">
                <a:solidFill>
                  <a:schemeClr val="tx1"/>
                </a:solidFill>
                <a:effectLst/>
                <a:latin typeface="Calibri" panose="020F0502020204030204" pitchFamily="34" charset="0"/>
                <a:ea typeface="Calibri" panose="020F0502020204030204" pitchFamily="34" charset="0"/>
              </a:rPr>
              <a:t> Docket V21-07 (Atsina), on parcel 105-99-417, granting the Variance as requested  by the Applicant and amended by Staff, the Factors in Favor of approval constituting the Findings of Fact. </a:t>
            </a:r>
            <a:endParaRPr lang="en-US" dirty="0">
              <a:solidFill>
                <a:schemeClr val="tx1"/>
              </a:solidFill>
            </a:endParaRPr>
          </a:p>
        </p:txBody>
      </p:sp>
      <p:sp>
        <p:nvSpPr>
          <p:cNvPr id="5" name="Title 1">
            <a:extLst>
              <a:ext uri="{FF2B5EF4-FFF2-40B4-BE49-F238E27FC236}">
                <a16:creationId xmlns:a16="http://schemas.microsoft.com/office/drawing/2014/main" id="{5C1B2792-8887-4AFA-9070-3F6C9738A71A}"/>
              </a:ext>
            </a:extLst>
          </p:cNvPr>
          <p:cNvSpPr txBox="1">
            <a:spLocks/>
          </p:cNvSpPr>
          <p:nvPr/>
        </p:nvSpPr>
        <p:spPr>
          <a:xfrm>
            <a:off x="3581400" y="152400"/>
            <a:ext cx="54102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a:latin typeface="Tahoma" pitchFamily="34" charset="0"/>
              </a:rPr>
              <a:t>V21-07 (Atsina)</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sp>
        <p:nvSpPr>
          <p:cNvPr id="3" name="Subtitle 2"/>
          <p:cNvSpPr>
            <a:spLocks noGrp="1"/>
          </p:cNvSpPr>
          <p:nvPr>
            <p:ph type="subTitle" idx="1"/>
          </p:nvPr>
        </p:nvSpPr>
        <p:spPr>
          <a:xfrm>
            <a:off x="457200" y="762000"/>
            <a:ext cx="8229600" cy="6324600"/>
          </a:xfrm>
        </p:spPr>
        <p:txBody>
          <a:bodyPr>
            <a:normAutofit/>
          </a:bodyPr>
          <a:lstStyle/>
          <a:p>
            <a:pPr marL="457200" indent="-457200" algn="l">
              <a:spcAft>
                <a:spcPts val="600"/>
              </a:spcAft>
              <a:buFont typeface="Arial" pitchFamily="34" charset="0"/>
              <a:buChar char="•"/>
            </a:pPr>
            <a:r>
              <a:rPr lang="en-US" dirty="0">
                <a:solidFill>
                  <a:schemeClr val="tx1"/>
                </a:solidFill>
                <a:ea typeface="Tahoma" pitchFamily="34" charset="0"/>
                <a:cs typeface="Tahoma" pitchFamily="34" charset="0"/>
              </a:rPr>
              <a:t>Request: Variance to Section 904.03 of the Zoning Regulations, requesting six foot setbacks where 20 foot is required</a:t>
            </a:r>
          </a:p>
          <a:p>
            <a:pPr marL="457200" indent="-457200" algn="l">
              <a:spcAft>
                <a:spcPts val="600"/>
              </a:spcAft>
              <a:buFont typeface="Arial" pitchFamily="34" charset="0"/>
              <a:buChar char="•"/>
            </a:pPr>
            <a:r>
              <a:rPr lang="en-US" dirty="0">
                <a:solidFill>
                  <a:schemeClr val="tx1"/>
                </a:solidFill>
                <a:ea typeface="Tahoma" pitchFamily="34" charset="0"/>
                <a:cs typeface="Tahoma" pitchFamily="34" charset="0"/>
              </a:rPr>
              <a:t>The subject property is located at 2955 </a:t>
            </a:r>
            <a:endParaRPr lang="en-US" dirty="0">
              <a:solidFill>
                <a:schemeClr val="tx1"/>
              </a:solidFill>
            </a:endParaRPr>
          </a:p>
          <a:p>
            <a:pPr marL="457200" indent="-457200" algn="l">
              <a:spcAft>
                <a:spcPts val="600"/>
              </a:spcAft>
              <a:buFont typeface="Arial" pitchFamily="34" charset="0"/>
              <a:buChar char="•"/>
            </a:pPr>
            <a:r>
              <a:rPr lang="en-US" dirty="0">
                <a:solidFill>
                  <a:schemeClr val="tx1"/>
                </a:solidFill>
                <a:ea typeface="Tahoma" pitchFamily="34" charset="0"/>
                <a:cs typeface="Tahoma" pitchFamily="34" charset="0"/>
              </a:rPr>
              <a:t>Parcel Number is identified as 105-99-417</a:t>
            </a:r>
          </a:p>
          <a:p>
            <a:pPr marL="457200" indent="-457200" algn="l">
              <a:spcAft>
                <a:spcPts val="600"/>
              </a:spcAft>
              <a:buFont typeface="Arial" pitchFamily="34" charset="0"/>
              <a:buChar char="•"/>
            </a:pPr>
            <a:r>
              <a:rPr lang="en-US" dirty="0">
                <a:solidFill>
                  <a:schemeClr val="tx1"/>
                </a:solidFill>
                <a:ea typeface="Tahoma" pitchFamily="34" charset="0"/>
                <a:cs typeface="Tahoma" pitchFamily="34" charset="0"/>
              </a:rPr>
              <a:t>The site is approximately 1 acre</a:t>
            </a:r>
          </a:p>
          <a:p>
            <a:pPr marL="457200" indent="-457200" algn="l">
              <a:spcAft>
                <a:spcPts val="600"/>
              </a:spcAft>
              <a:buFont typeface="Arial" pitchFamily="34" charset="0"/>
              <a:buChar char="•"/>
            </a:pPr>
            <a:r>
              <a:rPr lang="en-US" dirty="0">
                <a:solidFill>
                  <a:schemeClr val="tx1"/>
                </a:solidFill>
                <a:ea typeface="Tahoma" pitchFamily="34" charset="0"/>
                <a:cs typeface="Tahoma" pitchFamily="34" charset="0"/>
              </a:rPr>
              <a:t>The Applicant is Mr. </a:t>
            </a:r>
            <a:r>
              <a:rPr lang="en-US" dirty="0">
                <a:solidFill>
                  <a:schemeClr val="tx1"/>
                </a:solidFill>
              </a:rPr>
              <a:t>Neil Josephson</a:t>
            </a:r>
          </a:p>
          <a:p>
            <a:pPr marL="457200" indent="-457200" algn="l">
              <a:spcAft>
                <a:spcPts val="600"/>
              </a:spcAft>
              <a:buFont typeface="Arial" pitchFamily="34" charset="0"/>
              <a:buChar char="•"/>
            </a:pPr>
            <a:endParaRPr lang="en-US" sz="2200" b="1" dirty="0">
              <a:latin typeface="Tahoma" pitchFamily="34" charset="0"/>
              <a:ea typeface="Tahoma" pitchFamily="34" charset="0"/>
              <a:cs typeface="Tahoma" pitchFamily="34" charset="0"/>
            </a:endParaRPr>
          </a:p>
          <a:p>
            <a:pPr marL="457200" indent="-457200" algn="l">
              <a:spcAft>
                <a:spcPts val="600"/>
              </a:spcAft>
            </a:pPr>
            <a:endParaRPr lang="en-US" b="1" dirty="0"/>
          </a:p>
          <a:p>
            <a:pPr marL="457200" indent="-457200" algn="l">
              <a:spcAft>
                <a:spcPts val="600"/>
              </a:spcAft>
            </a:pPr>
            <a:endParaRPr lang="en-US" b="1"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92B7FB-D5B6-4774-B221-74DC3866CB8B}"/>
              </a:ext>
            </a:extLst>
          </p:cNvPr>
          <p:cNvPicPr/>
          <p:nvPr/>
        </p:nvPicPr>
        <p:blipFill>
          <a:blip r:embed="rId2">
            <a:extLst>
              <a:ext uri="{28A0092B-C50C-407E-A947-70E740481C1C}">
                <a14:useLocalDpi xmlns:a14="http://schemas.microsoft.com/office/drawing/2010/main" val="0"/>
              </a:ext>
            </a:extLst>
          </a:blip>
          <a:stretch>
            <a:fillRect/>
          </a:stretch>
        </p:blipFill>
        <p:spPr>
          <a:xfrm>
            <a:off x="2034309" y="1295400"/>
            <a:ext cx="6957291" cy="5410200"/>
          </a:xfrm>
          <a:prstGeom prst="rect">
            <a:avLst/>
          </a:prstGeom>
        </p:spPr>
      </p:pic>
      <p:sp>
        <p:nvSpPr>
          <p:cNvPr id="8" name="TextBox 7"/>
          <p:cNvSpPr txBox="1"/>
          <p:nvPr/>
        </p:nvSpPr>
        <p:spPr>
          <a:xfrm>
            <a:off x="441470" y="3289020"/>
            <a:ext cx="1524000" cy="461665"/>
          </a:xfrm>
          <a:prstGeom prst="rect">
            <a:avLst/>
          </a:prstGeom>
          <a:noFill/>
        </p:spPr>
        <p:txBody>
          <a:bodyPr wrap="square" rtlCol="0">
            <a:spAutoFit/>
          </a:bodyPr>
          <a:lstStyle/>
          <a:p>
            <a:pPr algn="r"/>
            <a:r>
              <a:rPr lang="en-US" sz="2400" b="1" dirty="0">
                <a:latin typeface="Tahoma" pitchFamily="34" charset="0"/>
                <a:ea typeface="Tahoma" pitchFamily="34" charset="0"/>
                <a:cs typeface="Tahoma" pitchFamily="34" charset="0"/>
              </a:rPr>
              <a:t>Location</a:t>
            </a:r>
          </a:p>
        </p:txBody>
      </p:sp>
      <p:sp>
        <p:nvSpPr>
          <p:cNvPr id="2" name="Rectangle 1">
            <a:extLst>
              <a:ext uri="{FF2B5EF4-FFF2-40B4-BE49-F238E27FC236}">
                <a16:creationId xmlns:a16="http://schemas.microsoft.com/office/drawing/2014/main" id="{50BC6F92-5533-4892-B085-0B0D0201FA4F}"/>
              </a:ext>
            </a:extLst>
          </p:cNvPr>
          <p:cNvSpPr/>
          <p:nvPr/>
        </p:nvSpPr>
        <p:spPr>
          <a:xfrm rot="4053434">
            <a:off x="5182452" y="2936505"/>
            <a:ext cx="1276087" cy="9594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D639B2A-2608-4079-A2E9-74E09350144A}"/>
              </a:ext>
            </a:extLst>
          </p:cNvPr>
          <p:cNvSpPr txBox="1">
            <a:spLocks/>
          </p:cNvSpPr>
          <p:nvPr/>
        </p:nvSpPr>
        <p:spPr>
          <a:xfrm>
            <a:off x="3581400" y="152400"/>
            <a:ext cx="54102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a:latin typeface="Tahoma" pitchFamily="34" charset="0"/>
              </a:rPr>
              <a:t>V21-07 (Atsina)</a:t>
            </a:r>
            <a:endParaRPr lang="en-US" sz="2000" dirty="0"/>
          </a:p>
        </p:txBody>
      </p:sp>
      <p:sp>
        <p:nvSpPr>
          <p:cNvPr id="12" name="Text Box 9">
            <a:extLst>
              <a:ext uri="{FF2B5EF4-FFF2-40B4-BE49-F238E27FC236}">
                <a16:creationId xmlns:a16="http://schemas.microsoft.com/office/drawing/2014/main" id="{498889C2-94C7-477F-A072-64F401E81E49}"/>
              </a:ext>
            </a:extLst>
          </p:cNvPr>
          <p:cNvSpPr txBox="1">
            <a:spLocks noChangeArrowheads="1"/>
          </p:cNvSpPr>
          <p:nvPr/>
        </p:nvSpPr>
        <p:spPr bwMode="auto">
          <a:xfrm>
            <a:off x="5580465" y="3176856"/>
            <a:ext cx="480060" cy="262255"/>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41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048000" y="6324600"/>
            <a:ext cx="3352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
            <a:extLst>
              <a:ext uri="{FF2B5EF4-FFF2-40B4-BE49-F238E27FC236}">
                <a16:creationId xmlns:a16="http://schemas.microsoft.com/office/drawing/2014/main" id="{A8FCC5E6-DE60-4737-B36D-4D40E17FA876}"/>
              </a:ext>
            </a:extLst>
          </p:cNvPr>
          <p:cNvSpPr txBox="1">
            <a:spLocks noChangeArrowheads="1"/>
          </p:cNvSpPr>
          <p:nvPr/>
        </p:nvSpPr>
        <p:spPr bwMode="auto">
          <a:xfrm>
            <a:off x="1981200" y="990600"/>
            <a:ext cx="1028700" cy="409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07D4ACC6-3640-4E21-BC71-47FC925EEA4C}"/>
              </a:ext>
            </a:extLst>
          </p:cNvPr>
          <p:cNvSpPr txBox="1"/>
          <p:nvPr/>
        </p:nvSpPr>
        <p:spPr>
          <a:xfrm>
            <a:off x="441471" y="3429000"/>
            <a:ext cx="1692130" cy="461665"/>
          </a:xfrm>
          <a:prstGeom prst="rect">
            <a:avLst/>
          </a:prstGeom>
          <a:noFill/>
        </p:spPr>
        <p:txBody>
          <a:bodyPr wrap="square" rtlCol="0">
            <a:spAutoFit/>
          </a:bodyPr>
          <a:lstStyle/>
          <a:p>
            <a:pPr algn="r"/>
            <a:r>
              <a:rPr lang="en-US" sz="2400" b="1" dirty="0">
                <a:latin typeface="Tahoma" pitchFamily="34" charset="0"/>
                <a:ea typeface="Tahoma" pitchFamily="34" charset="0"/>
                <a:cs typeface="Tahoma" pitchFamily="34" charset="0"/>
              </a:rPr>
              <a:t>Site Plan</a:t>
            </a:r>
          </a:p>
        </p:txBody>
      </p:sp>
      <p:sp>
        <p:nvSpPr>
          <p:cNvPr id="9" name="Title 1">
            <a:extLst>
              <a:ext uri="{FF2B5EF4-FFF2-40B4-BE49-F238E27FC236}">
                <a16:creationId xmlns:a16="http://schemas.microsoft.com/office/drawing/2014/main" id="{1D9F0C28-7841-4D39-8837-18963BBD1B8F}"/>
              </a:ext>
            </a:extLst>
          </p:cNvPr>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pic>
        <p:nvPicPr>
          <p:cNvPr id="12" name="Picture 11">
            <a:extLst>
              <a:ext uri="{FF2B5EF4-FFF2-40B4-BE49-F238E27FC236}">
                <a16:creationId xmlns:a16="http://schemas.microsoft.com/office/drawing/2014/main" id="{EA616A0D-58DD-4AAB-89A1-0BE6B39FDC68}"/>
              </a:ext>
            </a:extLst>
          </p:cNvPr>
          <p:cNvPicPr/>
          <p:nvPr/>
        </p:nvPicPr>
        <p:blipFill rotWithShape="1">
          <a:blip r:embed="rId2">
            <a:extLst>
              <a:ext uri="{28A0092B-C50C-407E-A947-70E740481C1C}">
                <a14:useLocalDpi xmlns:a14="http://schemas.microsoft.com/office/drawing/2010/main" val="0"/>
              </a:ext>
            </a:extLst>
          </a:blip>
          <a:srcRect l="10240" r="18109" b="9216"/>
          <a:stretch/>
        </p:blipFill>
        <p:spPr bwMode="auto">
          <a:xfrm rot="5400000">
            <a:off x="2941251" y="1240155"/>
            <a:ext cx="5016500" cy="5434965"/>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FE554847-E83F-42D1-82F8-9E056430C79C}"/>
              </a:ext>
            </a:extLst>
          </p:cNvPr>
          <p:cNvGrpSpPr/>
          <p:nvPr/>
        </p:nvGrpSpPr>
        <p:grpSpPr>
          <a:xfrm>
            <a:off x="3997892" y="1345585"/>
            <a:ext cx="4532630" cy="5495294"/>
            <a:chOff x="2706182" y="-565862"/>
            <a:chExt cx="4279545" cy="4873170"/>
          </a:xfrm>
        </p:grpSpPr>
        <p:sp>
          <p:nvSpPr>
            <p:cNvPr id="18" name="Text Box 10">
              <a:extLst>
                <a:ext uri="{FF2B5EF4-FFF2-40B4-BE49-F238E27FC236}">
                  <a16:creationId xmlns:a16="http://schemas.microsoft.com/office/drawing/2014/main" id="{20915BBB-0BA7-418E-9533-741071F6E7B8}"/>
                </a:ext>
              </a:extLst>
            </p:cNvPr>
            <p:cNvSpPr txBox="1">
              <a:spLocks noChangeArrowheads="1"/>
            </p:cNvSpPr>
            <p:nvPr/>
          </p:nvSpPr>
          <p:spPr bwMode="auto">
            <a:xfrm>
              <a:off x="2706182" y="-565862"/>
              <a:ext cx="4279545" cy="371611"/>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Kachina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2">
              <a:extLst>
                <a:ext uri="{FF2B5EF4-FFF2-40B4-BE49-F238E27FC236}">
                  <a16:creationId xmlns:a16="http://schemas.microsoft.com/office/drawing/2014/main" id="{1484C688-1959-443B-8A4E-88D39E163016}"/>
                </a:ext>
              </a:extLst>
            </p:cNvPr>
            <p:cNvSpPr txBox="1">
              <a:spLocks noChangeArrowheads="1"/>
            </p:cNvSpPr>
            <p:nvPr/>
          </p:nvSpPr>
          <p:spPr bwMode="auto">
            <a:xfrm>
              <a:off x="6371813" y="373703"/>
              <a:ext cx="480060" cy="835660"/>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Arrow: Right 19">
              <a:extLst>
                <a:ext uri="{FF2B5EF4-FFF2-40B4-BE49-F238E27FC236}">
                  <a16:creationId xmlns:a16="http://schemas.microsoft.com/office/drawing/2014/main" id="{1CCF3000-344C-4061-B9F5-CA177AF355EB}"/>
                </a:ext>
              </a:extLst>
            </p:cNvPr>
            <p:cNvSpPr/>
            <p:nvPr/>
          </p:nvSpPr>
          <p:spPr>
            <a:xfrm rot="16200000">
              <a:off x="6345942" y="-231185"/>
              <a:ext cx="593090" cy="5524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Text Box 14">
              <a:extLst>
                <a:ext uri="{FF2B5EF4-FFF2-40B4-BE49-F238E27FC236}">
                  <a16:creationId xmlns:a16="http://schemas.microsoft.com/office/drawing/2014/main" id="{47D17994-273C-46CF-AABC-58162EA2676D}"/>
                </a:ext>
              </a:extLst>
            </p:cNvPr>
            <p:cNvSpPr txBox="1">
              <a:spLocks noChangeArrowheads="1"/>
            </p:cNvSpPr>
            <p:nvPr/>
          </p:nvSpPr>
          <p:spPr bwMode="auto">
            <a:xfrm>
              <a:off x="4102831" y="3918368"/>
              <a:ext cx="1057275" cy="388940"/>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Atsina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 Box 19">
            <a:extLst>
              <a:ext uri="{FF2B5EF4-FFF2-40B4-BE49-F238E27FC236}">
                <a16:creationId xmlns:a16="http://schemas.microsoft.com/office/drawing/2014/main" id="{A7D970E5-A76D-43D4-A962-E81B3655C6FF}"/>
              </a:ext>
            </a:extLst>
          </p:cNvPr>
          <p:cNvSpPr txBox="1">
            <a:spLocks noChangeArrowheads="1"/>
          </p:cNvSpPr>
          <p:nvPr/>
        </p:nvSpPr>
        <p:spPr bwMode="auto">
          <a:xfrm>
            <a:off x="6049577" y="2712740"/>
            <a:ext cx="1156335" cy="676275"/>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Existing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Garage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0">
            <a:extLst>
              <a:ext uri="{FF2B5EF4-FFF2-40B4-BE49-F238E27FC236}">
                <a16:creationId xmlns:a16="http://schemas.microsoft.com/office/drawing/2014/main" id="{9956D06C-652C-4DFA-A620-D3EB3A17509E}"/>
              </a:ext>
            </a:extLst>
          </p:cNvPr>
          <p:cNvSpPr txBox="1">
            <a:spLocks noChangeArrowheads="1"/>
          </p:cNvSpPr>
          <p:nvPr/>
        </p:nvSpPr>
        <p:spPr bwMode="auto">
          <a:xfrm>
            <a:off x="4293167" y="3907810"/>
            <a:ext cx="1156335" cy="676275"/>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Proposed Carport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8">
            <a:extLst>
              <a:ext uri="{FF2B5EF4-FFF2-40B4-BE49-F238E27FC236}">
                <a16:creationId xmlns:a16="http://schemas.microsoft.com/office/drawing/2014/main" id="{71D5F1F7-0271-4ACB-9F6E-836BB5AB7F36}"/>
              </a:ext>
            </a:extLst>
          </p:cNvPr>
          <p:cNvSpPr txBox="1">
            <a:spLocks noChangeArrowheads="1"/>
          </p:cNvSpPr>
          <p:nvPr/>
        </p:nvSpPr>
        <p:spPr bwMode="auto">
          <a:xfrm>
            <a:off x="7850580" y="4417089"/>
            <a:ext cx="1156335" cy="676275"/>
          </a:xfrm>
          <a:prstGeom prst="rect">
            <a:avLst/>
          </a:prstGeom>
          <a:solidFill>
            <a:schemeClr val="bg1">
              <a:lumMod val="100000"/>
              <a:lumOff val="0"/>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Existing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048000" y="6324600"/>
            <a:ext cx="3352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
            <a:extLst>
              <a:ext uri="{FF2B5EF4-FFF2-40B4-BE49-F238E27FC236}">
                <a16:creationId xmlns:a16="http://schemas.microsoft.com/office/drawing/2014/main" id="{A8FCC5E6-DE60-4737-B36D-4D40E17FA876}"/>
              </a:ext>
            </a:extLst>
          </p:cNvPr>
          <p:cNvSpPr txBox="1">
            <a:spLocks noChangeArrowheads="1"/>
          </p:cNvSpPr>
          <p:nvPr/>
        </p:nvSpPr>
        <p:spPr bwMode="auto">
          <a:xfrm>
            <a:off x="1981200" y="990600"/>
            <a:ext cx="1028700" cy="409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07D4ACC6-3640-4E21-BC71-47FC925EEA4C}"/>
              </a:ext>
            </a:extLst>
          </p:cNvPr>
          <p:cNvSpPr txBox="1"/>
          <p:nvPr/>
        </p:nvSpPr>
        <p:spPr>
          <a:xfrm>
            <a:off x="441470" y="3429000"/>
            <a:ext cx="1768329" cy="830997"/>
          </a:xfrm>
          <a:prstGeom prst="rect">
            <a:avLst/>
          </a:prstGeom>
          <a:noFill/>
        </p:spPr>
        <p:txBody>
          <a:bodyPr wrap="square" rtlCol="0">
            <a:spAutoFit/>
          </a:bodyPr>
          <a:lstStyle/>
          <a:p>
            <a:pPr algn="r"/>
            <a:r>
              <a:rPr lang="en-US" sz="2400" b="1" dirty="0">
                <a:latin typeface="Tahoma" pitchFamily="34" charset="0"/>
                <a:ea typeface="Tahoma" pitchFamily="34" charset="0"/>
                <a:cs typeface="Tahoma" pitchFamily="34" charset="0"/>
              </a:rPr>
              <a:t>Site Photos</a:t>
            </a:r>
          </a:p>
        </p:txBody>
      </p:sp>
      <p:sp>
        <p:nvSpPr>
          <p:cNvPr id="8" name="Title 1">
            <a:extLst>
              <a:ext uri="{FF2B5EF4-FFF2-40B4-BE49-F238E27FC236}">
                <a16:creationId xmlns:a16="http://schemas.microsoft.com/office/drawing/2014/main" id="{A35A3687-C545-4AFD-8C4C-40FD6B96EACF}"/>
              </a:ext>
            </a:extLst>
          </p:cNvPr>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pic>
        <p:nvPicPr>
          <p:cNvPr id="11" name="Picture 10" descr="A picture containing outdoor, sky, ground, field&#10;&#10;Description automatically generated">
            <a:extLst>
              <a:ext uri="{FF2B5EF4-FFF2-40B4-BE49-F238E27FC236}">
                <a16:creationId xmlns:a16="http://schemas.microsoft.com/office/drawing/2014/main" id="{EFD0F3AB-6C55-4D10-9141-F1410E5115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5800" y="762000"/>
            <a:ext cx="3324225" cy="2493645"/>
          </a:xfrm>
          <a:prstGeom prst="rect">
            <a:avLst/>
          </a:prstGeom>
        </p:spPr>
      </p:pic>
      <p:pic>
        <p:nvPicPr>
          <p:cNvPr id="12" name="Picture 11" descr="A brick wall with a fence and trees in the background&#10;&#10;Description automatically generated with low confidence">
            <a:extLst>
              <a:ext uri="{FF2B5EF4-FFF2-40B4-BE49-F238E27FC236}">
                <a16:creationId xmlns:a16="http://schemas.microsoft.com/office/drawing/2014/main" id="{C770D5A5-C507-4632-B846-3A38DE4169D8}"/>
              </a:ext>
            </a:extLst>
          </p:cNvPr>
          <p:cNvPicPr/>
          <p:nvPr/>
        </p:nvPicPr>
        <p:blipFill rotWithShape="1">
          <a:blip r:embed="rId3" cstate="print">
            <a:extLst>
              <a:ext uri="{28A0092B-C50C-407E-A947-70E740481C1C}">
                <a14:useLocalDpi xmlns:a14="http://schemas.microsoft.com/office/drawing/2010/main" val="0"/>
              </a:ext>
            </a:extLst>
          </a:blip>
          <a:srcRect t="15422" r="4672" b="4008"/>
          <a:stretch/>
        </p:blipFill>
        <p:spPr bwMode="auto">
          <a:xfrm>
            <a:off x="5133977" y="789622"/>
            <a:ext cx="3848100" cy="243840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C729A60E-89A2-4C14-AD07-A02E9C4D89B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23912" y="4227670"/>
            <a:ext cx="3048000" cy="2424648"/>
          </a:xfrm>
          <a:prstGeom prst="rect">
            <a:avLst/>
          </a:prstGeom>
        </p:spPr>
      </p:pic>
      <p:pic>
        <p:nvPicPr>
          <p:cNvPr id="15" name="Picture 14" descr="A picture containing outdoor, sky, ground, building&#10;&#10;Description automatically generated">
            <a:extLst>
              <a:ext uri="{FF2B5EF4-FFF2-40B4-BE49-F238E27FC236}">
                <a16:creationId xmlns:a16="http://schemas.microsoft.com/office/drawing/2014/main" id="{AF04787E-1737-4D99-B793-4EDB0B626301}"/>
              </a:ext>
            </a:extLst>
          </p:cNvPr>
          <p:cNvPicPr/>
          <p:nvPr/>
        </p:nvPicPr>
        <p:blipFill rotWithShape="1">
          <a:blip r:embed="rId5">
            <a:extLst>
              <a:ext uri="{28A0092B-C50C-407E-A947-70E740481C1C}">
                <a14:useLocalDpi xmlns:a14="http://schemas.microsoft.com/office/drawing/2010/main" val="0"/>
              </a:ext>
            </a:extLst>
          </a:blip>
          <a:srcRect t="10879" b="31657"/>
          <a:stretch/>
        </p:blipFill>
        <p:spPr bwMode="auto">
          <a:xfrm>
            <a:off x="5131669" y="3629979"/>
            <a:ext cx="3848099" cy="29486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982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048000" y="6324600"/>
            <a:ext cx="3352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
            <a:extLst>
              <a:ext uri="{FF2B5EF4-FFF2-40B4-BE49-F238E27FC236}">
                <a16:creationId xmlns:a16="http://schemas.microsoft.com/office/drawing/2014/main" id="{A8FCC5E6-DE60-4737-B36D-4D40E17FA876}"/>
              </a:ext>
            </a:extLst>
          </p:cNvPr>
          <p:cNvSpPr txBox="1">
            <a:spLocks noChangeArrowheads="1"/>
          </p:cNvSpPr>
          <p:nvPr/>
        </p:nvSpPr>
        <p:spPr bwMode="auto">
          <a:xfrm>
            <a:off x="1981200" y="990600"/>
            <a:ext cx="1028700" cy="409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07D4ACC6-3640-4E21-BC71-47FC925EEA4C}"/>
              </a:ext>
            </a:extLst>
          </p:cNvPr>
          <p:cNvSpPr txBox="1"/>
          <p:nvPr/>
        </p:nvSpPr>
        <p:spPr>
          <a:xfrm>
            <a:off x="-328208" y="3393498"/>
            <a:ext cx="2682730" cy="646331"/>
          </a:xfrm>
          <a:prstGeom prst="rect">
            <a:avLst/>
          </a:prstGeom>
          <a:noFill/>
        </p:spPr>
        <p:txBody>
          <a:bodyPr wrap="square" rtlCol="0">
            <a:spAutoFit/>
          </a:bodyPr>
          <a:lstStyle/>
          <a:p>
            <a:pPr algn="r"/>
            <a:r>
              <a:rPr lang="en-US" b="1" dirty="0">
                <a:latin typeface="Tahoma" pitchFamily="34" charset="0"/>
                <a:ea typeface="Tahoma" pitchFamily="34" charset="0"/>
                <a:cs typeface="Tahoma" pitchFamily="34" charset="0"/>
              </a:rPr>
              <a:t>Surrounding Encroachments</a:t>
            </a:r>
          </a:p>
        </p:txBody>
      </p:sp>
      <p:sp>
        <p:nvSpPr>
          <p:cNvPr id="8" name="Title 1">
            <a:extLst>
              <a:ext uri="{FF2B5EF4-FFF2-40B4-BE49-F238E27FC236}">
                <a16:creationId xmlns:a16="http://schemas.microsoft.com/office/drawing/2014/main" id="{A35A3687-C545-4AFD-8C4C-40FD6B96EACF}"/>
              </a:ext>
            </a:extLst>
          </p:cNvPr>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pic>
        <p:nvPicPr>
          <p:cNvPr id="10" name="Picture 9">
            <a:extLst>
              <a:ext uri="{FF2B5EF4-FFF2-40B4-BE49-F238E27FC236}">
                <a16:creationId xmlns:a16="http://schemas.microsoft.com/office/drawing/2014/main" id="{3DC365FD-0EC0-4028-852A-D6D7603CD145}"/>
              </a:ext>
            </a:extLst>
          </p:cNvPr>
          <p:cNvPicPr/>
          <p:nvPr/>
        </p:nvPicPr>
        <p:blipFill>
          <a:blip r:embed="rId2">
            <a:extLst>
              <a:ext uri="{28A0092B-C50C-407E-A947-70E740481C1C}">
                <a14:useLocalDpi xmlns:a14="http://schemas.microsoft.com/office/drawing/2010/main" val="0"/>
              </a:ext>
            </a:extLst>
          </a:blip>
          <a:stretch>
            <a:fillRect/>
          </a:stretch>
        </p:blipFill>
        <p:spPr>
          <a:xfrm>
            <a:off x="2386849" y="1504950"/>
            <a:ext cx="6644005" cy="5200650"/>
          </a:xfrm>
          <a:prstGeom prst="rect">
            <a:avLst/>
          </a:prstGeom>
        </p:spPr>
      </p:pic>
      <p:sp>
        <p:nvSpPr>
          <p:cNvPr id="16" name="Oval 15">
            <a:extLst>
              <a:ext uri="{FF2B5EF4-FFF2-40B4-BE49-F238E27FC236}">
                <a16:creationId xmlns:a16="http://schemas.microsoft.com/office/drawing/2014/main" id="{1E90F890-82FF-4BF1-9603-67994CE7B305}"/>
              </a:ext>
            </a:extLst>
          </p:cNvPr>
          <p:cNvSpPr/>
          <p:nvPr/>
        </p:nvSpPr>
        <p:spPr>
          <a:xfrm>
            <a:off x="5311024" y="1990725"/>
            <a:ext cx="533400" cy="485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Oval 16">
            <a:extLst>
              <a:ext uri="{FF2B5EF4-FFF2-40B4-BE49-F238E27FC236}">
                <a16:creationId xmlns:a16="http://schemas.microsoft.com/office/drawing/2014/main" id="{8980DC1B-29AE-415A-968C-906A00201115}"/>
              </a:ext>
            </a:extLst>
          </p:cNvPr>
          <p:cNvSpPr/>
          <p:nvPr/>
        </p:nvSpPr>
        <p:spPr>
          <a:xfrm>
            <a:off x="5253874" y="2847975"/>
            <a:ext cx="533400" cy="485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Oval 17">
            <a:extLst>
              <a:ext uri="{FF2B5EF4-FFF2-40B4-BE49-F238E27FC236}">
                <a16:creationId xmlns:a16="http://schemas.microsoft.com/office/drawing/2014/main" id="{F4D3C41B-325C-4A9E-BC8D-27105A892FE8}"/>
              </a:ext>
            </a:extLst>
          </p:cNvPr>
          <p:cNvSpPr/>
          <p:nvPr/>
        </p:nvSpPr>
        <p:spPr>
          <a:xfrm>
            <a:off x="4063249" y="4638675"/>
            <a:ext cx="533400" cy="485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Oval 18">
            <a:extLst>
              <a:ext uri="{FF2B5EF4-FFF2-40B4-BE49-F238E27FC236}">
                <a16:creationId xmlns:a16="http://schemas.microsoft.com/office/drawing/2014/main" id="{6BD7638D-B766-4987-BF88-6751FD09B8D9}"/>
              </a:ext>
            </a:extLst>
          </p:cNvPr>
          <p:cNvSpPr/>
          <p:nvPr/>
        </p:nvSpPr>
        <p:spPr>
          <a:xfrm>
            <a:off x="7206499" y="4524375"/>
            <a:ext cx="533400" cy="485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Oval 19">
            <a:extLst>
              <a:ext uri="{FF2B5EF4-FFF2-40B4-BE49-F238E27FC236}">
                <a16:creationId xmlns:a16="http://schemas.microsoft.com/office/drawing/2014/main" id="{8052CB4B-CA53-40C8-BE3B-2AF461D17274}"/>
              </a:ext>
            </a:extLst>
          </p:cNvPr>
          <p:cNvSpPr/>
          <p:nvPr/>
        </p:nvSpPr>
        <p:spPr>
          <a:xfrm>
            <a:off x="8082799" y="2914650"/>
            <a:ext cx="533400" cy="485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Oval 20">
            <a:extLst>
              <a:ext uri="{FF2B5EF4-FFF2-40B4-BE49-F238E27FC236}">
                <a16:creationId xmlns:a16="http://schemas.microsoft.com/office/drawing/2014/main" id="{E69D131D-1AFC-4237-9A26-A993C0F4FD97}"/>
              </a:ext>
            </a:extLst>
          </p:cNvPr>
          <p:cNvSpPr/>
          <p:nvPr/>
        </p:nvSpPr>
        <p:spPr>
          <a:xfrm>
            <a:off x="8482849" y="4953000"/>
            <a:ext cx="533400" cy="5619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26757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048000" y="6324600"/>
            <a:ext cx="3352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
            <a:extLst>
              <a:ext uri="{FF2B5EF4-FFF2-40B4-BE49-F238E27FC236}">
                <a16:creationId xmlns:a16="http://schemas.microsoft.com/office/drawing/2014/main" id="{A8FCC5E6-DE60-4737-B36D-4D40E17FA876}"/>
              </a:ext>
            </a:extLst>
          </p:cNvPr>
          <p:cNvSpPr txBox="1">
            <a:spLocks noChangeArrowheads="1"/>
          </p:cNvSpPr>
          <p:nvPr/>
        </p:nvSpPr>
        <p:spPr bwMode="auto">
          <a:xfrm>
            <a:off x="1981200" y="990600"/>
            <a:ext cx="1028700" cy="409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07D4ACC6-3640-4E21-BC71-47FC925EEA4C}"/>
              </a:ext>
            </a:extLst>
          </p:cNvPr>
          <p:cNvSpPr txBox="1"/>
          <p:nvPr/>
        </p:nvSpPr>
        <p:spPr>
          <a:xfrm>
            <a:off x="441470" y="3429000"/>
            <a:ext cx="1768329" cy="646331"/>
          </a:xfrm>
          <a:prstGeom prst="rect">
            <a:avLst/>
          </a:prstGeom>
          <a:noFill/>
        </p:spPr>
        <p:txBody>
          <a:bodyPr wrap="square" rtlCol="0">
            <a:spAutoFit/>
          </a:bodyPr>
          <a:lstStyle/>
          <a:p>
            <a:pPr algn="r"/>
            <a:r>
              <a:rPr lang="en-US" b="1" dirty="0">
                <a:latin typeface="Tahoma" pitchFamily="34" charset="0"/>
                <a:ea typeface="Tahoma" pitchFamily="34" charset="0"/>
                <a:cs typeface="Tahoma" pitchFamily="34" charset="0"/>
              </a:rPr>
              <a:t>Surrounding Photos</a:t>
            </a:r>
          </a:p>
        </p:txBody>
      </p:sp>
      <p:sp>
        <p:nvSpPr>
          <p:cNvPr id="8" name="Title 1">
            <a:extLst>
              <a:ext uri="{FF2B5EF4-FFF2-40B4-BE49-F238E27FC236}">
                <a16:creationId xmlns:a16="http://schemas.microsoft.com/office/drawing/2014/main" id="{A35A3687-C545-4AFD-8C4C-40FD6B96EACF}"/>
              </a:ext>
            </a:extLst>
          </p:cNvPr>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pic>
        <p:nvPicPr>
          <p:cNvPr id="10" name="Picture 9" descr="A stone wall with a stone wall and trees in the background&#10;&#10;Description automatically generated with low confidence">
            <a:extLst>
              <a:ext uri="{FF2B5EF4-FFF2-40B4-BE49-F238E27FC236}">
                <a16:creationId xmlns:a16="http://schemas.microsoft.com/office/drawing/2014/main" id="{0CF1974B-E935-4E05-BFFB-F19956A3882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845012"/>
            <a:ext cx="3381375" cy="2534285"/>
          </a:xfrm>
          <a:prstGeom prst="rect">
            <a:avLst/>
          </a:prstGeom>
        </p:spPr>
      </p:pic>
      <p:pic>
        <p:nvPicPr>
          <p:cNvPr id="16" name="Picture 15" descr="A picture containing outdoor, sky, ground, building&#10;&#10;Description automatically generated">
            <a:extLst>
              <a:ext uri="{FF2B5EF4-FFF2-40B4-BE49-F238E27FC236}">
                <a16:creationId xmlns:a16="http://schemas.microsoft.com/office/drawing/2014/main" id="{43B8B1C9-1AA8-49E3-BEB4-2F7639FF66B2}"/>
              </a:ext>
            </a:extLst>
          </p:cNvPr>
          <p:cNvPicPr/>
          <p:nvPr/>
        </p:nvPicPr>
        <p:blipFill rotWithShape="1">
          <a:blip r:embed="rId3" cstate="print">
            <a:extLst>
              <a:ext uri="{28A0092B-C50C-407E-A947-70E740481C1C}">
                <a14:useLocalDpi xmlns:a14="http://schemas.microsoft.com/office/drawing/2010/main" val="0"/>
              </a:ext>
            </a:extLst>
          </a:blip>
          <a:srcRect t="18932"/>
          <a:stretch/>
        </p:blipFill>
        <p:spPr bwMode="auto">
          <a:xfrm>
            <a:off x="5029200" y="992909"/>
            <a:ext cx="3762375" cy="3973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18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62200" y="6248400"/>
            <a:ext cx="464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F369D8-D4C6-452B-9F88-BC71BA7457D6}"/>
              </a:ext>
            </a:extLst>
          </p:cNvPr>
          <p:cNvSpPr txBox="1"/>
          <p:nvPr/>
        </p:nvSpPr>
        <p:spPr>
          <a:xfrm>
            <a:off x="762000" y="1752600"/>
            <a:ext cx="4301713"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One (1) response in support</a:t>
            </a:r>
            <a:endParaRPr lang="en-US" dirty="0"/>
          </a:p>
          <a:p>
            <a:pPr lvl="1"/>
            <a:endParaRPr lang="en-US" sz="2000" dirty="0"/>
          </a:p>
        </p:txBody>
      </p:sp>
      <p:sp>
        <p:nvSpPr>
          <p:cNvPr id="9" name="TextBox 8">
            <a:extLst>
              <a:ext uri="{FF2B5EF4-FFF2-40B4-BE49-F238E27FC236}">
                <a16:creationId xmlns:a16="http://schemas.microsoft.com/office/drawing/2014/main" id="{2EB0EDCD-708A-4A74-8B33-668B3D123E5A}"/>
              </a:ext>
            </a:extLst>
          </p:cNvPr>
          <p:cNvSpPr txBox="1"/>
          <p:nvPr/>
        </p:nvSpPr>
        <p:spPr>
          <a:xfrm>
            <a:off x="2583873" y="823223"/>
            <a:ext cx="2097809" cy="461665"/>
          </a:xfrm>
          <a:prstGeom prst="rect">
            <a:avLst/>
          </a:prstGeom>
          <a:noFill/>
        </p:spPr>
        <p:txBody>
          <a:bodyPr wrap="square" rtlCol="0">
            <a:spAutoFit/>
          </a:bodyPr>
          <a:lstStyle/>
          <a:p>
            <a:r>
              <a:rPr lang="en-US" sz="2400" b="1" dirty="0"/>
              <a:t>Public Input</a:t>
            </a:r>
          </a:p>
        </p:txBody>
      </p:sp>
      <p:sp>
        <p:nvSpPr>
          <p:cNvPr id="7" name="Title 1">
            <a:extLst>
              <a:ext uri="{FF2B5EF4-FFF2-40B4-BE49-F238E27FC236}">
                <a16:creationId xmlns:a16="http://schemas.microsoft.com/office/drawing/2014/main" id="{DE848AAA-C74C-464D-96BB-F4A9FC3AC2D6}"/>
              </a:ext>
            </a:extLst>
          </p:cNvPr>
          <p:cNvSpPr>
            <a:spLocks noGrp="1"/>
          </p:cNvSpPr>
          <p:nvPr>
            <p:ph type="ctrTitle"/>
          </p:nvPr>
        </p:nvSpPr>
        <p:spPr>
          <a:xfrm>
            <a:off x="3581400" y="152400"/>
            <a:ext cx="5410200" cy="609600"/>
          </a:xfrm>
        </p:spPr>
        <p:txBody>
          <a:bodyPr>
            <a:normAutofit/>
          </a:bodyPr>
          <a:lstStyle/>
          <a:p>
            <a:r>
              <a:rPr lang="en-US" sz="2000" b="1" dirty="0">
                <a:latin typeface="Tahoma" pitchFamily="34" charset="0"/>
              </a:rPr>
              <a:t>V21-07 (Atsina)</a:t>
            </a:r>
            <a:endParaRPr lang="en-US" sz="2000" dirty="0"/>
          </a:p>
        </p:txBody>
      </p:sp>
      <p:pic>
        <p:nvPicPr>
          <p:cNvPr id="10" name="Picture 9" descr="A sign in front of a building&#10;&#10;Description automatically generated with low confidence">
            <a:extLst>
              <a:ext uri="{FF2B5EF4-FFF2-40B4-BE49-F238E27FC236}">
                <a16:creationId xmlns:a16="http://schemas.microsoft.com/office/drawing/2014/main" id="{E28A67A2-D834-4701-8C9C-A786A02E0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395906"/>
            <a:ext cx="4800600" cy="3598406"/>
          </a:xfrm>
          <a:prstGeom prst="rect">
            <a:avLst/>
          </a:prstGeom>
        </p:spPr>
      </p:pic>
    </p:spTree>
    <p:extLst>
      <p:ext uri="{BB962C8B-B14F-4D97-AF65-F5344CB8AC3E}">
        <p14:creationId xmlns:p14="http://schemas.microsoft.com/office/powerpoint/2010/main" val="384651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5334000"/>
            <a:ext cx="3657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10044"/>
            <a:ext cx="7772400" cy="1066800"/>
          </a:xfrm>
        </p:spPr>
        <p:txBody>
          <a:bodyPr>
            <a:normAutofit/>
          </a:bodyPr>
          <a:lstStyle/>
          <a:p>
            <a:r>
              <a:rPr lang="en-US" b="1" dirty="0">
                <a:latin typeface="Tahoma" pitchFamily="34" charset="0"/>
              </a:rPr>
              <a:t>Factors in Favor of Approval</a:t>
            </a:r>
            <a:br>
              <a:rPr lang="en-US" b="1" dirty="0">
                <a:latin typeface="Tahoma" pitchFamily="34" charset="0"/>
              </a:rPr>
            </a:br>
            <a:endParaRPr lang="en-US" dirty="0"/>
          </a:p>
        </p:txBody>
      </p:sp>
      <p:sp>
        <p:nvSpPr>
          <p:cNvPr id="3" name="Subtitle 2"/>
          <p:cNvSpPr>
            <a:spLocks noGrp="1"/>
          </p:cNvSpPr>
          <p:nvPr>
            <p:ph type="subTitle" idx="1"/>
          </p:nvPr>
        </p:nvSpPr>
        <p:spPr>
          <a:xfrm>
            <a:off x="1028700" y="1452419"/>
            <a:ext cx="7086600" cy="5334000"/>
          </a:xfrm>
        </p:spPr>
        <p:txBody>
          <a:bodyPr>
            <a:normAutofit/>
          </a:bodyPr>
          <a:lstStyle/>
          <a:p>
            <a:pPr marL="342900" lvl="0" indent="-342900" algn="l">
              <a:buFont typeface="+mj-lt"/>
              <a:buAutoNum type="arabicPeriod"/>
            </a:pPr>
            <a:endParaRPr lang="en-US" sz="1800" dirty="0">
              <a:latin typeface="Tahoma" pitchFamily="34" charset="0"/>
              <a:ea typeface="Tahoma" pitchFamily="34" charset="0"/>
              <a:cs typeface="Tahoma" pitchFamily="34" charset="0"/>
            </a:endParaRPr>
          </a:p>
          <a:p>
            <a:pPr marL="342900" marR="0" lvl="0" indent="-342900" algn="just">
              <a:spcBef>
                <a:spcPts val="0"/>
              </a:spcBef>
              <a:spcAft>
                <a:spcPts val="600"/>
              </a:spcAft>
              <a:buFont typeface="+mj-lt"/>
              <a:buAutoNum type="arabicPeriod"/>
              <a:tabLst>
                <a:tab pos="457200" algn="l"/>
              </a:tabLst>
            </a:pP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location of the residence, driveways and garage provides some difficulties in meeting the setback requirements;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mj-lt"/>
              <a:buAutoNum type="arabicPeriod"/>
              <a:tabLst>
                <a:tab pos="457200" algn="l"/>
              </a:tabLst>
            </a:pP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structure is consistent and compatible with the neighborhood;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mj-lt"/>
              <a:buAutoNum type="arabicPeriod"/>
              <a:tabLst>
                <a:tab pos="457200" algn="l"/>
              </a:tabLst>
            </a:pP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Allowing the Variance does not compromise safety or quality-of-life for area residents;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mj-lt"/>
              <a:buAutoNum type="arabicPeriod"/>
              <a:tabLst>
                <a:tab pos="457200" algn="l"/>
              </a:tabLst>
            </a:pP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County government has been engaged in an ongoing effort to make government operations, administration of Zoning and other regulations, and permitting requirements more “customer friendly.”  Allowing the Variance would reinforce this effort without compromising safety or quality of life for area residents.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mj-lt"/>
              <a:buAutoNum type="arabicPeriod"/>
              <a:tabLst>
                <a:tab pos="457200" algn="l"/>
              </a:tabLst>
            </a:pP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One letter in support was received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mj-lt"/>
              <a:buAutoNum type="arabicPeriod"/>
              <a:tabLst>
                <a:tab pos="457200" algn="l"/>
              </a:tabLst>
            </a:pPr>
            <a:endParaRPr lang="en-US" sz="1900" b="1" dirty="0">
              <a:solidFill>
                <a:schemeClr val="tx1"/>
              </a:solidFill>
              <a:ea typeface="Tahoma" pitchFamily="34" charset="0"/>
              <a:cs typeface="Tahoma" pitchFamily="34" charset="0"/>
            </a:endParaRPr>
          </a:p>
          <a:p>
            <a:pPr lvl="0" algn="l"/>
            <a:endParaRPr lang="en-US" sz="1900" dirty="0">
              <a:solidFill>
                <a:schemeClr val="tx1"/>
              </a:solidFill>
              <a:ea typeface="Tahoma" pitchFamily="34" charset="0"/>
              <a:cs typeface="Tahoma" pitchFamily="34" charset="0"/>
            </a:endParaRPr>
          </a:p>
          <a:p>
            <a:pPr lvl="0" algn="l"/>
            <a:endParaRPr lang="en-US" sz="1900" dirty="0">
              <a:solidFill>
                <a:schemeClr val="tx1"/>
              </a:solidFill>
              <a:ea typeface="Tahoma" pitchFamily="34" charset="0"/>
              <a:cs typeface="Tahoma" pitchFamily="34" charset="0"/>
            </a:endParaRPr>
          </a:p>
          <a:p>
            <a:r>
              <a:rPr lang="en-US" sz="1900" dirty="0">
                <a:solidFill>
                  <a:schemeClr val="tx1"/>
                </a:solidFill>
              </a:rPr>
              <a:t>None identified</a:t>
            </a:r>
          </a:p>
          <a:p>
            <a:pPr lvl="0" algn="l">
              <a:buFont typeface="Arial" pitchFamily="34" charset="0"/>
              <a:buChar char="•"/>
            </a:pPr>
            <a:endParaRPr lang="en-US" sz="1800" dirty="0">
              <a:latin typeface="Tahoma" pitchFamily="34" charset="0"/>
              <a:ea typeface="Tahoma" pitchFamily="34" charset="0"/>
              <a:cs typeface="Tahoma" pitchFamily="34" charset="0"/>
            </a:endParaRPr>
          </a:p>
          <a:p>
            <a:pPr marL="285750" lvl="0" indent="-742950" algn="l">
              <a:spcBef>
                <a:spcPts val="600"/>
              </a:spcBef>
            </a:pPr>
            <a:endParaRPr lang="en-US" sz="3600" b="1" dirty="0"/>
          </a:p>
          <a:p>
            <a:pPr algn="just"/>
            <a:endParaRPr lang="en-US" dirty="0"/>
          </a:p>
        </p:txBody>
      </p:sp>
      <p:sp>
        <p:nvSpPr>
          <p:cNvPr id="7" name="Title 1">
            <a:extLst>
              <a:ext uri="{FF2B5EF4-FFF2-40B4-BE49-F238E27FC236}">
                <a16:creationId xmlns:a16="http://schemas.microsoft.com/office/drawing/2014/main" id="{F7D58183-08B5-4EA9-A500-1935B350A944}"/>
              </a:ext>
            </a:extLst>
          </p:cNvPr>
          <p:cNvSpPr txBox="1">
            <a:spLocks/>
          </p:cNvSpPr>
          <p:nvPr/>
        </p:nvSpPr>
        <p:spPr>
          <a:xfrm>
            <a:off x="381000" y="5069610"/>
            <a:ext cx="7772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500" b="1" dirty="0">
                <a:latin typeface="Tahoma" pitchFamily="34" charset="0"/>
              </a:rPr>
              <a:t>Factor Against Approval</a:t>
            </a:r>
            <a:endParaRPr lang="en-US" sz="2500" dirty="0"/>
          </a:p>
        </p:txBody>
      </p:sp>
      <p:sp>
        <p:nvSpPr>
          <p:cNvPr id="9" name="Title 1">
            <a:extLst>
              <a:ext uri="{FF2B5EF4-FFF2-40B4-BE49-F238E27FC236}">
                <a16:creationId xmlns:a16="http://schemas.microsoft.com/office/drawing/2014/main" id="{53985244-E538-404F-843F-EBEF5EA0CB56}"/>
              </a:ext>
            </a:extLst>
          </p:cNvPr>
          <p:cNvSpPr txBox="1">
            <a:spLocks/>
          </p:cNvSpPr>
          <p:nvPr/>
        </p:nvSpPr>
        <p:spPr>
          <a:xfrm>
            <a:off x="3581400" y="152400"/>
            <a:ext cx="54102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000" b="1" dirty="0">
                <a:latin typeface="Tahoma" pitchFamily="34" charset="0"/>
              </a:rPr>
              <a:t>V21-07 (Atsina)</a:t>
            </a:r>
            <a:endParaRPr lang="en-US" sz="2000" dirty="0"/>
          </a:p>
        </p:txBody>
      </p:sp>
    </p:spTree>
    <p:extLst>
      <p:ext uri="{BB962C8B-B14F-4D97-AF65-F5344CB8AC3E}">
        <p14:creationId xmlns:p14="http://schemas.microsoft.com/office/powerpoint/2010/main" val="3420925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18445</TotalTime>
  <Words>317</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Office Theme</vt:lpstr>
      <vt:lpstr>Docket V21-07 (Atsina)</vt:lpstr>
      <vt:lpstr>V21-07 (Atsina)</vt:lpstr>
      <vt:lpstr>PowerPoint Presentation</vt:lpstr>
      <vt:lpstr>V21-07 (Atsina)</vt:lpstr>
      <vt:lpstr>V21-07 (Atsina)</vt:lpstr>
      <vt:lpstr>V21-07 (Atsina)</vt:lpstr>
      <vt:lpstr>V21-07 (Atsina)</vt:lpstr>
      <vt:lpstr>V21-07 (Atsina)</vt:lpstr>
      <vt:lpstr>Factors in Favor of Approval </vt:lpstr>
      <vt:lpstr>V21-07 (Atsina)</vt:lpstr>
      <vt:lpstr>Recommendation: Conditional Approval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 Jim</dc:creator>
  <cp:lastModifiedBy>Kirschmann, Robert</cp:lastModifiedBy>
  <cp:revision>514</cp:revision>
  <cp:lastPrinted>2021-06-17T15:30:53Z</cp:lastPrinted>
  <dcterms:created xsi:type="dcterms:W3CDTF">2014-12-16T18:13:31Z</dcterms:created>
  <dcterms:modified xsi:type="dcterms:W3CDTF">2021-11-29T14:46:15Z</dcterms:modified>
</cp:coreProperties>
</file>