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  <p:sldMasterId id="2147483659" r:id="rId2"/>
    <p:sldMasterId id="2147483664" r:id="rId3"/>
  </p:sldMasterIdLst>
  <p:notesMasterIdLst>
    <p:notesMasterId r:id="rId21"/>
  </p:notesMasterIdLst>
  <p:handoutMasterIdLst>
    <p:handoutMasterId r:id="rId22"/>
  </p:handoutMasterIdLst>
  <p:sldIdLst>
    <p:sldId id="293" r:id="rId4"/>
    <p:sldId id="309" r:id="rId5"/>
    <p:sldId id="257" r:id="rId6"/>
    <p:sldId id="312" r:id="rId7"/>
    <p:sldId id="310" r:id="rId8"/>
    <p:sldId id="311" r:id="rId9"/>
    <p:sldId id="304" r:id="rId10"/>
    <p:sldId id="263" r:id="rId11"/>
    <p:sldId id="306" r:id="rId12"/>
    <p:sldId id="297" r:id="rId13"/>
    <p:sldId id="295" r:id="rId14"/>
    <p:sldId id="296" r:id="rId15"/>
    <p:sldId id="299" r:id="rId16"/>
    <p:sldId id="300" r:id="rId17"/>
    <p:sldId id="307" r:id="rId18"/>
    <p:sldId id="302" r:id="rId19"/>
    <p:sldId id="308" r:id="rId20"/>
  </p:sldIdLst>
  <p:sldSz cx="9144000" cy="5143500" type="screen16x9"/>
  <p:notesSz cx="7010400" cy="9296400"/>
  <p:embeddedFontLst>
    <p:embeddedFont>
      <p:font typeface="Mission Script" panose="02000000000000000000" pitchFamily="50" charset="0"/>
      <p:regular r:id="rId23"/>
    </p:embeddedFont>
    <p:embeddedFont>
      <p:font typeface="Raleway" panose="020B0503030101060003" pitchFamily="34" charset="0"/>
      <p:regular r:id="rId24"/>
      <p:bold r:id="rId25"/>
      <p:italic r:id="rId26"/>
      <p:boldItalic r:id="rId27"/>
    </p:embeddedFont>
    <p:embeddedFont>
      <p:font typeface="Akzidenz-Grotesk BQ" pitchFamily="50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50B7C9-188B-4E6D-A668-385F68AEB0D0}">
          <p14:sldIdLst>
            <p14:sldId id="293"/>
            <p14:sldId id="309"/>
            <p14:sldId id="257"/>
          </p14:sldIdLst>
        </p14:section>
        <p14:section name="General art pref" id="{11AB8556-1F16-4313-8B17-6B38A4E727C7}">
          <p14:sldIdLst>
            <p14:sldId id="312"/>
            <p14:sldId id="310"/>
            <p14:sldId id="311"/>
            <p14:sldId id="304"/>
            <p14:sldId id="263"/>
          </p14:sldIdLst>
        </p14:section>
        <p14:section name="SUNRISE EXPERIENCE" id="{B55691FF-CE6F-46EC-B025-4F8F078C1B75}">
          <p14:sldIdLst>
            <p14:sldId id="306"/>
            <p14:sldId id="297"/>
          </p14:sldIdLst>
        </p14:section>
        <p14:section name="TICKETS" id="{7F60422B-5D68-4E11-86FB-FBD0E7E10DE3}">
          <p14:sldIdLst>
            <p14:sldId id="295"/>
            <p14:sldId id="296"/>
          </p14:sldIdLst>
        </p14:section>
        <p14:section name="PARKING" id="{9D454268-1C18-4D11-B9F2-A53E2E490E76}">
          <p14:sldIdLst>
            <p14:sldId id="299"/>
            <p14:sldId id="300"/>
            <p14:sldId id="307"/>
            <p14:sldId id="302"/>
            <p14:sldId id="308"/>
          </p14:sldIdLst>
        </p14:section>
        <p14:section name="Untitled Section" id="{D8382023-37B8-4A1D-9D50-21DC484000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676">
          <p15:clr>
            <a:srgbClr val="A4A3A4"/>
          </p15:clr>
        </p15:guide>
        <p15:guide id="2" pos="56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CB2E4"/>
    <a:srgbClr val="FFFF99"/>
    <a:srgbClr val="CCFCF4"/>
    <a:srgbClr val="FC9A9A"/>
    <a:srgbClr val="666699"/>
    <a:srgbClr val="EEE2ED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654" y="114"/>
      </p:cViewPr>
      <p:guideLst>
        <p:guide orient="horz" pos="676"/>
        <p:guide pos="56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73-4886-9793-5912B5C1B6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73-4886-9793-5912B5C1B6E8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73-4886-9793-5912B5C1B6E8}"/>
              </c:ext>
            </c:extLst>
          </c:dPt>
          <c:dPt>
            <c:idx val="4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D73-4886-9793-5912B5C1B6E8}"/>
              </c:ext>
            </c:extLst>
          </c:dPt>
          <c:cat>
            <c:strRef>
              <c:f>Sheet1!$A$2:$A$6</c:f>
              <c:strCache>
                <c:ptCount val="5"/>
                <c:pt idx="0">
                  <c:v>Fort Pierce</c:v>
                </c:pt>
                <c:pt idx="1">
                  <c:v>St. Lucie County</c:v>
                </c:pt>
                <c:pt idx="2">
                  <c:v>Indian River County</c:v>
                </c:pt>
                <c:pt idx="3">
                  <c:v>Martin County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328</c:v>
                </c:pt>
                <c:pt idx="1">
                  <c:v>256</c:v>
                </c:pt>
                <c:pt idx="2">
                  <c:v>65</c:v>
                </c:pt>
                <c:pt idx="3">
                  <c:v>23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3-4886-9793-5912B5C1B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743018703"/>
        <c:axId val="743016623"/>
      </c:barChart>
      <c:catAx>
        <c:axId val="743018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016623"/>
        <c:crosses val="autoZero"/>
        <c:auto val="1"/>
        <c:lblAlgn val="ctr"/>
        <c:lblOffset val="100"/>
        <c:noMultiLvlLbl val="0"/>
      </c:catAx>
      <c:valAx>
        <c:axId val="74301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01870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73735303634991"/>
          <c:y val="0.13847085541256621"/>
          <c:w val="0.83342250026965803"/>
          <c:h val="0.70355576484052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18 to 24</c:v>
                </c:pt>
                <c:pt idx="1">
                  <c:v>25 to 34</c:v>
                </c:pt>
                <c:pt idx="2">
                  <c:v>35 to 44</c:v>
                </c:pt>
                <c:pt idx="3">
                  <c:v>45 to 54</c:v>
                </c:pt>
                <c:pt idx="4">
                  <c:v>55 to 64</c:v>
                </c:pt>
                <c:pt idx="5">
                  <c:v>65 to 74</c:v>
                </c:pt>
                <c:pt idx="6">
                  <c:v>75 or older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</c:v>
                </c:pt>
                <c:pt idx="1">
                  <c:v>43</c:v>
                </c:pt>
                <c:pt idx="2">
                  <c:v>63</c:v>
                </c:pt>
                <c:pt idx="3">
                  <c:v>125</c:v>
                </c:pt>
                <c:pt idx="4">
                  <c:v>192</c:v>
                </c:pt>
                <c:pt idx="5">
                  <c:v>248</c:v>
                </c:pt>
                <c:pt idx="6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72-4CDF-A339-593687FA6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19390447"/>
        <c:axId val="619390031"/>
      </c:barChart>
      <c:catAx>
        <c:axId val="6193904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390031"/>
        <c:crosses val="autoZero"/>
        <c:auto val="1"/>
        <c:lblAlgn val="ctr"/>
        <c:lblOffset val="100"/>
        <c:noMultiLvlLbl val="0"/>
      </c:catAx>
      <c:valAx>
        <c:axId val="619390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390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04-4825-9030-5C4FE6A8F9C4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004-4825-9030-5C4FE6A8F9C4}"/>
              </c:ext>
            </c:extLst>
          </c:dPt>
          <c:dLbls>
            <c:dLbl>
              <c:idx val="0"/>
              <c:layout>
                <c:manualLayout>
                  <c:x val="-5.38859087926509E-2"/>
                  <c:y val="-0.215095964566929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AA07B2-A75B-4E72-9CCF-2B56A65E5937}" type="PERCENTAGE">
                      <a:rPr lang="en-US" sz="1600" b="1" smtClean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093667979002648E-2"/>
                      <c:h val="8.62812500000000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04-4825-9030-5C4FE6A8F9C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2D59EBD-068A-4077-8CB6-B9E1552A5CB1}" type="PERCENTAGE">
                      <a:rPr lang="en-US" sz="1600" b="1" smtClean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166666666666663E-2"/>
                      <c:h val="7.49999999999999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004-4825-9030-5C4FE6A8F9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Full-Time</c:v>
                </c:pt>
                <c:pt idx="1">
                  <c:v>Seasonal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4-4825-9030-5C4FE6A8F9C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8213943569553807"/>
          <c:y val="0.91730019685039366"/>
          <c:w val="0.44405446194225723"/>
          <c:h val="8.2699803149606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184-4A11-83E6-FA5A85A5560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84-4A11-83E6-FA5A85A5560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184-4A11-83E6-FA5A85A5560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84-4A11-83E6-FA5A85A5560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184-4A11-83E6-FA5A85A5560A}"/>
              </c:ext>
            </c:extLst>
          </c:dPt>
          <c:dLbls>
            <c:dLbl>
              <c:idx val="0"/>
              <c:layout>
                <c:manualLayout>
                  <c:x val="-0.12598726297896695"/>
                  <c:y val="0.1885988670275657"/>
                </c:manualLayout>
              </c:layout>
              <c:tx>
                <c:rich>
                  <a:bodyPr/>
                  <a:lstStyle/>
                  <a:p>
                    <a:fld id="{50589D92-C714-472D-A112-F51264CAF91C}" type="CATEGORYNAME">
                      <a:rPr lang="en-US" sz="1400" b="1" smtClean="0"/>
                      <a:pPr/>
                      <a:t>[CATEGORY NAME]</a:t>
                    </a:fld>
                    <a:r>
                      <a:rPr lang="en-US" sz="1400" b="1" baseline="0" dirty="0" smtClean="0"/>
                      <a:t> </a:t>
                    </a:r>
                  </a:p>
                  <a:p>
                    <a:r>
                      <a:rPr lang="en-US" sz="1400" b="1" baseline="0" dirty="0" smtClean="0"/>
                      <a:t>19%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184-4A11-83E6-FA5A85A5560A}"/>
                </c:ext>
              </c:extLst>
            </c:dLbl>
            <c:dLbl>
              <c:idx val="1"/>
              <c:layout>
                <c:manualLayout>
                  <c:x val="-0.20179923008871481"/>
                  <c:y val="-3.3512003212276056E-2"/>
                </c:manualLayout>
              </c:layout>
              <c:tx>
                <c:rich>
                  <a:bodyPr/>
                  <a:lstStyle/>
                  <a:p>
                    <a:fld id="{9FBDFF4C-CAFC-4299-A917-744F8987522C}" type="CATEGORYNAME">
                      <a:rPr lang="en-US" sz="1400" b="1" smtClean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 21%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84-4A11-83E6-FA5A85A5560A}"/>
                </c:ext>
              </c:extLst>
            </c:dLbl>
            <c:dLbl>
              <c:idx val="2"/>
              <c:layout>
                <c:manualLayout>
                  <c:x val="0.11143801217867419"/>
                  <c:y val="-0.252375449223681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Akzidenz-Grotesk BQ" pitchFamily="50" charset="0"/>
                        <a:ea typeface="+mn-ea"/>
                        <a:cs typeface="+mn-cs"/>
                      </a:defRPr>
                    </a:pPr>
                    <a:fld id="{13EAAF8E-E384-4297-B399-3573701D68C0}" type="CATEGORYNAME">
                      <a:rPr lang="en-US" sz="1400" b="1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pPr>
                        <a:defRPr>
                          <a:solidFill>
                            <a:schemeClr val="bg1"/>
                          </a:solidFill>
                          <a:latin typeface="Akzidenz-Grotesk BQ" pitchFamily="50" charset="0"/>
                        </a:defRPr>
                      </a:pPr>
                      <a:t>[CATEGORY NAME]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 37%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Akzidenz-Grotesk BQ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23804435820614"/>
                      <c:h val="0.15600761247137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184-4A11-83E6-FA5A85A5560A}"/>
                </c:ext>
              </c:extLst>
            </c:dLbl>
            <c:dLbl>
              <c:idx val="3"/>
              <c:layout>
                <c:manualLayout>
                  <c:x val="0.23033712055523548"/>
                  <c:y val="0.139404327451946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kzidenz-Grotesk BQ" pitchFamily="50" charset="0"/>
                        <a:ea typeface="+mn-ea"/>
                        <a:cs typeface="+mn-cs"/>
                      </a:defRPr>
                    </a:pPr>
                    <a:fld id="{B3F3E8A7-9B05-4A98-BE2D-4FBE8EFDAB6E}" type="CATEGORYNAME">
                      <a:rPr lang="en-US" sz="1400" b="1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pPr>
                        <a:defRPr>
                          <a:latin typeface="Akzidenz-Grotesk BQ" pitchFamily="50" charset="0"/>
                        </a:defRPr>
                      </a:pPr>
                      <a:t>[CATEGORY NAME]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 </a:t>
                    </a:r>
                  </a:p>
                  <a:p>
                    <a:pPr>
                      <a:defRPr>
                        <a:latin typeface="Akzidenz-Grotesk BQ" pitchFamily="50" charset="0"/>
                      </a:defRPr>
                    </a:pP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kzidenz-Grotesk BQ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12377718444546"/>
                      <c:h val="0.110437116470589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184-4A11-83E6-FA5A85A5560A}"/>
                </c:ext>
              </c:extLst>
            </c:dLbl>
            <c:dLbl>
              <c:idx val="4"/>
              <c:layout>
                <c:manualLayout>
                  <c:x val="4.9475630797410401E-2"/>
                  <c:y val="0.109466537493423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Akzidenz-Grotesk BQ" pitchFamily="50" charset="0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Other </a:t>
                    </a:r>
                    <a:fld id="{55D07B53-62DC-49F7-9663-CD6CF9914AA9}" type="PERCENTAGE">
                      <a:rPr lang="en-US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pPr>
                        <a:defRPr>
                          <a:solidFill>
                            <a:schemeClr val="bg1"/>
                          </a:solidFill>
                          <a:latin typeface="Akzidenz-Grotesk BQ" pitchFamily="50" charset="0"/>
                        </a:defRPr>
                      </a:pPr>
                      <a:t>[PERCENTAGE]</a:t>
                    </a:fld>
                    <a:endParaRPr lang="en-US" dirty="0" smtClean="0">
                      <a:solidFill>
                        <a:schemeClr val="bg1"/>
                      </a:solidFill>
                      <a:latin typeface="Akzidenz-Grotesk BQ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Akzidenz-Grotesk BQ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184-4A11-83E6-FA5A85A556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zidenz-Grotesk BQ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City Garage</c:v>
                </c:pt>
                <c:pt idx="1">
                  <c:v>County Garage</c:v>
                </c:pt>
                <c:pt idx="2">
                  <c:v>On-Street Parallel Parking</c:v>
                </c:pt>
                <c:pt idx="3">
                  <c:v>Public Parking Lot</c:v>
                </c:pt>
                <c:pt idx="4">
                  <c:v>Other (please specify)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130</c:v>
                </c:pt>
                <c:pt idx="1">
                  <c:v>145</c:v>
                </c:pt>
                <c:pt idx="2">
                  <c:v>254</c:v>
                </c:pt>
                <c:pt idx="3">
                  <c:v>162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84-4A11-83E6-FA5A85A5560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350545-E260-4F41-A803-5BF85CFE96EA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BD68D1-0A4A-364F-B3D1-97755523C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46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FCAFC9-2F5E-7849-9A3C-3E3602566C83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359D8E-2A04-7648-BB99-EC53D2571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Add the title of your presentation here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389891" y="4862023"/>
            <a:ext cx="1874480" cy="238727"/>
            <a:chOff x="3519449" y="4886156"/>
            <a:chExt cx="1874480" cy="238727"/>
          </a:xfrm>
        </p:grpSpPr>
        <p:sp>
          <p:nvSpPr>
            <p:cNvPr id="11" name="Subtitle 1"/>
            <p:cNvSpPr txBox="1">
              <a:spLocks/>
            </p:cNvSpPr>
            <p:nvPr userDrawn="1"/>
          </p:nvSpPr>
          <p:spPr>
            <a:xfrm>
              <a:off x="3519449" y="4886156"/>
              <a:ext cx="1050635" cy="1602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Powered by</a:t>
              </a:r>
              <a:endParaRPr lang="en-US" sz="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pic>
          <p:nvPicPr>
            <p:cNvPr id="12" name="Picture 11" descr="sm_logo_reversed1color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796" y="4895292"/>
              <a:ext cx="1109133" cy="22959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7175" y="3732517"/>
            <a:ext cx="3897313" cy="374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5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8" y="723900"/>
            <a:ext cx="3887787" cy="261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74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31729107"/>
              </p:ext>
            </p:extLst>
          </p:nvPr>
        </p:nvGraphicFramePr>
        <p:xfrm>
          <a:off x="204787" y="1052400"/>
          <a:ext cx="5953649" cy="2184875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2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8" y="723900"/>
            <a:ext cx="4478337" cy="261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4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04788" y="3880918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4788" y="246927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166774"/>
            <a:ext cx="3859212" cy="280987"/>
          </a:xfr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 smtClean="0"/>
              <a:t>Total Responses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04788" y="4274702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788" y="1200151"/>
            <a:ext cx="84820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788" y="46911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37D1D7B-70B5-9D4F-A9E5-525C1090DAAC}" type="datetime4">
              <a:rPr lang="en-US" smtClean="0"/>
              <a:t>June 21,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828084"/>
            <a:ext cx="38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18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333381"/>
            <a:ext cx="8229600" cy="391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736649"/>
            <a:ext cx="5332506" cy="24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8" y="729178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98" y="2009589"/>
            <a:ext cx="8229600" cy="5331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9705" y="4819820"/>
            <a:ext cx="66301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37B593F9-7B30-274B-BFFF-492683631E4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04788" y="807371"/>
            <a:ext cx="8229600" cy="8572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1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694"/>
            <a:ext cx="9144000" cy="693483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482999" y="-329397"/>
            <a:ext cx="5661618" cy="123473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CCFCF4"/>
                </a:solidFill>
                <a:latin typeface="Mission Script" panose="02000000000000000000" pitchFamily="50" charset="0"/>
              </a:rPr>
              <a:t>Sunrise Theatre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133" y="669048"/>
            <a:ext cx="3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COMMUNITY INPUT MEETING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133" y="905333"/>
            <a:ext cx="3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Raleway" panose="020B0503030101060003" pitchFamily="34" charset="0"/>
              </a:rPr>
              <a:t>• June 27, 2018 •</a:t>
            </a:r>
            <a:endParaRPr lang="en-US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7" y="-1170941"/>
            <a:ext cx="9283065" cy="6188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508129" y="-1589737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62" y="-788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kzidenz-Grotesk BQ" pitchFamily="50" charset="0"/>
                <a:ea typeface="+mn-ea"/>
                <a:cs typeface="+mn-cs"/>
              </a:rPr>
              <a:t>• SUNRISE EXPERIENCE 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kzidenz-Grotesk BQ" pitchFamily="50" charset="0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172334195"/>
              </p:ext>
            </p:extLst>
          </p:nvPr>
        </p:nvGraphicFramePr>
        <p:xfrm>
          <a:off x="846133" y="344545"/>
          <a:ext cx="7507878" cy="449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5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222"/>
            <a:ext cx="9195620" cy="6130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6367" y="-474287"/>
            <a:ext cx="9328354" cy="6415549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109" y="2380667"/>
            <a:ext cx="8340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rated the price of tickets at the Sunrise Theatre as </a:t>
            </a:r>
            <a:r>
              <a:rPr lang="en-US" sz="3200" dirty="0" smtClean="0">
                <a:solidFill>
                  <a:srgbClr val="FFC000"/>
                </a:solidFill>
                <a:latin typeface="Akzidenz-Grotesk BQ" pitchFamily="50" charset="0"/>
              </a:rPr>
              <a:t>COMPARABLE TO OTHER THEATERS</a:t>
            </a:r>
            <a:endParaRPr lang="en-US" sz="3200" dirty="0">
              <a:solidFill>
                <a:srgbClr val="FFC000"/>
              </a:solidFill>
              <a:latin typeface="Akzidenz-Grotesk BQ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6085" y="1091171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C000"/>
                </a:solidFill>
                <a:latin typeface="Akzidenz-Grotesk BQ" pitchFamily="50" charset="0"/>
              </a:rPr>
              <a:t>68%</a:t>
            </a:r>
            <a:endParaRPr lang="en-US" sz="8000" b="1" dirty="0">
              <a:solidFill>
                <a:srgbClr val="FFC000"/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62" y="-788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TICKETS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34" y="-1014005"/>
            <a:ext cx="9485740" cy="711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340882" y="-1014005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109" y="2380667"/>
            <a:ext cx="8340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purchase Sunrise Theatre tickets 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ONLINE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6085" y="1091171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62%</a:t>
            </a:r>
            <a:endParaRPr lang="en-US" sz="8000" b="1" dirty="0">
              <a:solidFill>
                <a:schemeClr val="accent4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62" y="-788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TICKETS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8449"/>
            <a:ext cx="8229600" cy="39127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TOP 10 “MOST INTERESTED” EVENTS: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1886" y="1075815"/>
            <a:ext cx="6026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Theater: Professional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Concerts: Pop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Comedy/Variety/Open Mic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Concerts: </a:t>
            </a:r>
            <a:r>
              <a:rPr lang="en-US" dirty="0" err="1" smtClean="0">
                <a:latin typeface="Akzidenz-Grotesk BQ" pitchFamily="50" charset="0"/>
              </a:rPr>
              <a:t>Inde</a:t>
            </a:r>
            <a:r>
              <a:rPr lang="en-US" dirty="0" smtClean="0">
                <a:latin typeface="Akzidenz-Grotesk BQ" pitchFamily="50" charset="0"/>
              </a:rPr>
              <a:t>/Rock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Concerts: Country/Bluegrass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Concerts: Rhythm and Blues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Concerts: Jazz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Dance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Concerts: Classical Music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kzidenz-Grotesk BQ" pitchFamily="50" charset="0"/>
              </a:rPr>
              <a:t>Movies: Recent Releases</a:t>
            </a:r>
            <a:endParaRPr lang="en-US" dirty="0">
              <a:latin typeface="Akzidenz-Grotesk BQ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76" y="0"/>
            <a:ext cx="4725155" cy="51435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6" name="Rectangle 15"/>
          <p:cNvSpPr/>
          <p:nvPr/>
        </p:nvSpPr>
        <p:spPr>
          <a:xfrm>
            <a:off x="4631116" y="-145325"/>
            <a:ext cx="45719" cy="5434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91" y="-554627"/>
            <a:ext cx="9298668" cy="697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40912" y="-656994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295" y="371321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CF4"/>
                </a:solidFill>
                <a:latin typeface="Akzidenz-Grotesk BQ" pitchFamily="50" charset="0"/>
              </a:rPr>
              <a:t>• WHAT MAKES THE SUNRISE GREAT •</a:t>
            </a:r>
            <a:endParaRPr lang="en-US" dirty="0">
              <a:solidFill>
                <a:srgbClr val="CCFCF4"/>
              </a:solidFill>
              <a:latin typeface="Akzidenz-Grotesk BQ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9155" y="878469"/>
            <a:ext cx="473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kzidenz-Grotesk BQ" pitchFamily="50" charset="0"/>
              </a:rPr>
              <a:t>LOCATION</a:t>
            </a:r>
            <a:endParaRPr lang="en-US" sz="5400" b="1" dirty="0">
              <a:solidFill>
                <a:schemeClr val="accent4">
                  <a:lumMod val="40000"/>
                  <a:lumOff val="6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0974" y="2356531"/>
            <a:ext cx="395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BUILDING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3695" y="1773834"/>
            <a:ext cx="472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COMMUNITY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IMPACT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286" y="3437116"/>
            <a:ext cx="4499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SHOWS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4124" y="3388908"/>
            <a:ext cx="395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STAFF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327" y="1894132"/>
            <a:ext cx="395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kzidenz-Grotesk BQ" pitchFamily="50" charset="0"/>
              </a:rPr>
              <a:t>ATMOSPHERE</a:t>
            </a:r>
            <a:endParaRPr lang="en-US" sz="36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4265" y="2430245"/>
            <a:ext cx="395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COST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6205" y="896307"/>
            <a:ext cx="472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CHARM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3695" y="3058202"/>
            <a:ext cx="395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SEATING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1191" y="2858556"/>
            <a:ext cx="4499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ACOUSTICS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7974" y="3649927"/>
            <a:ext cx="395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latin typeface="Akzidenz-Grotesk BQ" pitchFamily="50" charset="0"/>
              </a:rPr>
              <a:t>HISTORY</a:t>
            </a:r>
            <a:endParaRPr lang="en-US" sz="4000" b="1" dirty="0">
              <a:solidFill>
                <a:srgbClr val="FFFF99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4" y="-1530121"/>
            <a:ext cx="9413534" cy="69799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489379" y="-1260613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929" y="1990928"/>
            <a:ext cx="804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DCB2E4"/>
                </a:solidFill>
                <a:latin typeface="Akzidenz-Grotesk BQ" pitchFamily="50" charset="0"/>
              </a:rPr>
              <a:t>YOUNGER / CURRENT SHOWS</a:t>
            </a:r>
            <a:endParaRPr lang="en-US" sz="4000" b="1" dirty="0">
              <a:solidFill>
                <a:srgbClr val="DCB2E4"/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6560" y="2694896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kzidenz-Grotesk BQ" pitchFamily="50" charset="0"/>
              </a:rPr>
              <a:t>ADVERTISING</a:t>
            </a:r>
            <a:endParaRPr lang="en-US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2922" y="3689153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kzidenz-Grotesk BQ" pitchFamily="50" charset="0"/>
              </a:rPr>
              <a:t>MORE CONCERTS</a:t>
            </a:r>
            <a:endParaRPr lang="en-US" sz="28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8292" y="3214416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INTERIOR IMPROVEMENTS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098" y="879971"/>
            <a:ext cx="6116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VARIETY OF SHOWS</a:t>
            </a:r>
            <a:endParaRPr lang="en-US" sz="4400" b="1" dirty="0">
              <a:solidFill>
                <a:schemeClr val="accent5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8354" y="2701272"/>
            <a:ext cx="611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Akzidenz-Grotesk BQ" pitchFamily="50" charset="0"/>
              </a:rPr>
              <a:t>SOUND</a:t>
            </a:r>
            <a:endParaRPr lang="en-US" sz="2000" dirty="0">
              <a:solidFill>
                <a:schemeClr val="accent6"/>
              </a:solidFill>
              <a:latin typeface="Akzidenz-Grotesk BQ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95" y="246901"/>
            <a:ext cx="475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CF4"/>
                </a:solidFill>
                <a:latin typeface="Akzidenz-Grotesk BQ" pitchFamily="50" charset="0"/>
              </a:rPr>
              <a:t>• HOW CAN THE SUNRISE IMPROVE? •</a:t>
            </a:r>
            <a:endParaRPr lang="en-US" dirty="0">
              <a:solidFill>
                <a:srgbClr val="CCFCF4"/>
              </a:solidFill>
              <a:latin typeface="Akzidenz-Grotesk BQ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033" y="1573321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MOVIES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8922" y="545595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MORE BALLET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822" y="3152308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VALET PARKING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33" y="-692575"/>
            <a:ext cx="9573150" cy="63852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428559" y="-857019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929" y="1990928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CB2E4"/>
                </a:solidFill>
                <a:latin typeface="Akzidenz-Grotesk BQ" pitchFamily="50" charset="0"/>
              </a:rPr>
              <a:t>INTERIOR UPDATES</a:t>
            </a:r>
            <a:endParaRPr lang="en-US" sz="2800" b="1" dirty="0">
              <a:solidFill>
                <a:srgbClr val="DCB2E4"/>
              </a:solidFill>
              <a:latin typeface="Akzidenz-Grotesk BQ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553" y="854897"/>
            <a:ext cx="611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  <a:latin typeface="Akzidenz-Grotesk BQ" pitchFamily="50" charset="0"/>
              </a:rPr>
              <a:t>SPOTLIGHT LOCAL ARTISTS</a:t>
            </a:r>
            <a:endParaRPr lang="en-US" sz="3200" b="1" dirty="0">
              <a:solidFill>
                <a:srgbClr val="FFFF99"/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1023" y="2737964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kzidenz-Grotesk BQ" pitchFamily="50" charset="0"/>
              </a:rPr>
              <a:t>MARKETING</a:t>
            </a:r>
            <a:endParaRPr lang="en-US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2922" y="3581657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kzidenz-Grotesk BQ" pitchFamily="50" charset="0"/>
              </a:rPr>
              <a:t>QUALITY SHOWS</a:t>
            </a:r>
            <a:endParaRPr lang="en-US" sz="28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6702" y="3328102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BAR IMPROVEMENTS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9601" y="1860525"/>
            <a:ext cx="611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kzidenz-Grotesk BQ" pitchFamily="50" charset="0"/>
              </a:rPr>
              <a:t>VARIETY OF EVENTS</a:t>
            </a:r>
            <a:endParaRPr lang="en-US" sz="20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4483" y="4305473"/>
            <a:ext cx="611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Akzidenz-Grotesk BQ" pitchFamily="50" charset="0"/>
              </a:rPr>
              <a:t>VENUE RENTAL</a:t>
            </a:r>
            <a:endParaRPr lang="en-US" sz="2000" dirty="0">
              <a:solidFill>
                <a:schemeClr val="accent6"/>
              </a:solidFill>
              <a:latin typeface="Akzidenz-Grotesk BQ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95" y="246901"/>
            <a:ext cx="475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CF4"/>
                </a:solidFill>
                <a:latin typeface="Akzidenz-Grotesk BQ" pitchFamily="50" charset="0"/>
              </a:rPr>
              <a:t>• HOW CAN THE BLACK BOX IMPROVE? •</a:t>
            </a:r>
            <a:endParaRPr lang="en-US" dirty="0">
              <a:solidFill>
                <a:srgbClr val="CCFCF4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237418"/>
            <a:ext cx="9532620" cy="63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1" y="-449408"/>
            <a:ext cx="9315451" cy="7621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77607" y="587800"/>
            <a:ext cx="5661618" cy="123473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CURRENT STATUS OF THE SUNRISE THEATRE</a:t>
            </a:r>
            <a:endParaRPr lang="en-US" sz="32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71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95" y="-803016"/>
            <a:ext cx="9178596" cy="6119064"/>
          </a:xfrm>
          <a:prstGeom prst="rect">
            <a:avLst/>
          </a:prstGeom>
        </p:spPr>
      </p:pic>
      <p:sp>
        <p:nvSpPr>
          <p:cNvPr id="16" name="Text Placeholder 1"/>
          <p:cNvSpPr txBox="1">
            <a:spLocks/>
          </p:cNvSpPr>
          <p:nvPr/>
        </p:nvSpPr>
        <p:spPr>
          <a:xfrm>
            <a:off x="2504197" y="979775"/>
            <a:ext cx="3276894" cy="1133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2"/>
                </a:solidFill>
                <a:latin typeface="Mission Script" panose="02000000000000000000" pitchFamily="50" charset="0"/>
              </a:rPr>
              <a:t>Survey Summary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89739" y="2027021"/>
            <a:ext cx="296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24 QUESTIONS </a:t>
            </a:r>
            <a:endParaRPr lang="en-US" sz="1600" dirty="0">
              <a:solidFill>
                <a:schemeClr val="accent2"/>
              </a:solidFill>
              <a:latin typeface="Akzidenz-Grotesk BQ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89739" y="1732214"/>
            <a:ext cx="296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LAUNCHED MAY 14, 2018</a:t>
            </a:r>
            <a:endParaRPr lang="en-US" sz="1600" dirty="0">
              <a:solidFill>
                <a:schemeClr val="accent2"/>
              </a:solidFill>
              <a:latin typeface="Akzidenz-Grotesk BQ" pitchFamily="50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89739" y="2325225"/>
            <a:ext cx="296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743 RESPONSES</a:t>
            </a:r>
            <a:endParaRPr lang="en-US" sz="1600" dirty="0">
              <a:solidFill>
                <a:schemeClr val="accent2"/>
              </a:solidFill>
              <a:latin typeface="Akzidenz-Grotesk BQ" pitchFamily="50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438410" y="1595117"/>
            <a:ext cx="1473077" cy="7072"/>
          </a:xfrm>
          <a:prstGeom prst="line">
            <a:avLst/>
          </a:prstGeom>
          <a:ln>
            <a:solidFill>
              <a:srgbClr val="C00000">
                <a:alpha val="25000"/>
              </a:srgb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238131"/>
            <a:ext cx="8229600" cy="39127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kzidenz-Grotesk BQ" pitchFamily="50" charset="0"/>
              </a:rPr>
              <a:t>HOME ZIP CODE</a:t>
            </a:r>
            <a:endParaRPr lang="en-US" sz="2400" dirty="0">
              <a:latin typeface="Akzidenz-Grotesk BQ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380983450"/>
              </p:ext>
            </p:extLst>
          </p:nvPr>
        </p:nvGraphicFramePr>
        <p:xfrm>
          <a:off x="897022" y="766752"/>
          <a:ext cx="7447714" cy="413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548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48135199"/>
              </p:ext>
            </p:extLst>
          </p:nvPr>
        </p:nvGraphicFramePr>
        <p:xfrm>
          <a:off x="609600" y="247648"/>
          <a:ext cx="8467725" cy="488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136" y="333381"/>
            <a:ext cx="8229600" cy="39127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kzidenz-Grotesk BQ" pitchFamily="50" charset="0"/>
              </a:rPr>
              <a:t>AGE</a:t>
            </a:r>
            <a:endParaRPr lang="en-US" sz="2400" dirty="0"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4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916"/>
            <a:ext cx="9320520" cy="6173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Akzidenz-Grotesk BQ" pitchFamily="50" charset="0"/>
              </a:rPr>
              <a:t>FULL TIME VS. SEASONAL RESIDENTS</a:t>
            </a:r>
            <a:endParaRPr lang="en-US" sz="2400" dirty="0">
              <a:latin typeface="Akzidenz-Grotesk BQ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05955129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577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0" y="-307884"/>
            <a:ext cx="9323479" cy="6215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9810" y="-407832"/>
            <a:ext cx="9596846" cy="6415548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7594" y="2066302"/>
            <a:ext cx="8340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attend movies, live concerts, art-related events  </a:t>
            </a:r>
          </a:p>
          <a:p>
            <a:pPr algn="ctr"/>
            <a:r>
              <a:rPr lang="en-US" sz="3200" b="1" dirty="0" smtClean="0">
                <a:solidFill>
                  <a:srgbClr val="FC9A9A"/>
                </a:solidFill>
                <a:latin typeface="Akzidenz-Grotesk BQ" pitchFamily="50" charset="0"/>
              </a:rPr>
              <a:t>1-2 TIMES PER MONTH.</a:t>
            </a:r>
            <a:endParaRPr lang="en-US" sz="3200" dirty="0">
              <a:solidFill>
                <a:srgbClr val="FC9A9A"/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8570" y="753980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C9A9A"/>
                </a:solidFill>
                <a:latin typeface="Akzidenz-Grotesk BQ" pitchFamily="50" charset="0"/>
              </a:rPr>
              <a:t>35%</a:t>
            </a:r>
            <a:endParaRPr lang="en-US" sz="8000" b="1" dirty="0">
              <a:solidFill>
                <a:srgbClr val="FC9A9A"/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514" y="140765"/>
            <a:ext cx="51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GENERAL ENTERTAINMENT PREFERENCES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94" y="-1143000"/>
            <a:ext cx="11986978" cy="74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2177" y="-274902"/>
            <a:ext cx="9328354" cy="6415549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7594" y="2066302"/>
            <a:ext cx="8340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feel that the </a:t>
            </a:r>
            <a:r>
              <a:rPr lang="en-US" sz="3200" b="1" dirty="0" smtClean="0">
                <a:solidFill>
                  <a:srgbClr val="92D050"/>
                </a:solidFill>
                <a:latin typeface="Akzidenz-Grotesk BQ" pitchFamily="50" charset="0"/>
              </a:rPr>
              <a:t>CONTENT OF THE SHOW </a:t>
            </a:r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is the most important factor when purchasing entertainment.</a:t>
            </a:r>
            <a:endParaRPr lang="en-US" sz="32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8570" y="753980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92D050"/>
                </a:solidFill>
                <a:latin typeface="Akzidenz-Grotesk BQ" pitchFamily="50" charset="0"/>
              </a:rPr>
              <a:t>91%</a:t>
            </a:r>
            <a:endParaRPr lang="en-US" sz="8000" b="1" dirty="0">
              <a:solidFill>
                <a:srgbClr val="92D050"/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514" y="19403"/>
            <a:ext cx="51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GENERAL ENTERTAINMENT PREFERENCES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92" y="-229042"/>
            <a:ext cx="9440092" cy="6296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84354" y="-229042"/>
            <a:ext cx="9328354" cy="6415549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7594" y="2190152"/>
            <a:ext cx="8340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</a:t>
            </a:r>
            <a:r>
              <a:rPr lang="en-US" sz="3200" b="1" dirty="0" smtClean="0">
                <a:solidFill>
                  <a:srgbClr val="DCB2E4"/>
                </a:solidFill>
                <a:latin typeface="Akzidenz-Grotesk BQ" pitchFamily="50" charset="0"/>
              </a:rPr>
              <a:t>HAVE ATTENDED </a:t>
            </a:r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a show at the Sunrise Theatre.</a:t>
            </a:r>
            <a:endParaRPr lang="en-US" sz="32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8570" y="877830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DCB2E4"/>
                </a:solidFill>
                <a:latin typeface="Akzidenz-Grotesk BQ" pitchFamily="50" charset="0"/>
              </a:rPr>
              <a:t>96%</a:t>
            </a:r>
            <a:endParaRPr lang="en-US" sz="8000" b="1" dirty="0">
              <a:solidFill>
                <a:srgbClr val="DCB2E4"/>
              </a:solidFill>
              <a:latin typeface="Akzidenz-Grotesk BQ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14" y="19403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SUNRISE EXPERIENCE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-template-20140529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sponse Summary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SM-template-20140529.potx</Template>
  <TotalTime>930</TotalTime>
  <Words>268</Words>
  <Application>Microsoft Office PowerPoint</Application>
  <PresentationFormat>On-screen Show (16:9)</PresentationFormat>
  <Paragraphs>79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Mission Script</vt:lpstr>
      <vt:lpstr>Raleway</vt:lpstr>
      <vt:lpstr>Akzidenz-Grotesk BQ</vt:lpstr>
      <vt:lpstr>Helvetica Neue</vt:lpstr>
      <vt:lpstr>Arial</vt:lpstr>
      <vt:lpstr>Calibri</vt:lpstr>
      <vt:lpstr>SM-template-20140529</vt:lpstr>
      <vt:lpstr>Data slides</vt:lpstr>
      <vt:lpstr>Response Summary</vt:lpstr>
      <vt:lpstr>PowerPoint Presentation</vt:lpstr>
      <vt:lpstr>PowerPoint Presentation</vt:lpstr>
      <vt:lpstr>PowerPoint Presentation</vt:lpstr>
      <vt:lpstr>HOME ZIP CODE</vt:lpstr>
      <vt:lpstr>AGE</vt:lpstr>
      <vt:lpstr>FULL TIME VS. SEASONAL 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“MOST INTERESTED” EVENTS:</vt:lpstr>
      <vt:lpstr>PowerPoint Presentation</vt:lpstr>
      <vt:lpstr>PowerPoint Presentation</vt:lpstr>
      <vt:lpstr>PowerPoint Presentation</vt:lpstr>
      <vt:lpstr>PowerPoint Presentation</vt:lpstr>
    </vt:vector>
  </TitlesOfParts>
  <Company>SurveyMonkey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Clarke</dc:creator>
  <cp:lastModifiedBy>Shyanne Helms</cp:lastModifiedBy>
  <cp:revision>74</cp:revision>
  <cp:lastPrinted>2018-06-21T21:24:50Z</cp:lastPrinted>
  <dcterms:created xsi:type="dcterms:W3CDTF">2014-01-30T23:18:11Z</dcterms:created>
  <dcterms:modified xsi:type="dcterms:W3CDTF">2018-06-21T22:31:22Z</dcterms:modified>
</cp:coreProperties>
</file>