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  <p:sldMasterId id="2147483659" r:id="rId2"/>
    <p:sldMasterId id="2147483664" r:id="rId3"/>
  </p:sldMasterIdLst>
  <p:notesMasterIdLst>
    <p:notesMasterId r:id="rId23"/>
  </p:notesMasterIdLst>
  <p:handoutMasterIdLst>
    <p:handoutMasterId r:id="rId24"/>
  </p:handoutMasterIdLst>
  <p:sldIdLst>
    <p:sldId id="293" r:id="rId4"/>
    <p:sldId id="314" r:id="rId5"/>
    <p:sldId id="257" r:id="rId6"/>
    <p:sldId id="312" r:id="rId7"/>
    <p:sldId id="311" r:id="rId8"/>
    <p:sldId id="310" r:id="rId9"/>
    <p:sldId id="304" r:id="rId10"/>
    <p:sldId id="263" r:id="rId11"/>
    <p:sldId id="306" r:id="rId12"/>
    <p:sldId id="297" r:id="rId13"/>
    <p:sldId id="295" r:id="rId14"/>
    <p:sldId id="296" r:id="rId15"/>
    <p:sldId id="299" r:id="rId16"/>
    <p:sldId id="300" r:id="rId17"/>
    <p:sldId id="307" r:id="rId18"/>
    <p:sldId id="302" r:id="rId19"/>
    <p:sldId id="309" r:id="rId20"/>
    <p:sldId id="308" r:id="rId21"/>
    <p:sldId id="313" r:id="rId22"/>
  </p:sldIdLst>
  <p:sldSz cx="9144000" cy="5143500" type="screen16x9"/>
  <p:notesSz cx="7010400" cy="9296400"/>
  <p:embeddedFontLst>
    <p:embeddedFont>
      <p:font typeface="Mission Script" panose="02000000000000000000" pitchFamily="50" charset="0"/>
      <p:regular r:id="rId25"/>
    </p:embeddedFont>
    <p:embeddedFont>
      <p:font typeface="Akzidenz-Grotesk BQ" pitchFamily="50" charset="0"/>
      <p:regular r:id="rId26"/>
      <p:bold r:id="rId27"/>
      <p:italic r:id="rId28"/>
      <p:boldItalic r:id="rId29"/>
    </p:embeddedFont>
    <p:embeddedFont>
      <p:font typeface="Raleway" panose="020B0503030101060003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50B7C9-188B-4E6D-A668-385F68AEB0D0}">
          <p14:sldIdLst>
            <p14:sldId id="293"/>
            <p14:sldId id="314"/>
            <p14:sldId id="257"/>
          </p14:sldIdLst>
        </p14:section>
        <p14:section name="General art pref" id="{11AB8556-1F16-4313-8B17-6B38A4E727C7}">
          <p14:sldIdLst>
            <p14:sldId id="312"/>
            <p14:sldId id="311"/>
            <p14:sldId id="310"/>
            <p14:sldId id="304"/>
            <p14:sldId id="263"/>
          </p14:sldIdLst>
        </p14:section>
        <p14:section name="SUNRISE EXPERIENCE" id="{B55691FF-CE6F-46EC-B025-4F8F078C1B75}">
          <p14:sldIdLst>
            <p14:sldId id="306"/>
            <p14:sldId id="297"/>
          </p14:sldIdLst>
        </p14:section>
        <p14:section name="TICKETS" id="{7F60422B-5D68-4E11-86FB-FBD0E7E10DE3}">
          <p14:sldIdLst>
            <p14:sldId id="295"/>
            <p14:sldId id="296"/>
          </p14:sldIdLst>
        </p14:section>
        <p14:section name="PARKING" id="{9D454268-1C18-4D11-B9F2-A53E2E490E76}">
          <p14:sldIdLst>
            <p14:sldId id="299"/>
            <p14:sldId id="300"/>
            <p14:sldId id="307"/>
            <p14:sldId id="302"/>
            <p14:sldId id="309"/>
            <p14:sldId id="308"/>
            <p14:sldId id="313"/>
          </p14:sldIdLst>
        </p14:section>
        <p14:section name="Untitled Section" id="{D8382023-37B8-4A1D-9D50-21DC484000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676">
          <p15:clr>
            <a:srgbClr val="A4A3A4"/>
          </p15:clr>
        </p15:guide>
        <p15:guide id="2" pos="56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DCB2E4"/>
    <a:srgbClr val="FFFF99"/>
    <a:srgbClr val="CCFCF4"/>
    <a:srgbClr val="FC9A9A"/>
    <a:srgbClr val="666699"/>
    <a:srgbClr val="EEE2ED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58" autoAdjust="0"/>
  </p:normalViewPr>
  <p:slideViewPr>
    <p:cSldViewPr snapToGrid="0" snapToObjects="1">
      <p:cViewPr>
        <p:scale>
          <a:sx n="110" d="100"/>
          <a:sy n="110" d="100"/>
        </p:scale>
        <p:origin x="972" y="78"/>
      </p:cViewPr>
      <p:guideLst>
        <p:guide orient="horz" pos="676"/>
        <p:guide pos="56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73-4886-9793-5912B5C1B6E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D73-4886-9793-5912B5C1B6E8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D73-4886-9793-5912B5C1B6E8}"/>
              </c:ext>
            </c:extLst>
          </c:dPt>
          <c:dPt>
            <c:idx val="4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D73-4886-9793-5912B5C1B6E8}"/>
              </c:ext>
            </c:extLst>
          </c:dPt>
          <c:cat>
            <c:strRef>
              <c:f>Sheet1!$A$2:$A$6</c:f>
              <c:strCache>
                <c:ptCount val="5"/>
                <c:pt idx="0">
                  <c:v>Fort Pierce</c:v>
                </c:pt>
                <c:pt idx="1">
                  <c:v>St. Lucie County</c:v>
                </c:pt>
                <c:pt idx="2">
                  <c:v>Indian River County</c:v>
                </c:pt>
                <c:pt idx="3">
                  <c:v>Martin County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577</c:v>
                </c:pt>
                <c:pt idx="1">
                  <c:v>428</c:v>
                </c:pt>
                <c:pt idx="2">
                  <c:v>151</c:v>
                </c:pt>
                <c:pt idx="3">
                  <c:v>62</c:v>
                </c:pt>
                <c:pt idx="4">
                  <c:v>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73-4886-9793-5912B5C1B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743018703"/>
        <c:axId val="743016623"/>
      </c:barChart>
      <c:catAx>
        <c:axId val="7430187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3016623"/>
        <c:crosses val="autoZero"/>
        <c:auto val="1"/>
        <c:lblAlgn val="ctr"/>
        <c:lblOffset val="100"/>
        <c:noMultiLvlLbl val="0"/>
      </c:catAx>
      <c:valAx>
        <c:axId val="743016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3018703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04-4825-9030-5C4FE6A8F9C4}"/>
              </c:ext>
            </c:extLst>
          </c:dPt>
          <c:dPt>
            <c:idx val="1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004-4825-9030-5C4FE6A8F9C4}"/>
              </c:ext>
            </c:extLst>
          </c:dPt>
          <c:dLbls>
            <c:dLbl>
              <c:idx val="0"/>
              <c:layout>
                <c:manualLayout>
                  <c:x val="-5.38859087926509E-2"/>
                  <c:y val="-0.2150959645669291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1A39813-9D2D-40F5-8584-BD56261F299E}" type="VALUE">
                      <a:rPr lang="en-US" sz="1600" b="1" smtClean="0">
                        <a:solidFill>
                          <a:schemeClr val="bg1"/>
                        </a:solidFill>
                      </a:rPr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093667979002648E-2"/>
                      <c:h val="8.628125000000000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004-4825-9030-5C4FE6A8F9C4}"/>
                </c:ext>
              </c:extLst>
            </c:dLbl>
            <c:dLbl>
              <c:idx val="1"/>
              <c:layout>
                <c:manualLayout>
                  <c:x val="6.8928313648293965E-2"/>
                  <c:y val="0.1332790354330708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28678AE-529D-4EF3-B165-200E78B0918F}" type="VALUE">
                      <a:rPr lang="en-US" sz="1600" b="1" smtClean="0">
                        <a:solidFill>
                          <a:schemeClr val="bg1"/>
                        </a:solidFill>
                      </a:rPr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004-4825-9030-5C4FE6A8F9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Full-Time</c:v>
                </c:pt>
                <c:pt idx="1">
                  <c:v>Seasonal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1172</c:v>
                </c:pt>
                <c:pt idx="1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04-4825-9030-5C4FE6A8F9C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8213943569553807"/>
          <c:y val="0.91730019685039366"/>
          <c:w val="0.44405446194225723"/>
          <c:h val="8.26998031496063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73735303634991"/>
          <c:y val="0.13847085541256621"/>
          <c:w val="0.83342250026965803"/>
          <c:h val="0.703555764840522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18 to 24</c:v>
                </c:pt>
                <c:pt idx="1">
                  <c:v>25 to 34</c:v>
                </c:pt>
                <c:pt idx="2">
                  <c:v>35 to 44</c:v>
                </c:pt>
                <c:pt idx="3">
                  <c:v>45 to 54</c:v>
                </c:pt>
                <c:pt idx="4">
                  <c:v>55 to 64</c:v>
                </c:pt>
                <c:pt idx="5">
                  <c:v>65 to 74</c:v>
                </c:pt>
                <c:pt idx="6">
                  <c:v>75 or older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9</c:v>
                </c:pt>
                <c:pt idx="1">
                  <c:v>55</c:v>
                </c:pt>
                <c:pt idx="2">
                  <c:v>104</c:v>
                </c:pt>
                <c:pt idx="3">
                  <c:v>206</c:v>
                </c:pt>
                <c:pt idx="4">
                  <c:v>425</c:v>
                </c:pt>
                <c:pt idx="5">
                  <c:v>425</c:v>
                </c:pt>
                <c:pt idx="6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72-4CDF-A339-593687FA6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19390447"/>
        <c:axId val="619390031"/>
      </c:barChart>
      <c:catAx>
        <c:axId val="6193904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390031"/>
        <c:crosses val="autoZero"/>
        <c:auto val="1"/>
        <c:lblAlgn val="ctr"/>
        <c:lblOffset val="100"/>
        <c:noMultiLvlLbl val="0"/>
      </c:catAx>
      <c:valAx>
        <c:axId val="6193900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390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184-4A11-83E6-FA5A85A5560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84-4A11-83E6-FA5A85A5560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184-4A11-83E6-FA5A85A5560A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84-4A11-83E6-FA5A85A5560A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8184-4A11-83E6-FA5A85A5560A}"/>
              </c:ext>
            </c:extLst>
          </c:dPt>
          <c:dLbls>
            <c:dLbl>
              <c:idx val="0"/>
              <c:layout>
                <c:manualLayout>
                  <c:x val="-0.12598726297896695"/>
                  <c:y val="0.1885988670275657"/>
                </c:manualLayout>
              </c:layout>
              <c:tx>
                <c:rich>
                  <a:bodyPr/>
                  <a:lstStyle/>
                  <a:p>
                    <a:fld id="{50589D92-C714-472D-A112-F51264CAF91C}" type="CATEGORYNAME">
                      <a:rPr lang="en-US" sz="1400" b="1" smtClean="0"/>
                      <a:pPr/>
                      <a:t>[CATEGORY NAME]</a:t>
                    </a:fld>
                    <a:r>
                      <a:rPr lang="en-US" sz="1400" b="1" baseline="0" dirty="0" smtClean="0"/>
                      <a:t> </a:t>
                    </a:r>
                  </a:p>
                  <a:p>
                    <a:r>
                      <a:rPr lang="en-US" sz="1400" b="1" baseline="0" dirty="0" smtClean="0"/>
                      <a:t>19%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184-4A11-83E6-FA5A85A5560A}"/>
                </c:ext>
              </c:extLst>
            </c:dLbl>
            <c:dLbl>
              <c:idx val="1"/>
              <c:layout>
                <c:manualLayout>
                  <c:x val="-0.20179923008871481"/>
                  <c:y val="-3.3512003212276056E-2"/>
                </c:manualLayout>
              </c:layout>
              <c:tx>
                <c:rich>
                  <a:bodyPr/>
                  <a:lstStyle/>
                  <a:p>
                    <a:fld id="{9FBDFF4C-CAFC-4299-A917-744F8987522C}" type="CATEGORYNAME">
                      <a:rPr lang="en-US" sz="1400" b="1" smtClean="0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 21%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184-4A11-83E6-FA5A85A5560A}"/>
                </c:ext>
              </c:extLst>
            </c:dLbl>
            <c:dLbl>
              <c:idx val="2"/>
              <c:layout>
                <c:manualLayout>
                  <c:x val="0.2078567339533221"/>
                  <c:y val="-0.286277864103371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Akzidenz-Grotesk BQ" pitchFamily="50" charset="0"/>
                        <a:ea typeface="+mn-ea"/>
                        <a:cs typeface="+mn-cs"/>
                      </a:defRPr>
                    </a:pPr>
                    <a:fld id="{13EAAF8E-E384-4297-B399-3573701D68C0}" type="CATEGORYNAME">
                      <a:rPr lang="en-US" sz="1400" b="1" smtClean="0">
                        <a:solidFill>
                          <a:schemeClr val="bg1"/>
                        </a:solidFill>
                        <a:latin typeface="Akzidenz-Grotesk BQ" pitchFamily="50" charset="0"/>
                      </a:rPr>
                      <a:pPr>
                        <a:defRPr>
                          <a:solidFill>
                            <a:schemeClr val="bg1"/>
                          </a:solidFill>
                          <a:latin typeface="Akzidenz-Grotesk BQ" pitchFamily="50" charset="0"/>
                        </a:defRPr>
                      </a:pPr>
                      <a:t>[CATEGORY NAME]</a:t>
                    </a:fld>
                    <a:r>
                      <a:rPr lang="en-US" sz="1400" b="1" dirty="0" smtClean="0">
                        <a:solidFill>
                          <a:schemeClr val="bg1"/>
                        </a:solidFill>
                        <a:latin typeface="Akzidenz-Grotesk BQ" pitchFamily="50" charset="0"/>
                      </a:rPr>
                      <a:t> 37%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Akzidenz-Grotesk BQ" pitchFamily="5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23804435820614"/>
                      <c:h val="0.156007612471372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184-4A11-83E6-FA5A85A5560A}"/>
                </c:ext>
              </c:extLst>
            </c:dLbl>
            <c:dLbl>
              <c:idx val="3"/>
              <c:layout>
                <c:manualLayout>
                  <c:x val="0.18635665097381712"/>
                  <c:y val="0.2185099621712227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kzidenz-Grotesk BQ" pitchFamily="50" charset="0"/>
                        <a:ea typeface="+mn-ea"/>
                        <a:cs typeface="+mn-cs"/>
                      </a:defRPr>
                    </a:pPr>
                    <a:fld id="{B3F3E8A7-9B05-4A98-BE2D-4FBE8EFDAB6E}" type="CATEGORYNAME">
                      <a:rPr lang="en-US" sz="1400" b="1" smtClean="0">
                        <a:solidFill>
                          <a:schemeClr val="bg1"/>
                        </a:solidFill>
                        <a:latin typeface="Akzidenz-Grotesk BQ" pitchFamily="50" charset="0"/>
                      </a:rPr>
                      <a:pPr>
                        <a:defRPr>
                          <a:latin typeface="Akzidenz-Grotesk BQ" pitchFamily="50" charset="0"/>
                        </a:defRPr>
                      </a:pPr>
                      <a:t>[CATEGORY NAME]</a:t>
                    </a:fld>
                    <a:r>
                      <a:rPr lang="en-US" sz="1400" b="1" dirty="0" smtClean="0">
                        <a:solidFill>
                          <a:schemeClr val="bg1"/>
                        </a:solidFill>
                        <a:latin typeface="Akzidenz-Grotesk BQ" pitchFamily="50" charset="0"/>
                      </a:rPr>
                      <a:t> </a:t>
                    </a:r>
                  </a:p>
                  <a:p>
                    <a:pPr>
                      <a:defRPr>
                        <a:latin typeface="Akzidenz-Grotesk BQ" pitchFamily="50" charset="0"/>
                      </a:defRPr>
                    </a:pPr>
                    <a:r>
                      <a:rPr lang="en-US" sz="1400" b="1" dirty="0" smtClean="0">
                        <a:solidFill>
                          <a:schemeClr val="bg1"/>
                        </a:solidFill>
                        <a:latin typeface="Akzidenz-Grotesk BQ" pitchFamily="50" charset="0"/>
                      </a:rPr>
                      <a:t>23%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kzidenz-Grotesk BQ" pitchFamily="5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12377718444546"/>
                      <c:h val="0.1104371164705895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184-4A11-83E6-FA5A85A5560A}"/>
                </c:ext>
              </c:extLst>
            </c:dLbl>
            <c:dLbl>
              <c:idx val="4"/>
              <c:layout>
                <c:manualLayout>
                  <c:x val="4.9475630797410401E-2"/>
                  <c:y val="0.1094665374934236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Akzidenz-Grotesk BQ" pitchFamily="50" charset="0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  <a:latin typeface="Akzidenz-Grotesk BQ" pitchFamily="50" charset="0"/>
                      </a:rPr>
                      <a:t>Other </a:t>
                    </a:r>
                    <a:fld id="{55D07B53-62DC-49F7-9663-CD6CF9914AA9}" type="PERCENTAGE">
                      <a:rPr lang="en-US" smtClean="0">
                        <a:solidFill>
                          <a:schemeClr val="bg1"/>
                        </a:solidFill>
                        <a:latin typeface="Akzidenz-Grotesk BQ" pitchFamily="50" charset="0"/>
                      </a:rPr>
                      <a:pPr>
                        <a:defRPr>
                          <a:solidFill>
                            <a:schemeClr val="bg1"/>
                          </a:solidFill>
                          <a:latin typeface="Akzidenz-Grotesk BQ" pitchFamily="50" charset="0"/>
                        </a:defRPr>
                      </a:pPr>
                      <a:t>[PERCENTAGE]</a:t>
                    </a:fld>
                    <a:endParaRPr lang="en-US" dirty="0" smtClean="0">
                      <a:solidFill>
                        <a:schemeClr val="bg1"/>
                      </a:solidFill>
                      <a:latin typeface="Akzidenz-Grotesk BQ" pitchFamily="50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Akzidenz-Grotesk BQ" pitchFamily="50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184-4A11-83E6-FA5A85A556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zidenz-Grotesk BQ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City Garage</c:v>
                </c:pt>
                <c:pt idx="1">
                  <c:v>County Garage</c:v>
                </c:pt>
                <c:pt idx="2">
                  <c:v>On-Street Parallel Parking</c:v>
                </c:pt>
                <c:pt idx="3">
                  <c:v>Public Parking Lot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227</c:v>
                </c:pt>
                <c:pt idx="1">
                  <c:v>261</c:v>
                </c:pt>
                <c:pt idx="2">
                  <c:v>482</c:v>
                </c:pt>
                <c:pt idx="3">
                  <c:v>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84-4A11-83E6-FA5A85A5560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1350545-E260-4F41-A803-5BF85CFE96EA}" type="datetimeFigureOut">
              <a:rPr lang="en-US" smtClean="0"/>
              <a:t>8/20/2018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9BD68D1-0A4A-364F-B3D1-97755523CC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469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8FCAFC9-2F5E-7849-9A3C-3E3602566C83}" type="datetimeFigureOut">
              <a:rPr lang="en-US" smtClean="0"/>
              <a:t>8/20/2018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5359D8E-2A04-7648-BB99-EC53D25710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7327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33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Consistent with first round of surveys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693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Percentage</a:t>
            </a:r>
            <a:r>
              <a:rPr lang="en-US" baseline="0" dirty="0" smtClean="0"/>
              <a:t> increased from 68% to 70% (69.72)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56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Percentage</a:t>
            </a:r>
            <a:r>
              <a:rPr lang="en-US" baseline="0" dirty="0" smtClean="0"/>
              <a:t> increased from 62% to 65%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786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Previous</a:t>
            </a:r>
            <a:r>
              <a:rPr lang="en-US" b="1" baseline="0" dirty="0" smtClean="0"/>
              <a:t> Top 10: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Theater: Professional</a:t>
            </a:r>
            <a:r>
              <a:rPr lang="en-US" dirty="0" smtClean="0"/>
              <a:t>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Concerts: Pop</a:t>
            </a:r>
            <a:r>
              <a:rPr lang="en-US" dirty="0" smtClean="0"/>
              <a:t>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Comedy/Variety/Open Mic</a:t>
            </a:r>
            <a:r>
              <a:rPr lang="en-US" dirty="0" smtClean="0"/>
              <a:t>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Concerts: Indie/Rock</a:t>
            </a:r>
            <a:r>
              <a:rPr lang="en-US" dirty="0" smtClean="0"/>
              <a:t>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Concerts: Country/Bluegrass</a:t>
            </a:r>
            <a:r>
              <a:rPr lang="en-US" dirty="0" smtClean="0"/>
              <a:t>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Concerts: Rhythm and Blues</a:t>
            </a:r>
            <a:r>
              <a:rPr lang="en-US" dirty="0" smtClean="0"/>
              <a:t>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Concerts: Jazz</a:t>
            </a:r>
            <a:r>
              <a:rPr lang="en-US" dirty="0" smtClean="0"/>
              <a:t>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Concerts: Classical Music</a:t>
            </a:r>
            <a:r>
              <a:rPr lang="en-US" dirty="0" smtClean="0"/>
              <a:t>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Movies: Recent Releases</a:t>
            </a:r>
            <a:r>
              <a:rPr lang="en-US" dirty="0" smtClean="0"/>
              <a:t>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Theater: Community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61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95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49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494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853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Originally received 743 responses</a:t>
            </a:r>
          </a:p>
          <a:p>
            <a:r>
              <a:rPr lang="en-US" dirty="0" smtClean="0"/>
              <a:t>Reopened</a:t>
            </a:r>
            <a:r>
              <a:rPr lang="en-US" baseline="0" dirty="0" smtClean="0"/>
              <a:t> on June 28 received 622 additional responses</a:t>
            </a:r>
          </a:p>
          <a:p>
            <a:r>
              <a:rPr lang="en-US" baseline="0" dirty="0" smtClean="0"/>
              <a:t>Total of 1,365 responses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6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35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688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139 more surveys from respondents age 54 or younger.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299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Number did not change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014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Percentage</a:t>
            </a:r>
            <a:r>
              <a:rPr lang="en-US" baseline="0" dirty="0" smtClean="0"/>
              <a:t> increased from 91% to 93%.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052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95.94%</a:t>
            </a:r>
          </a:p>
          <a:p>
            <a:endParaRPr lang="en-US" dirty="0" smtClean="0"/>
          </a:p>
          <a:p>
            <a:r>
              <a:rPr lang="en-US" dirty="0" smtClean="0"/>
              <a:t>Same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59D8E-2A04-7648-BB99-EC53D257100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00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56494" y="2494609"/>
            <a:ext cx="5661618" cy="1234730"/>
          </a:xfrm>
        </p:spPr>
        <p:txBody>
          <a:bodyPr anchor="b">
            <a:normAutofit/>
          </a:bodyPr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Add the title of your presentation here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389891" y="4862023"/>
            <a:ext cx="1874480" cy="238727"/>
            <a:chOff x="3519449" y="4886156"/>
            <a:chExt cx="1874480" cy="238727"/>
          </a:xfrm>
        </p:grpSpPr>
        <p:sp>
          <p:nvSpPr>
            <p:cNvPr id="11" name="Subtitle 1"/>
            <p:cNvSpPr txBox="1">
              <a:spLocks/>
            </p:cNvSpPr>
            <p:nvPr userDrawn="1"/>
          </p:nvSpPr>
          <p:spPr>
            <a:xfrm>
              <a:off x="3519449" y="4886156"/>
              <a:ext cx="1050635" cy="1602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Powered by</a:t>
              </a:r>
              <a:endParaRPr lang="en-US" sz="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  <p:pic>
          <p:nvPicPr>
            <p:cNvPr id="12" name="Picture 11" descr="sm_logo_reversed1color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796" y="4895292"/>
              <a:ext cx="1109133" cy="229591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7175" y="3732517"/>
            <a:ext cx="3897313" cy="3746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75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5888" y="723900"/>
            <a:ext cx="3887787" cy="2619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74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31729107"/>
              </p:ext>
            </p:extLst>
          </p:nvPr>
        </p:nvGraphicFramePr>
        <p:xfrm>
          <a:off x="204787" y="1052400"/>
          <a:ext cx="5953649" cy="2184875"/>
        </p:xfrm>
        <a:graphic>
          <a:graphicData uri="http://schemas.openxmlformats.org/drawingml/2006/table">
            <a:tbl>
              <a:tblPr firstRow="1" lastRow="1" bandRow="1">
                <a:tableStyleId>{1FECB4D8-DB02-4DC6-A0A2-4F2EBAE1DC90}</a:tableStyleId>
              </a:tblPr>
              <a:tblGrid>
                <a:gridCol w="480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125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Answer Choices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Responses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than one year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to 3 years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to 5 years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25.00%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to 7 years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15.00%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More than seven</a:t>
                      </a:r>
                      <a:r>
                        <a:rPr lang="en-US" sz="105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40.00%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  <a:endParaRPr lang="en-US" sz="105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lang="en-US" sz="105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888" y="723900"/>
            <a:ext cx="4478337" cy="2619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44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onse 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93F9-7B30-274B-BFFF-492683631E4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04788" y="3880918"/>
            <a:ext cx="4576388" cy="35083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04788" y="2469270"/>
            <a:ext cx="8229600" cy="8572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204788" y="3166774"/>
            <a:ext cx="3859212" cy="280987"/>
          </a:xfrm>
        </p:spPr>
        <p:txBody>
          <a:bodyPr/>
          <a:lstStyle>
            <a:lvl2pPr marL="4763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</a:lstStyle>
          <a:p>
            <a:pPr lvl="1"/>
            <a:r>
              <a:rPr lang="en-US" dirty="0" smtClean="0"/>
              <a:t>Total Responses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204788" y="4274702"/>
            <a:ext cx="4576388" cy="35083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8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788" y="1200151"/>
            <a:ext cx="848201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4788" y="469116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37D1D7B-70B5-9D4F-A9E5-525C1090DAAC}" type="datetime4">
              <a:rPr lang="en-US" smtClean="0"/>
              <a:t>August 20,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4828084"/>
            <a:ext cx="38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CCCCC"/>
                </a:solidFill>
                <a:latin typeface="Arial"/>
                <a:cs typeface="Arial"/>
              </a:defRPr>
            </a:lvl1pPr>
          </a:lstStyle>
          <a:p>
            <a:fld id="{7FE0505B-37A8-D24C-BEF3-C2D216B51C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82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180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000" b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36" y="333381"/>
            <a:ext cx="8229600" cy="3912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36" y="736649"/>
            <a:ext cx="5332506" cy="249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7076" y="4815076"/>
            <a:ext cx="62603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815076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4788" y="729178"/>
            <a:ext cx="8780462" cy="0"/>
          </a:xfrm>
          <a:prstGeom prst="line">
            <a:avLst/>
          </a:prstGeom>
          <a:ln w="635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87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498" y="2009589"/>
            <a:ext cx="8229600" cy="53314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9705" y="4819820"/>
            <a:ext cx="66301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37B593F9-7B30-274B-BFFF-492683631E4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815076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204788" y="807371"/>
            <a:ext cx="8229600" cy="85725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6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600" b="1" kern="1200">
          <a:solidFill>
            <a:schemeClr val="bg1">
              <a:lumMod val="50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9694"/>
            <a:ext cx="9144000" cy="693483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-482999" y="-329397"/>
            <a:ext cx="5661618" cy="123473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CCFCF4"/>
                </a:solidFill>
                <a:latin typeface="Mission Script" panose="02000000000000000000" pitchFamily="50" charset="0"/>
              </a:rPr>
              <a:t>Sunrise Theatre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1133" y="669048"/>
            <a:ext cx="361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COMMUNITY INPUT MEETING</a:t>
            </a:r>
            <a:endParaRPr lang="en-US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133" y="905333"/>
            <a:ext cx="361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Raleway" panose="020B0503030101060003" pitchFamily="34" charset="0"/>
              </a:rPr>
              <a:t>August 24, 2018</a:t>
            </a:r>
            <a:endParaRPr lang="en-US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22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97" y="-1170941"/>
            <a:ext cx="9283065" cy="6188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508129" y="-1589737"/>
            <a:ext cx="10216402" cy="7026301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262" y="-788"/>
            <a:ext cx="451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kzidenz-Grotesk BQ" pitchFamily="50" charset="0"/>
                <a:ea typeface="+mn-ea"/>
                <a:cs typeface="+mn-cs"/>
              </a:rPr>
              <a:t>• SUNRISE EXPERIENCE •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Akzidenz-Grotesk BQ" pitchFamily="50" charset="0"/>
              <a:ea typeface="+mn-ea"/>
              <a:cs typeface="+mn-cs"/>
            </a:endParaRP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615456321"/>
              </p:ext>
            </p:extLst>
          </p:nvPr>
        </p:nvGraphicFramePr>
        <p:xfrm>
          <a:off x="846133" y="344545"/>
          <a:ext cx="7507878" cy="4495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55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1222"/>
            <a:ext cx="9195620" cy="6130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66367" y="-474287"/>
            <a:ext cx="9328354" cy="6415549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5109" y="2380667"/>
            <a:ext cx="8340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kzidenz-Grotesk BQ" pitchFamily="50" charset="0"/>
              </a:rPr>
              <a:t>of respondents rated the price of tickets at the Sunrise Theatre as </a:t>
            </a:r>
            <a:r>
              <a:rPr lang="en-US" sz="3200" dirty="0" smtClean="0">
                <a:solidFill>
                  <a:srgbClr val="FFC000"/>
                </a:solidFill>
                <a:latin typeface="Akzidenz-Grotesk BQ" pitchFamily="50" charset="0"/>
              </a:rPr>
              <a:t>COMPARABLE TO OTHER THEATERS</a:t>
            </a:r>
            <a:endParaRPr lang="en-US" sz="3200" dirty="0">
              <a:solidFill>
                <a:srgbClr val="FFC000"/>
              </a:solidFill>
              <a:latin typeface="Akzidenz-Grotesk BQ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692" y="1091171"/>
            <a:ext cx="7810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C000"/>
                </a:solidFill>
                <a:latin typeface="Akzidenz-Grotesk BQ" pitchFamily="50" charset="0"/>
              </a:rPr>
              <a:t>70</a:t>
            </a:r>
            <a:r>
              <a:rPr lang="en-US" sz="8000" b="1" dirty="0" smtClean="0">
                <a:solidFill>
                  <a:srgbClr val="FFC000"/>
                </a:solidFill>
                <a:latin typeface="Akzidenz-Grotesk BQ" pitchFamily="50" charset="0"/>
              </a:rPr>
              <a:t>%</a:t>
            </a:r>
            <a:endParaRPr lang="en-US" sz="8000" b="1" dirty="0">
              <a:solidFill>
                <a:srgbClr val="FFC000"/>
              </a:solidFill>
              <a:latin typeface="Akzidenz-Grotesk BQ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262" y="-788"/>
            <a:ext cx="451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Akzidenz-Grotesk BQ" pitchFamily="50" charset="0"/>
              </a:rPr>
              <a:t>• TICKETS •</a:t>
            </a:r>
            <a:endParaRPr lang="en-US" dirty="0">
              <a:solidFill>
                <a:schemeClr val="bg2"/>
              </a:solidFill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89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34" y="-1014005"/>
            <a:ext cx="9485740" cy="7114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340882" y="-1014005"/>
            <a:ext cx="10216402" cy="7026301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5109" y="2380667"/>
            <a:ext cx="8340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kzidenz-Grotesk BQ" pitchFamily="50" charset="0"/>
              </a:rPr>
              <a:t>of respondents purchase Sunrise Theatre tickets </a:t>
            </a:r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kzidenz-Grotesk BQ" pitchFamily="50" charset="0"/>
              </a:rPr>
              <a:t>ONLINE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  <a:latin typeface="Akzidenz-Grotesk BQ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6085" y="1091171"/>
            <a:ext cx="4807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kzidenz-Grotesk BQ" pitchFamily="50" charset="0"/>
              </a:rPr>
              <a:t>65%</a:t>
            </a:r>
            <a:endParaRPr lang="en-US" sz="8000" b="1" dirty="0">
              <a:solidFill>
                <a:schemeClr val="accent4">
                  <a:lumMod val="60000"/>
                  <a:lumOff val="40000"/>
                </a:schemeClr>
              </a:solidFill>
              <a:latin typeface="Akzidenz-Grotesk BQ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262" y="-788"/>
            <a:ext cx="451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Akzidenz-Grotesk BQ" pitchFamily="50" charset="0"/>
              </a:rPr>
              <a:t>• TICKETS •</a:t>
            </a:r>
            <a:endParaRPr lang="en-US" dirty="0">
              <a:solidFill>
                <a:schemeClr val="bg2"/>
              </a:solidFill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8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8449"/>
            <a:ext cx="8229600" cy="391272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TOP 10 “MOST INTERESTED” EVENTS: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1886" y="1075815"/>
            <a:ext cx="60263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kzidenz-Grotesk BQ" pitchFamily="50" charset="0"/>
              </a:rPr>
              <a:t>Theater: Professional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kzidenz-Grotesk BQ" pitchFamily="50" charset="0"/>
              </a:rPr>
              <a:t>Concerts: Pop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kzidenz-Grotesk BQ" pitchFamily="50" charset="0"/>
              </a:rPr>
              <a:t>Concerts: Indie/Rock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kzidenz-Grotesk BQ" pitchFamily="50" charset="0"/>
              </a:rPr>
              <a:t>Comedy/Variety/Open Mic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kzidenz-Grotesk BQ" pitchFamily="50" charset="0"/>
              </a:rPr>
              <a:t>Concerts: Country/Bluegrass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kzidenz-Grotesk BQ" pitchFamily="50" charset="0"/>
              </a:rPr>
              <a:t>Concerts: Rhythm and Blues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kzidenz-Grotesk BQ" pitchFamily="50" charset="0"/>
              </a:rPr>
              <a:t>Concerts: Jazz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kzidenz-Grotesk BQ" pitchFamily="50" charset="0"/>
              </a:rPr>
              <a:t>Dance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kzidenz-Grotesk BQ" pitchFamily="50" charset="0"/>
              </a:rPr>
              <a:t>Concerts: Classical Music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kzidenz-Grotesk BQ" pitchFamily="50" charset="0"/>
              </a:rPr>
              <a:t>Movies: Recent Releases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76" y="0"/>
            <a:ext cx="4725155" cy="51435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6" name="Rectangle 15"/>
          <p:cNvSpPr/>
          <p:nvPr/>
        </p:nvSpPr>
        <p:spPr>
          <a:xfrm>
            <a:off x="4631116" y="-145325"/>
            <a:ext cx="45719" cy="54341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40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91" y="-554627"/>
            <a:ext cx="9298668" cy="6974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440912" y="-656994"/>
            <a:ext cx="10216402" cy="7026301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295" y="371321"/>
            <a:ext cx="451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CF4"/>
                </a:solidFill>
                <a:latin typeface="Akzidenz-Grotesk BQ" pitchFamily="50" charset="0"/>
              </a:rPr>
              <a:t>• WHAT MAKES THE SUNRISE GREAT •</a:t>
            </a:r>
            <a:endParaRPr lang="en-US" dirty="0">
              <a:solidFill>
                <a:srgbClr val="CCFCF4"/>
              </a:solidFill>
              <a:latin typeface="Akzidenz-Grotesk BQ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499" y="692907"/>
            <a:ext cx="62338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kzidenz-Grotesk BQ" pitchFamily="50" charset="0"/>
              </a:rPr>
              <a:t>LOCATION</a:t>
            </a:r>
            <a:endParaRPr lang="en-US" sz="8000" b="1" dirty="0">
              <a:solidFill>
                <a:schemeClr val="accent4">
                  <a:lumMod val="40000"/>
                  <a:lumOff val="60000"/>
                </a:schemeClr>
              </a:solidFill>
              <a:latin typeface="Akzidenz-Grotesk BQ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4108" y="2224665"/>
            <a:ext cx="3953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kzidenz-Grotesk BQ" pitchFamily="50" charset="0"/>
              </a:rPr>
              <a:t>BUILDING</a:t>
            </a:r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  <a:latin typeface="Akzidenz-Grotesk BQ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53695" y="1773834"/>
            <a:ext cx="4721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kzidenz-Grotesk BQ" pitchFamily="50" charset="0"/>
              </a:rPr>
              <a:t>COMMUNITY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kzidenz-Grotesk BQ" pitchFamily="50" charset="0"/>
              </a:rPr>
              <a:t>IMPACT</a:t>
            </a:r>
            <a:endParaRPr lang="en-US" sz="32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286" y="3437116"/>
            <a:ext cx="4499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kzidenz-Grotesk BQ" pitchFamily="50" charset="0"/>
              </a:rPr>
              <a:t>SHOWS</a:t>
            </a:r>
            <a:endParaRPr lang="en-US" sz="4000" b="1" dirty="0">
              <a:solidFill>
                <a:schemeClr val="accent5">
                  <a:lumMod val="60000"/>
                  <a:lumOff val="40000"/>
                </a:schemeClr>
              </a:solidFill>
              <a:latin typeface="Akzidenz-Grotesk BQ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84124" y="3388908"/>
            <a:ext cx="3953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kzidenz-Grotesk BQ" pitchFamily="50" charset="0"/>
              </a:rPr>
              <a:t>STAFF</a:t>
            </a:r>
            <a:endParaRPr lang="en-US" sz="32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136" y="1860324"/>
            <a:ext cx="3953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kzidenz-Grotesk BQ" pitchFamily="50" charset="0"/>
              </a:rPr>
              <a:t>ATMOSPHERE</a:t>
            </a:r>
            <a:endParaRPr lang="en-US" sz="36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4265" y="2430245"/>
            <a:ext cx="3953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kzidenz-Grotesk BQ" pitchFamily="50" charset="0"/>
              </a:rPr>
              <a:t>COST</a:t>
            </a:r>
            <a:endParaRPr lang="en-US" sz="32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07760" y="879459"/>
            <a:ext cx="4721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Akzidenz-Grotesk BQ" pitchFamily="50" charset="0"/>
              </a:rPr>
              <a:t>CHARM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53695" y="3058202"/>
            <a:ext cx="3953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kzidenz-Grotesk BQ" pitchFamily="50" charset="0"/>
              </a:rPr>
              <a:t>SEATING</a:t>
            </a:r>
            <a:endParaRPr lang="en-US" sz="32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89535" y="2935127"/>
            <a:ext cx="4499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kzidenz-Grotesk BQ" pitchFamily="50" charset="0"/>
              </a:rPr>
              <a:t>ACOUSTICS</a:t>
            </a:r>
            <a:endParaRPr lang="en-US" sz="32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39203" y="3512018"/>
            <a:ext cx="3953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99"/>
                </a:solidFill>
                <a:latin typeface="Akzidenz-Grotesk BQ" pitchFamily="50" charset="0"/>
              </a:rPr>
              <a:t>HISTORY</a:t>
            </a:r>
            <a:endParaRPr lang="en-US" sz="4000" b="1" dirty="0">
              <a:solidFill>
                <a:srgbClr val="FFFF99"/>
              </a:solidFill>
              <a:latin typeface="Akzidenz-Grotesk BQ" pitchFamily="50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818246" y="4122263"/>
            <a:ext cx="4721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Akzidenz-Grotesk BQ" pitchFamily="50" charset="0"/>
              </a:rPr>
              <a:t>SIZE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34" y="-1530121"/>
            <a:ext cx="9413534" cy="69799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441586" y="-1553296"/>
            <a:ext cx="10216402" cy="7026301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1782" y="1959855"/>
            <a:ext cx="8668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DCB2E4"/>
                </a:solidFill>
                <a:latin typeface="Akzidenz-Grotesk BQ" pitchFamily="50" charset="0"/>
              </a:rPr>
              <a:t>YOUNGER / CURRENT SHOWS</a:t>
            </a:r>
            <a:endParaRPr lang="en-US" sz="4400" b="1" dirty="0">
              <a:solidFill>
                <a:srgbClr val="DCB2E4"/>
              </a:solidFill>
              <a:latin typeface="Akzidenz-Grotesk BQ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5888" y="1623065"/>
            <a:ext cx="611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kzidenz-Grotesk BQ" pitchFamily="50" charset="0"/>
              </a:rPr>
              <a:t>ADVERTISING</a:t>
            </a:r>
            <a:endParaRPr lang="en-US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2268" y="3404942"/>
            <a:ext cx="611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kzidenz-Grotesk BQ" pitchFamily="50" charset="0"/>
              </a:rPr>
              <a:t>MORE CONCERTS</a:t>
            </a:r>
            <a:endParaRPr lang="en-US" sz="3600" b="1" dirty="0">
              <a:solidFill>
                <a:schemeClr val="accent4">
                  <a:lumMod val="40000"/>
                  <a:lumOff val="60000"/>
                </a:schemeClr>
              </a:solidFill>
              <a:latin typeface="Akzidenz-Grotesk BQ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2098" y="2901327"/>
            <a:ext cx="6116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kzidenz-Grotesk BQ" pitchFamily="50" charset="0"/>
              </a:rPr>
              <a:t>INTERIOR IMPROVEMENTS</a:t>
            </a:r>
            <a:endParaRPr lang="en-US" sz="24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098" y="879971"/>
            <a:ext cx="7067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kzidenz-Grotesk BQ" pitchFamily="50" charset="0"/>
              </a:rPr>
              <a:t>VARIETY OF SHOWS</a:t>
            </a:r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  <a:latin typeface="Akzidenz-Grotesk BQ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28354" y="2701272"/>
            <a:ext cx="611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  <a:latin typeface="Akzidenz-Grotesk BQ" pitchFamily="50" charset="0"/>
              </a:rPr>
              <a:t>SOUND</a:t>
            </a:r>
            <a:endParaRPr lang="en-US" sz="2000" dirty="0">
              <a:solidFill>
                <a:schemeClr val="accent6"/>
              </a:solidFill>
              <a:latin typeface="Akzidenz-Grotesk BQ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295" y="246901"/>
            <a:ext cx="475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CF4"/>
                </a:solidFill>
                <a:latin typeface="Akzidenz-Grotesk BQ" pitchFamily="50" charset="0"/>
              </a:rPr>
              <a:t>• HOW CAN THE SUNRISE IMPROVE? •</a:t>
            </a:r>
            <a:endParaRPr lang="en-US" dirty="0">
              <a:solidFill>
                <a:srgbClr val="CCFCF4"/>
              </a:solidFill>
              <a:latin typeface="Akzidenz-Grotesk BQ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8033" y="1573321"/>
            <a:ext cx="6116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kzidenz-Grotesk BQ" pitchFamily="50" charset="0"/>
              </a:rPr>
              <a:t>MOVIES</a:t>
            </a:r>
            <a:endParaRPr lang="en-US" sz="24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10125" y="2965878"/>
            <a:ext cx="6116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kzidenz-Grotesk BQ" pitchFamily="50" charset="0"/>
              </a:rPr>
              <a:t>VALET PARKING</a:t>
            </a:r>
            <a:endParaRPr lang="en-US" sz="24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51388" y="3608135"/>
            <a:ext cx="6116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kzidenz-Grotesk BQ" pitchFamily="50" charset="0"/>
              </a:rPr>
              <a:t>OFF-SEASON SHOWS</a:t>
            </a:r>
            <a:endParaRPr lang="en-US" sz="20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42154" y="2603957"/>
            <a:ext cx="611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kzidenz-Grotesk BQ" pitchFamily="50" charset="0"/>
              </a:rPr>
              <a:t>TICKET PRICES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87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33" y="-692575"/>
            <a:ext cx="9573150" cy="638521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428559" y="-857019"/>
            <a:ext cx="10216402" cy="7026301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21541" y="1597631"/>
            <a:ext cx="611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DCB2E4"/>
                </a:solidFill>
                <a:latin typeface="Akzidenz-Grotesk BQ" pitchFamily="50" charset="0"/>
              </a:rPr>
              <a:t>INTERIOR UPDATES</a:t>
            </a:r>
            <a:endParaRPr lang="en-US" sz="2800" b="1" dirty="0">
              <a:solidFill>
                <a:srgbClr val="DCB2E4"/>
              </a:solidFill>
              <a:latin typeface="Akzidenz-Grotesk BQ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1833" y="2016717"/>
            <a:ext cx="6674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99"/>
                </a:solidFill>
                <a:latin typeface="Akzidenz-Grotesk BQ" pitchFamily="50" charset="0"/>
              </a:rPr>
              <a:t>SPOTLIGHT LOCAL ARTISTS</a:t>
            </a:r>
            <a:endParaRPr lang="en-US" sz="3600" b="1" dirty="0">
              <a:solidFill>
                <a:srgbClr val="FFFF99"/>
              </a:solidFill>
              <a:latin typeface="Akzidenz-Grotesk BQ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8782" y="2579029"/>
            <a:ext cx="611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kzidenz-Grotesk BQ" pitchFamily="50" charset="0"/>
              </a:rPr>
              <a:t>MARKETING</a:t>
            </a:r>
            <a:endParaRPr lang="en-US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708" y="2509593"/>
            <a:ext cx="4573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kzidenz-Grotesk BQ" pitchFamily="50" charset="0"/>
              </a:rPr>
              <a:t>QUALITY SHOWS</a:t>
            </a:r>
            <a:endParaRPr lang="en-US" sz="4000" b="1" dirty="0">
              <a:solidFill>
                <a:schemeClr val="accent4">
                  <a:lumMod val="40000"/>
                  <a:lumOff val="60000"/>
                </a:schemeClr>
              </a:solidFill>
              <a:latin typeface="Akzidenz-Grotesk BQ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9012" y="3070390"/>
            <a:ext cx="6116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kzidenz-Grotesk BQ" pitchFamily="50" charset="0"/>
              </a:rPr>
              <a:t>BAR IMPROVEMENTS</a:t>
            </a:r>
            <a:endParaRPr lang="en-US" sz="24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69892" y="1600238"/>
            <a:ext cx="611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kzidenz-Grotesk BQ" pitchFamily="50" charset="0"/>
              </a:rPr>
              <a:t>VARIETY OF EVENTS</a:t>
            </a:r>
            <a:endParaRPr lang="en-US" sz="28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52024" y="3099275"/>
            <a:ext cx="611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kzidenz-Grotesk BQ" pitchFamily="50" charset="0"/>
              </a:rPr>
              <a:t>VENUE RENTAL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latin typeface="Akzidenz-Grotesk BQ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295" y="246901"/>
            <a:ext cx="475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CF4"/>
                </a:solidFill>
                <a:latin typeface="Akzidenz-Grotesk BQ" pitchFamily="50" charset="0"/>
              </a:rPr>
              <a:t>• HOW CAN THE BLACK BOX IMPROVE? •</a:t>
            </a:r>
            <a:endParaRPr lang="en-US" dirty="0">
              <a:solidFill>
                <a:srgbClr val="CCFCF4"/>
              </a:solidFill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96"/>
          <a:stretch/>
        </p:blipFill>
        <p:spPr>
          <a:xfrm>
            <a:off x="0" y="-2112763"/>
            <a:ext cx="9144000" cy="547674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496506" y="3090669"/>
            <a:ext cx="6150988" cy="123473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kzidenz-Grotesk BQ" pitchFamily="50" charset="0"/>
              </a:rPr>
              <a:t>Sunrise Theatre Update</a:t>
            </a:r>
            <a:endParaRPr lang="en-US" sz="40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7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" b="32440"/>
          <a:stretch/>
        </p:blipFill>
        <p:spPr>
          <a:xfrm>
            <a:off x="-274320" y="-690313"/>
            <a:ext cx="9522823" cy="429561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656282" y="3908770"/>
            <a:ext cx="5661618" cy="123473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kzidenz-Grotesk BQ" pitchFamily="50" charset="0"/>
              </a:rPr>
              <a:t>Financial Analysis</a:t>
            </a:r>
            <a:endParaRPr lang="en-US" sz="40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1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4423882" y="3371826"/>
            <a:ext cx="4084392" cy="3767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kzidenz-Grotesk BQ" pitchFamily="50" charset="0"/>
              </a:rPr>
              <a:t>Commission Discussion</a:t>
            </a:r>
            <a:endParaRPr lang="en-US" sz="40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2938" y="642936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3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0" y="12660"/>
            <a:ext cx="5209575" cy="39071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b="19931"/>
          <a:stretch/>
        </p:blipFill>
        <p:spPr>
          <a:xfrm>
            <a:off x="4163197" y="-1014601"/>
            <a:ext cx="5307360" cy="3186885"/>
          </a:xfrm>
          <a:prstGeom prst="rect">
            <a:avLst/>
          </a:prstGeom>
        </p:spPr>
      </p:pic>
      <p:sp>
        <p:nvSpPr>
          <p:cNvPr id="6" name="Text Placeholder 1"/>
          <p:cNvSpPr txBox="1">
            <a:spLocks/>
          </p:cNvSpPr>
          <p:nvPr/>
        </p:nvSpPr>
        <p:spPr>
          <a:xfrm>
            <a:off x="-4240" y="4017880"/>
            <a:ext cx="9148240" cy="1234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kzidenz-Grotesk BQ" pitchFamily="50" charset="0"/>
              </a:rPr>
              <a:t>Community Input Summary</a:t>
            </a:r>
            <a:endParaRPr lang="en-US" sz="4000" b="1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8" r="349" b="9420"/>
          <a:stretch/>
        </p:blipFill>
        <p:spPr>
          <a:xfrm>
            <a:off x="4163197" y="2065725"/>
            <a:ext cx="4972094" cy="184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7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95" y="-803016"/>
            <a:ext cx="9178596" cy="6119064"/>
          </a:xfrm>
          <a:prstGeom prst="rect">
            <a:avLst/>
          </a:prstGeom>
        </p:spPr>
      </p:pic>
      <p:sp>
        <p:nvSpPr>
          <p:cNvPr id="16" name="Text Placeholder 1"/>
          <p:cNvSpPr txBox="1">
            <a:spLocks/>
          </p:cNvSpPr>
          <p:nvPr/>
        </p:nvSpPr>
        <p:spPr>
          <a:xfrm>
            <a:off x="2504197" y="979775"/>
            <a:ext cx="3276894" cy="11336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chemeClr val="bg2"/>
                </a:solidFill>
                <a:latin typeface="Mission Script" panose="02000000000000000000" pitchFamily="50" charset="0"/>
              </a:rPr>
              <a:t>Survey Summary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92544" y="1712845"/>
            <a:ext cx="2964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/>
                </a:solidFill>
                <a:latin typeface="Akzidenz-Grotesk BQ" pitchFamily="50" charset="0"/>
              </a:rPr>
              <a:t>Originally: 743 responses</a:t>
            </a:r>
          </a:p>
          <a:p>
            <a:pPr algn="ctr"/>
            <a:r>
              <a:rPr lang="en-US" sz="1600" dirty="0" smtClean="0">
                <a:solidFill>
                  <a:schemeClr val="accent2"/>
                </a:solidFill>
                <a:latin typeface="Akzidenz-Grotesk BQ" pitchFamily="50" charset="0"/>
              </a:rPr>
              <a:t>Re-opened: 622 responses</a:t>
            </a:r>
          </a:p>
          <a:p>
            <a:pPr algn="ctr"/>
            <a:r>
              <a:rPr lang="en-US" sz="1600" dirty="0" smtClean="0">
                <a:solidFill>
                  <a:schemeClr val="accent2"/>
                </a:solidFill>
                <a:latin typeface="Akzidenz-Grotesk BQ" pitchFamily="50" charset="0"/>
              </a:rPr>
              <a:t>Total of </a:t>
            </a:r>
            <a:r>
              <a:rPr lang="en-US" sz="2800" dirty="0" smtClean="0">
                <a:solidFill>
                  <a:srgbClr val="FFC000"/>
                </a:solidFill>
                <a:latin typeface="Akzidenz-Grotesk BQ" pitchFamily="50" charset="0"/>
              </a:rPr>
              <a:t>1,365</a:t>
            </a:r>
            <a:r>
              <a:rPr lang="en-US" sz="1600" dirty="0" smtClean="0">
                <a:solidFill>
                  <a:schemeClr val="accent2"/>
                </a:solidFill>
                <a:latin typeface="Akzidenz-Grotesk BQ" pitchFamily="50" charset="0"/>
              </a:rPr>
              <a:t> surveys</a:t>
            </a:r>
            <a:endParaRPr lang="en-US" sz="1600" dirty="0">
              <a:solidFill>
                <a:schemeClr val="accent2"/>
              </a:solidFill>
              <a:latin typeface="Akzidenz-Grotesk BQ" pitchFamily="50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3438410" y="1641499"/>
            <a:ext cx="1473077" cy="7072"/>
          </a:xfrm>
          <a:prstGeom prst="line">
            <a:avLst/>
          </a:prstGeom>
          <a:ln>
            <a:solidFill>
              <a:srgbClr val="C00000">
                <a:alpha val="25000"/>
              </a:srgb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36" y="238131"/>
            <a:ext cx="8229600" cy="39127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kzidenz-Grotesk BQ" pitchFamily="50" charset="0"/>
              </a:rPr>
              <a:t>HOME ZIP CODE</a:t>
            </a:r>
            <a:endParaRPr lang="en-US" sz="2400" dirty="0">
              <a:latin typeface="Akzidenz-Grotesk BQ" pitchFamily="50" charset="0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991688494"/>
              </p:ext>
            </p:extLst>
          </p:nvPr>
        </p:nvGraphicFramePr>
        <p:xfrm>
          <a:off x="213360" y="548641"/>
          <a:ext cx="8793480" cy="4349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05486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latin typeface="Akzidenz-Grotesk BQ" pitchFamily="50" charset="0"/>
              </a:rPr>
              <a:t>FULL TIME VS. SEASONAL RESIDENTS</a:t>
            </a:r>
            <a:endParaRPr lang="en-US" sz="2400" dirty="0">
              <a:latin typeface="Akzidenz-Grotesk BQ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444075286"/>
              </p:ext>
            </p:extLst>
          </p:nvPr>
        </p:nvGraphicFramePr>
        <p:xfrm>
          <a:off x="1079862" y="638085"/>
          <a:ext cx="6757851" cy="4505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5772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479540829"/>
              </p:ext>
            </p:extLst>
          </p:nvPr>
        </p:nvGraphicFramePr>
        <p:xfrm>
          <a:off x="609600" y="247648"/>
          <a:ext cx="8467725" cy="488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5136" y="333381"/>
            <a:ext cx="8229600" cy="39127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kzidenz-Grotesk BQ" pitchFamily="50" charset="0"/>
              </a:rPr>
              <a:t>AGE</a:t>
            </a:r>
            <a:endParaRPr lang="en-US" sz="2400" dirty="0"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642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10" y="-307884"/>
            <a:ext cx="9323479" cy="62156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09810" y="-407832"/>
            <a:ext cx="9596846" cy="6415548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7594" y="2066302"/>
            <a:ext cx="8340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kzidenz-Grotesk BQ" pitchFamily="50" charset="0"/>
              </a:rPr>
              <a:t>of respondents attend movies, live concerts, art-related events  </a:t>
            </a:r>
          </a:p>
          <a:p>
            <a:pPr algn="ctr"/>
            <a:r>
              <a:rPr lang="en-US" sz="3200" b="1" dirty="0" smtClean="0">
                <a:solidFill>
                  <a:srgbClr val="FC9A9A"/>
                </a:solidFill>
                <a:latin typeface="Akzidenz-Grotesk BQ" pitchFamily="50" charset="0"/>
              </a:rPr>
              <a:t>1-2 TIMES PER MONTH.</a:t>
            </a:r>
            <a:endParaRPr lang="en-US" sz="3200" dirty="0">
              <a:solidFill>
                <a:srgbClr val="FC9A9A"/>
              </a:solidFill>
              <a:latin typeface="Akzidenz-Grotesk BQ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8570" y="753980"/>
            <a:ext cx="4807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C9A9A"/>
                </a:solidFill>
                <a:latin typeface="Akzidenz-Grotesk BQ" pitchFamily="50" charset="0"/>
              </a:rPr>
              <a:t>35%</a:t>
            </a:r>
            <a:endParaRPr lang="en-US" sz="8000" b="1" dirty="0">
              <a:solidFill>
                <a:srgbClr val="FC9A9A"/>
              </a:solidFill>
              <a:latin typeface="Akzidenz-Grotesk BQ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514" y="140765"/>
            <a:ext cx="519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Akzidenz-Grotesk BQ" pitchFamily="50" charset="0"/>
              </a:rPr>
              <a:t>• GENERAL ENTERTAINMENT PREFERENCES •</a:t>
            </a:r>
            <a:endParaRPr lang="en-US" dirty="0">
              <a:solidFill>
                <a:schemeClr val="bg2"/>
              </a:solidFill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08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94" y="-1143000"/>
            <a:ext cx="11986978" cy="741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92177" y="-274902"/>
            <a:ext cx="9328354" cy="6415549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7594" y="2066302"/>
            <a:ext cx="8340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kzidenz-Grotesk BQ" pitchFamily="50" charset="0"/>
              </a:rPr>
              <a:t>of respondents feel that the </a:t>
            </a:r>
            <a:r>
              <a:rPr lang="en-US" sz="3200" b="1" dirty="0" smtClean="0">
                <a:solidFill>
                  <a:srgbClr val="92D050"/>
                </a:solidFill>
                <a:latin typeface="Akzidenz-Grotesk BQ" pitchFamily="50" charset="0"/>
              </a:rPr>
              <a:t>CONTENT OF THE SHOW </a:t>
            </a:r>
            <a:r>
              <a:rPr lang="en-US" sz="3200" dirty="0" smtClean="0">
                <a:solidFill>
                  <a:schemeClr val="bg1"/>
                </a:solidFill>
                <a:latin typeface="Akzidenz-Grotesk BQ" pitchFamily="50" charset="0"/>
              </a:rPr>
              <a:t>is the most important factor when purchasing entertainment.</a:t>
            </a:r>
            <a:endParaRPr lang="en-US" sz="32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8570" y="753980"/>
            <a:ext cx="4807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92D050"/>
                </a:solidFill>
                <a:latin typeface="Akzidenz-Grotesk BQ" pitchFamily="50" charset="0"/>
              </a:rPr>
              <a:t>93%</a:t>
            </a:r>
            <a:endParaRPr lang="en-US" sz="8000" b="1" dirty="0">
              <a:solidFill>
                <a:srgbClr val="92D050"/>
              </a:solidFill>
              <a:latin typeface="Akzidenz-Grotesk BQ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514" y="19403"/>
            <a:ext cx="519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Akzidenz-Grotesk BQ" pitchFamily="50" charset="0"/>
              </a:rPr>
              <a:t>• GENERAL ENTERTAINMENT PREFERENCES •</a:t>
            </a:r>
            <a:endParaRPr lang="en-US" dirty="0">
              <a:solidFill>
                <a:schemeClr val="bg2"/>
              </a:solidFill>
              <a:latin typeface="Akzidenz-Grotesk BQ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092" y="-229042"/>
            <a:ext cx="9440092" cy="62964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84354" y="-229042"/>
            <a:ext cx="9328354" cy="6415549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7594" y="2190152"/>
            <a:ext cx="8340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kzidenz-Grotesk BQ" pitchFamily="50" charset="0"/>
              </a:rPr>
              <a:t>of respondents </a:t>
            </a:r>
            <a:r>
              <a:rPr lang="en-US" sz="3200" b="1" dirty="0" smtClean="0">
                <a:solidFill>
                  <a:srgbClr val="DCB2E4"/>
                </a:solidFill>
                <a:latin typeface="Akzidenz-Grotesk BQ" pitchFamily="50" charset="0"/>
              </a:rPr>
              <a:t>HAVE ATTENDED </a:t>
            </a:r>
            <a:r>
              <a:rPr lang="en-US" sz="3200" dirty="0" smtClean="0">
                <a:solidFill>
                  <a:schemeClr val="bg1"/>
                </a:solidFill>
                <a:latin typeface="Akzidenz-Grotesk BQ" pitchFamily="50" charset="0"/>
              </a:rPr>
              <a:t>a show at the Sunrise Theatre.</a:t>
            </a:r>
            <a:endParaRPr lang="en-US" sz="3200" dirty="0">
              <a:solidFill>
                <a:schemeClr val="bg1"/>
              </a:solidFill>
              <a:latin typeface="Akzidenz-Grotesk BQ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8570" y="877830"/>
            <a:ext cx="4807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DCB2E4"/>
                </a:solidFill>
                <a:latin typeface="Akzidenz-Grotesk BQ" pitchFamily="50" charset="0"/>
              </a:rPr>
              <a:t>96%</a:t>
            </a:r>
            <a:endParaRPr lang="en-US" sz="8000" b="1" dirty="0">
              <a:solidFill>
                <a:srgbClr val="DCB2E4"/>
              </a:solidFill>
              <a:latin typeface="Akzidenz-Grotesk BQ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514" y="19403"/>
            <a:ext cx="451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Akzidenz-Grotesk BQ" pitchFamily="50" charset="0"/>
              </a:rPr>
              <a:t>• SUNRISE EXPERIENCE •</a:t>
            </a:r>
            <a:endParaRPr lang="en-US" dirty="0">
              <a:solidFill>
                <a:schemeClr val="bg2"/>
              </a:solidFill>
              <a:latin typeface="Akzidenz-Grotesk BQ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-template-20140529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ata slides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Response Summary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SM-template-20140529.potx</Template>
  <TotalTime>5524</TotalTime>
  <Words>397</Words>
  <Application>Microsoft Office PowerPoint</Application>
  <PresentationFormat>On-screen Show (16:9)</PresentationFormat>
  <Paragraphs>124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Mission Script</vt:lpstr>
      <vt:lpstr>Helvetica Neue</vt:lpstr>
      <vt:lpstr>Akzidenz-Grotesk BQ</vt:lpstr>
      <vt:lpstr>Raleway</vt:lpstr>
      <vt:lpstr>Arial</vt:lpstr>
      <vt:lpstr>Calibri</vt:lpstr>
      <vt:lpstr>SM-template-20140529</vt:lpstr>
      <vt:lpstr>Data slides</vt:lpstr>
      <vt:lpstr>Response Summary</vt:lpstr>
      <vt:lpstr>PowerPoint Presentation</vt:lpstr>
      <vt:lpstr>PowerPoint Presentation</vt:lpstr>
      <vt:lpstr>PowerPoint Presentation</vt:lpstr>
      <vt:lpstr>HOME ZIP CODE</vt:lpstr>
      <vt:lpstr>FULL TIME VS. SEASONAL RESIDENTS</vt:lpstr>
      <vt:lpstr>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10 “MOST INTERESTED” EVENTS: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SurveyMonkey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Shyanne Helms</dc:creator>
  <cp:lastModifiedBy>Shyanne Helms</cp:lastModifiedBy>
  <cp:revision>97</cp:revision>
  <cp:lastPrinted>2018-08-20T21:39:31Z</cp:lastPrinted>
  <dcterms:created xsi:type="dcterms:W3CDTF">2014-01-30T23:18:11Z</dcterms:created>
  <dcterms:modified xsi:type="dcterms:W3CDTF">2018-08-21T17:30:33Z</dcterms:modified>
</cp:coreProperties>
</file>