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7" r:id="rId1"/>
  </p:sldMasterIdLst>
  <p:notesMasterIdLst>
    <p:notesMasterId r:id="rId8"/>
  </p:notesMasterIdLst>
  <p:handoutMasterIdLst>
    <p:handoutMasterId r:id="rId9"/>
  </p:handoutMasterIdLst>
  <p:sldIdLst>
    <p:sldId id="293" r:id="rId2"/>
    <p:sldId id="262" r:id="rId3"/>
    <p:sldId id="310" r:id="rId4"/>
    <p:sldId id="300" r:id="rId5"/>
    <p:sldId id="301" r:id="rId6"/>
    <p:sldId id="303" r:id="rId7"/>
  </p:sldIdLst>
  <p:sldSz cx="9144000" cy="6858000" type="screen4x3"/>
  <p:notesSz cx="6858000" cy="89312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0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56AA"/>
    <a:srgbClr val="D4DBE6"/>
    <a:srgbClr val="339933"/>
    <a:srgbClr val="FF6600"/>
    <a:srgbClr val="E6D8C6"/>
    <a:srgbClr val="C7D4F5"/>
    <a:srgbClr val="608DBE"/>
    <a:srgbClr val="DDDDD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2279" autoAdjust="0"/>
    <p:restoredTop sz="94711" autoAdjust="0"/>
  </p:normalViewPr>
  <p:slideViewPr>
    <p:cSldViewPr>
      <p:cViewPr>
        <p:scale>
          <a:sx n="75" d="100"/>
          <a:sy n="75" d="100"/>
        </p:scale>
        <p:origin x="-1146" y="-762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392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D627D0-9326-4000-8D93-30D03B9356BB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CA1BBEC-2EE4-496D-A6F9-CF52497ED305}">
      <dgm:prSet phldrT="[Text]"/>
      <dgm:spPr/>
      <dgm:t>
        <a:bodyPr/>
        <a:lstStyle/>
        <a:p>
          <a:r>
            <a:rPr lang="en-US" dirty="0" smtClean="0"/>
            <a:t>Tax Abatement</a:t>
          </a:r>
        </a:p>
        <a:p>
          <a:r>
            <a:rPr lang="en-US" dirty="0" smtClean="0"/>
            <a:t>Ch 312 Tax Code</a:t>
          </a:r>
          <a:endParaRPr lang="en-US" dirty="0"/>
        </a:p>
      </dgm:t>
    </dgm:pt>
    <dgm:pt modelId="{FCE86ECB-AA99-40D0-BDD7-5AEF24CAEE66}" type="parTrans" cxnId="{C125852E-4BFD-406A-8109-E11E7B8FC230}">
      <dgm:prSet/>
      <dgm:spPr/>
      <dgm:t>
        <a:bodyPr/>
        <a:lstStyle/>
        <a:p>
          <a:endParaRPr lang="en-US"/>
        </a:p>
      </dgm:t>
    </dgm:pt>
    <dgm:pt modelId="{54D676C1-2659-48A5-A39A-30ACD1BA7D54}" type="sibTrans" cxnId="{C125852E-4BFD-406A-8109-E11E7B8FC230}">
      <dgm:prSet/>
      <dgm:spPr/>
      <dgm:t>
        <a:bodyPr/>
        <a:lstStyle/>
        <a:p>
          <a:endParaRPr lang="en-US"/>
        </a:p>
      </dgm:t>
    </dgm:pt>
    <dgm:pt modelId="{6C744644-F879-44EC-8851-51CD33ED41B2}">
      <dgm:prSet phldrT="[Text]"/>
      <dgm:spPr/>
      <dgm:t>
        <a:bodyPr/>
        <a:lstStyle/>
        <a:p>
          <a:r>
            <a:rPr lang="en-US" dirty="0" smtClean="0"/>
            <a:t>Create a reinvestment zone for tax abatement alone or with city</a:t>
          </a:r>
          <a:endParaRPr lang="en-US" dirty="0"/>
        </a:p>
      </dgm:t>
    </dgm:pt>
    <dgm:pt modelId="{64971784-3F2E-4BEC-9447-5B2676162842}" type="parTrans" cxnId="{CBFD4338-4CD8-46D2-A1A3-1138629C30F9}">
      <dgm:prSet/>
      <dgm:spPr/>
      <dgm:t>
        <a:bodyPr/>
        <a:lstStyle/>
        <a:p>
          <a:endParaRPr lang="en-US"/>
        </a:p>
      </dgm:t>
    </dgm:pt>
    <dgm:pt modelId="{96E60F49-1CFE-4BFE-83AF-C75E46645379}" type="sibTrans" cxnId="{CBFD4338-4CD8-46D2-A1A3-1138629C30F9}">
      <dgm:prSet/>
      <dgm:spPr/>
      <dgm:t>
        <a:bodyPr/>
        <a:lstStyle/>
        <a:p>
          <a:endParaRPr lang="en-US"/>
        </a:p>
      </dgm:t>
    </dgm:pt>
    <dgm:pt modelId="{C46AAAE7-3376-4D58-84EA-BF91F889320B}">
      <dgm:prSet phldrT="[Text]"/>
      <dgm:spPr/>
      <dgm:t>
        <a:bodyPr/>
        <a:lstStyle/>
        <a:p>
          <a:r>
            <a:rPr lang="en-US" dirty="0" smtClean="0"/>
            <a:t>Tax Abatement Act requires counties and municipalities to adopt procedural requirements (guidelines and criteria)</a:t>
          </a:r>
          <a:endParaRPr lang="en-US" dirty="0"/>
        </a:p>
      </dgm:t>
    </dgm:pt>
    <dgm:pt modelId="{896918EB-C21D-4713-8E55-E178F532D3F5}" type="parTrans" cxnId="{BDFD8F42-22A5-4A84-86F4-17D1ABCAB3DB}">
      <dgm:prSet/>
      <dgm:spPr/>
      <dgm:t>
        <a:bodyPr/>
        <a:lstStyle/>
        <a:p>
          <a:endParaRPr lang="en-US"/>
        </a:p>
      </dgm:t>
    </dgm:pt>
    <dgm:pt modelId="{8A8CD729-5BD2-4D44-BD76-A117578CC5BA}" type="sibTrans" cxnId="{BDFD8F42-22A5-4A84-86F4-17D1ABCAB3DB}">
      <dgm:prSet/>
      <dgm:spPr/>
      <dgm:t>
        <a:bodyPr/>
        <a:lstStyle/>
        <a:p>
          <a:endParaRPr lang="en-US"/>
        </a:p>
      </dgm:t>
    </dgm:pt>
    <dgm:pt modelId="{A7D43D62-8E60-4EB3-BDAE-4EEA358620D2}">
      <dgm:prSet phldrT="[Text]"/>
      <dgm:spPr/>
      <dgm:t>
        <a:bodyPr/>
        <a:lstStyle/>
        <a:p>
          <a:r>
            <a:rPr lang="en-US" dirty="0" smtClean="0"/>
            <a:t>TIRZ/TIF</a:t>
          </a:r>
        </a:p>
        <a:p>
          <a:r>
            <a:rPr lang="en-US" dirty="0" smtClean="0"/>
            <a:t>Ch 311 Tax Code</a:t>
          </a:r>
          <a:endParaRPr lang="en-US" dirty="0"/>
        </a:p>
      </dgm:t>
    </dgm:pt>
    <dgm:pt modelId="{3A2E0159-196F-4E31-8F0D-2196D87EFBE6}" type="parTrans" cxnId="{64A47502-4ADE-4989-AF87-8FB27FB578FA}">
      <dgm:prSet/>
      <dgm:spPr/>
      <dgm:t>
        <a:bodyPr/>
        <a:lstStyle/>
        <a:p>
          <a:endParaRPr lang="en-US"/>
        </a:p>
      </dgm:t>
    </dgm:pt>
    <dgm:pt modelId="{D6349E10-B16B-4548-B2B8-1A960D89CD34}" type="sibTrans" cxnId="{64A47502-4ADE-4989-AF87-8FB27FB578FA}">
      <dgm:prSet/>
      <dgm:spPr/>
      <dgm:t>
        <a:bodyPr/>
        <a:lstStyle/>
        <a:p>
          <a:endParaRPr lang="en-US"/>
        </a:p>
      </dgm:t>
    </dgm:pt>
    <dgm:pt modelId="{4B757ACD-CFD0-427C-B2CA-E073E46FBA03}">
      <dgm:prSet phldrT="[Text]"/>
      <dgm:spPr/>
      <dgm:t>
        <a:bodyPr/>
        <a:lstStyle/>
        <a:p>
          <a:r>
            <a:rPr lang="en-US" dirty="0" smtClean="0"/>
            <a:t>Create reinvestment zones alone or participate with city established TIRZ</a:t>
          </a:r>
          <a:endParaRPr lang="en-US" dirty="0"/>
        </a:p>
      </dgm:t>
    </dgm:pt>
    <dgm:pt modelId="{D5A562B6-FD1F-4791-803E-ACC130732C45}" type="parTrans" cxnId="{E1736E15-B637-49BD-A2C8-C1BA13C0C96F}">
      <dgm:prSet/>
      <dgm:spPr/>
      <dgm:t>
        <a:bodyPr/>
        <a:lstStyle/>
        <a:p>
          <a:endParaRPr lang="en-US"/>
        </a:p>
      </dgm:t>
    </dgm:pt>
    <dgm:pt modelId="{9C18CD57-9D97-4F71-983E-CF327A08F3A1}" type="sibTrans" cxnId="{E1736E15-B637-49BD-A2C8-C1BA13C0C96F}">
      <dgm:prSet/>
      <dgm:spPr/>
      <dgm:t>
        <a:bodyPr/>
        <a:lstStyle/>
        <a:p>
          <a:endParaRPr lang="en-US"/>
        </a:p>
      </dgm:t>
    </dgm:pt>
    <dgm:pt modelId="{66F92A94-0979-4983-9CBC-F7DE0F749778}">
      <dgm:prSet phldrT="[Text]"/>
      <dgm:spPr/>
      <dgm:t>
        <a:bodyPr/>
        <a:lstStyle/>
        <a:p>
          <a:r>
            <a:rPr lang="en-US" dirty="0" smtClean="0"/>
            <a:t>TIF Act sets forth procedural requirements</a:t>
          </a:r>
          <a:endParaRPr lang="en-US" dirty="0"/>
        </a:p>
      </dgm:t>
    </dgm:pt>
    <dgm:pt modelId="{4AB9A43D-4296-4A76-8B8A-F8D2D46CE9A2}" type="parTrans" cxnId="{7344DA3E-4550-491F-B9D4-55CD8043574B}">
      <dgm:prSet/>
      <dgm:spPr/>
      <dgm:t>
        <a:bodyPr/>
        <a:lstStyle/>
        <a:p>
          <a:endParaRPr lang="en-US"/>
        </a:p>
      </dgm:t>
    </dgm:pt>
    <dgm:pt modelId="{F1CB2B41-DD5C-45E3-807E-4DFC0512AAFC}" type="sibTrans" cxnId="{7344DA3E-4550-491F-B9D4-55CD8043574B}">
      <dgm:prSet/>
      <dgm:spPr/>
      <dgm:t>
        <a:bodyPr/>
        <a:lstStyle/>
        <a:p>
          <a:endParaRPr lang="en-US"/>
        </a:p>
      </dgm:t>
    </dgm:pt>
    <dgm:pt modelId="{5E173C4E-6405-4AA5-8BB7-BAD6E02F1C27}">
      <dgm:prSet phldrT="[Text]"/>
      <dgm:spPr>
        <a:solidFill>
          <a:schemeClr val="accent2">
            <a:lumMod val="75000"/>
          </a:schemeClr>
        </a:solidFill>
        <a:ln>
          <a:solidFill>
            <a:schemeClr val="accent2">
              <a:lumMod val="75000"/>
            </a:schemeClr>
          </a:solidFill>
        </a:ln>
      </dgm:spPr>
      <dgm:t>
        <a:bodyPr/>
        <a:lstStyle/>
        <a:p>
          <a:r>
            <a:rPr lang="en-US" dirty="0" smtClean="0"/>
            <a:t>Tax Rebate</a:t>
          </a:r>
        </a:p>
        <a:p>
          <a:r>
            <a:rPr lang="en-US" dirty="0" smtClean="0"/>
            <a:t>Ch 381 Loc Gov Code</a:t>
          </a:r>
          <a:endParaRPr lang="en-US" dirty="0"/>
        </a:p>
      </dgm:t>
    </dgm:pt>
    <dgm:pt modelId="{C5972037-46A7-4138-B795-929FEE0FA740}" type="parTrans" cxnId="{FA8953CF-D0E2-4B91-9299-5E5DFB19EA77}">
      <dgm:prSet/>
      <dgm:spPr/>
      <dgm:t>
        <a:bodyPr/>
        <a:lstStyle/>
        <a:p>
          <a:endParaRPr lang="en-US"/>
        </a:p>
      </dgm:t>
    </dgm:pt>
    <dgm:pt modelId="{A1E65F10-FCB7-44E5-B003-63662E787AE7}" type="sibTrans" cxnId="{FA8953CF-D0E2-4B91-9299-5E5DFB19EA77}">
      <dgm:prSet/>
      <dgm:spPr/>
      <dgm:t>
        <a:bodyPr/>
        <a:lstStyle/>
        <a:p>
          <a:endParaRPr lang="en-US"/>
        </a:p>
      </dgm:t>
    </dgm:pt>
    <dgm:pt modelId="{7C01C9F0-4615-4A05-88D1-C161F23A20D8}">
      <dgm:prSet phldrT="[Text]"/>
      <dgm:spPr/>
      <dgm:t>
        <a:bodyPr/>
        <a:lstStyle/>
        <a:p>
          <a:r>
            <a:rPr lang="en-US" dirty="0" smtClean="0"/>
            <a:t>Create an economic development program to make loans and grants of public money</a:t>
          </a:r>
          <a:endParaRPr lang="en-US" dirty="0"/>
        </a:p>
      </dgm:t>
    </dgm:pt>
    <dgm:pt modelId="{8566CD1B-A5D9-4D4B-ADAB-BE496D2B5BE6}" type="parTrans" cxnId="{C886818B-8C9B-41C1-860A-16786A653138}">
      <dgm:prSet/>
      <dgm:spPr/>
      <dgm:t>
        <a:bodyPr/>
        <a:lstStyle/>
        <a:p>
          <a:endParaRPr lang="en-US"/>
        </a:p>
      </dgm:t>
    </dgm:pt>
    <dgm:pt modelId="{22F06813-3A66-4499-89FD-193A8DF8A963}" type="sibTrans" cxnId="{C886818B-8C9B-41C1-860A-16786A653138}">
      <dgm:prSet/>
      <dgm:spPr/>
      <dgm:t>
        <a:bodyPr/>
        <a:lstStyle/>
        <a:p>
          <a:endParaRPr lang="en-US"/>
        </a:p>
      </dgm:t>
    </dgm:pt>
    <dgm:pt modelId="{FAA54D2E-1509-4166-B97E-6CA787735A8C}">
      <dgm:prSet phldrT="[Text]"/>
      <dgm:spPr/>
      <dgm:t>
        <a:bodyPr/>
        <a:lstStyle/>
        <a:p>
          <a:r>
            <a:rPr lang="en-US" dirty="0" smtClean="0"/>
            <a:t>Procedural requirements up to Commissioner’s Court</a:t>
          </a:r>
          <a:endParaRPr lang="en-US" dirty="0"/>
        </a:p>
      </dgm:t>
    </dgm:pt>
    <dgm:pt modelId="{11B6F25D-0AB0-4E44-96FA-860444B08E1C}" type="parTrans" cxnId="{5EEEBCB3-E4F0-4AF5-89D3-639C217B9EF4}">
      <dgm:prSet/>
      <dgm:spPr/>
      <dgm:t>
        <a:bodyPr/>
        <a:lstStyle/>
        <a:p>
          <a:endParaRPr lang="en-US"/>
        </a:p>
      </dgm:t>
    </dgm:pt>
    <dgm:pt modelId="{84FF7C44-F19A-4A28-B192-116C1683DF8E}" type="sibTrans" cxnId="{5EEEBCB3-E4F0-4AF5-89D3-639C217B9EF4}">
      <dgm:prSet/>
      <dgm:spPr/>
      <dgm:t>
        <a:bodyPr/>
        <a:lstStyle/>
        <a:p>
          <a:endParaRPr lang="en-US"/>
        </a:p>
      </dgm:t>
    </dgm:pt>
    <dgm:pt modelId="{BA03B862-C681-4309-8534-2DE498ADCFC2}">
      <dgm:prSet phldrT="[Text]"/>
      <dgm:spPr/>
      <dgm:t>
        <a:bodyPr/>
        <a:lstStyle/>
        <a:p>
          <a:r>
            <a:rPr lang="en-US" dirty="0" smtClean="0"/>
            <a:t>Some counties develop additional policies</a:t>
          </a:r>
          <a:endParaRPr lang="en-US" dirty="0"/>
        </a:p>
      </dgm:t>
    </dgm:pt>
    <dgm:pt modelId="{07496C31-F6BA-4C60-AC94-E6A0629E97F8}" type="parTrans" cxnId="{8C65C32A-425C-4B29-8BF3-A9F71D586293}">
      <dgm:prSet/>
      <dgm:spPr/>
      <dgm:t>
        <a:bodyPr/>
        <a:lstStyle/>
        <a:p>
          <a:endParaRPr lang="en-US"/>
        </a:p>
      </dgm:t>
    </dgm:pt>
    <dgm:pt modelId="{E172736F-E2F5-41E4-872D-E290277F88EF}" type="sibTrans" cxnId="{8C65C32A-425C-4B29-8BF3-A9F71D586293}">
      <dgm:prSet/>
      <dgm:spPr/>
      <dgm:t>
        <a:bodyPr/>
        <a:lstStyle/>
        <a:p>
          <a:endParaRPr lang="en-US"/>
        </a:p>
      </dgm:t>
    </dgm:pt>
    <dgm:pt modelId="{BD17D045-32DE-4776-80ED-1717BCBFFE12}">
      <dgm:prSet phldrT="[Text]"/>
      <dgm:spPr/>
      <dgm:t>
        <a:bodyPr/>
        <a:lstStyle/>
        <a:p>
          <a:r>
            <a:rPr lang="en-US" dirty="0" smtClean="0"/>
            <a:t>Up to 10 yrs  </a:t>
          </a:r>
          <a:endParaRPr lang="en-US" dirty="0"/>
        </a:p>
      </dgm:t>
    </dgm:pt>
    <dgm:pt modelId="{E74A44E4-6ECC-4ED6-847A-231A21ABA91F}" type="parTrans" cxnId="{413EBD93-4A5A-4661-8D65-4C6E8ED3AC96}">
      <dgm:prSet/>
      <dgm:spPr/>
      <dgm:t>
        <a:bodyPr/>
        <a:lstStyle/>
        <a:p>
          <a:endParaRPr lang="en-US"/>
        </a:p>
      </dgm:t>
    </dgm:pt>
    <dgm:pt modelId="{348077C7-1036-4B56-8935-6918046ECB28}" type="sibTrans" cxnId="{413EBD93-4A5A-4661-8D65-4C6E8ED3AC96}">
      <dgm:prSet/>
      <dgm:spPr/>
      <dgm:t>
        <a:bodyPr/>
        <a:lstStyle/>
        <a:p>
          <a:endParaRPr lang="en-US"/>
        </a:p>
      </dgm:t>
    </dgm:pt>
    <dgm:pt modelId="{9E44E227-C2D8-419F-9300-41B297F87F1C}">
      <dgm:prSet phldrT="[Text]"/>
      <dgm:spPr/>
      <dgm:t>
        <a:bodyPr/>
        <a:lstStyle/>
        <a:p>
          <a:endParaRPr lang="en-US" dirty="0"/>
        </a:p>
      </dgm:t>
    </dgm:pt>
    <dgm:pt modelId="{7D852E01-6122-4542-B37D-8E8EA6A3DECE}" type="parTrans" cxnId="{0151952D-A9A1-4021-82EB-65B74C54D61D}">
      <dgm:prSet/>
      <dgm:spPr/>
      <dgm:t>
        <a:bodyPr/>
        <a:lstStyle/>
        <a:p>
          <a:endParaRPr lang="en-US"/>
        </a:p>
      </dgm:t>
    </dgm:pt>
    <dgm:pt modelId="{E04DA917-D5D7-458A-AA0F-66087E24F44A}" type="sibTrans" cxnId="{0151952D-A9A1-4021-82EB-65B74C54D61D}">
      <dgm:prSet/>
      <dgm:spPr/>
      <dgm:t>
        <a:bodyPr/>
        <a:lstStyle/>
        <a:p>
          <a:endParaRPr lang="en-US"/>
        </a:p>
      </dgm:t>
    </dgm:pt>
    <dgm:pt modelId="{43273378-DD9D-4A72-98FF-4B4BEFCDE6DC}">
      <dgm:prSet phldrT="[Text]"/>
      <dgm:spPr/>
      <dgm:t>
        <a:bodyPr/>
        <a:lstStyle/>
        <a:p>
          <a:r>
            <a:rPr lang="en-US" dirty="0" smtClean="0"/>
            <a:t>Certain public improvements</a:t>
          </a:r>
          <a:endParaRPr lang="en-US" dirty="0"/>
        </a:p>
      </dgm:t>
    </dgm:pt>
    <dgm:pt modelId="{15EBF339-068C-4A91-8F2C-F02A4F329828}" type="parTrans" cxnId="{5988CF07-4A14-4E5D-955E-6D8173DDA5CD}">
      <dgm:prSet/>
      <dgm:spPr/>
      <dgm:t>
        <a:bodyPr/>
        <a:lstStyle/>
        <a:p>
          <a:endParaRPr lang="en-US"/>
        </a:p>
      </dgm:t>
    </dgm:pt>
    <dgm:pt modelId="{D5F7350A-287A-46C6-8509-8A410ABA69DF}" type="sibTrans" cxnId="{5988CF07-4A14-4E5D-955E-6D8173DDA5CD}">
      <dgm:prSet/>
      <dgm:spPr/>
      <dgm:t>
        <a:bodyPr/>
        <a:lstStyle/>
        <a:p>
          <a:endParaRPr lang="en-US"/>
        </a:p>
      </dgm:t>
    </dgm:pt>
    <dgm:pt modelId="{B8250534-5FCA-499A-AC50-CE0ADDCD4FD6}">
      <dgm:prSet phldrT="[Text]"/>
      <dgm:spPr/>
      <dgm:t>
        <a:bodyPr/>
        <a:lstStyle/>
        <a:p>
          <a:r>
            <a:rPr lang="en-US" dirty="0" smtClean="0"/>
            <a:t>Up to 30 yrs</a:t>
          </a:r>
          <a:endParaRPr lang="en-US" dirty="0"/>
        </a:p>
      </dgm:t>
    </dgm:pt>
    <dgm:pt modelId="{3D36E542-B220-4FE4-A6B4-15081C746448}" type="parTrans" cxnId="{300044C1-41E9-4582-A736-FB0CDBAA5B3B}">
      <dgm:prSet/>
      <dgm:spPr/>
      <dgm:t>
        <a:bodyPr/>
        <a:lstStyle/>
        <a:p>
          <a:endParaRPr lang="en-US"/>
        </a:p>
      </dgm:t>
    </dgm:pt>
    <dgm:pt modelId="{0C182934-92EE-4DCB-A93D-4EDAF058E92A}" type="sibTrans" cxnId="{300044C1-41E9-4582-A736-FB0CDBAA5B3B}">
      <dgm:prSet/>
      <dgm:spPr/>
      <dgm:t>
        <a:bodyPr/>
        <a:lstStyle/>
        <a:p>
          <a:endParaRPr lang="en-US"/>
        </a:p>
      </dgm:t>
    </dgm:pt>
    <dgm:pt modelId="{8DB85FC0-693D-4F40-81F5-AEC4E0108647}">
      <dgm:prSet phldrT="[Text]"/>
      <dgm:spPr/>
      <dgm:t>
        <a:bodyPr/>
        <a:lstStyle/>
        <a:p>
          <a:r>
            <a:rPr lang="en-US" dirty="0" smtClean="0"/>
            <a:t>New facilities, expansion or modernization of such</a:t>
          </a:r>
          <a:endParaRPr lang="en-US" dirty="0"/>
        </a:p>
      </dgm:t>
    </dgm:pt>
    <dgm:pt modelId="{CD0251E2-1A2A-4B4E-869F-BB2C562AB992}" type="parTrans" cxnId="{4B013004-E68F-44DC-A780-9D4D3E9B466B}">
      <dgm:prSet/>
      <dgm:spPr/>
    </dgm:pt>
    <dgm:pt modelId="{F87253BF-5A9C-4C53-8141-44B2E9DCD11F}" type="sibTrans" cxnId="{4B013004-E68F-44DC-A780-9D4D3E9B466B}">
      <dgm:prSet/>
      <dgm:spPr/>
    </dgm:pt>
    <dgm:pt modelId="{C24F09BA-65E2-452F-93F0-CD477FF805E9}">
      <dgm:prSet phldrT="[Text]"/>
      <dgm:spPr/>
      <dgm:t>
        <a:bodyPr/>
        <a:lstStyle/>
        <a:p>
          <a:r>
            <a:rPr lang="en-US" dirty="0" smtClean="0"/>
            <a:t>Up to $1,000 application fee</a:t>
          </a:r>
          <a:endParaRPr lang="en-US" dirty="0"/>
        </a:p>
      </dgm:t>
    </dgm:pt>
    <dgm:pt modelId="{89244131-922E-43B5-A24F-3E3C65D04002}" type="sibTrans" cxnId="{278B8187-FA11-48CD-9DFA-7712314BDE59}">
      <dgm:prSet/>
      <dgm:spPr/>
    </dgm:pt>
    <dgm:pt modelId="{93EF8014-0A3B-4162-B1B0-D1BDEEC9C678}" type="parTrans" cxnId="{278B8187-FA11-48CD-9DFA-7712314BDE59}">
      <dgm:prSet/>
      <dgm:spPr/>
    </dgm:pt>
    <dgm:pt modelId="{3BB834B4-61A1-48DE-9230-55507B787349}" type="pres">
      <dgm:prSet presAssocID="{8CD627D0-9326-4000-8D93-30D03B9356B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94AA873-DDB9-49B5-8119-6E5BD83D7532}" type="pres">
      <dgm:prSet presAssocID="{ECA1BBEC-2EE4-496D-A6F9-CF52497ED305}" presName="composite" presStyleCnt="0"/>
      <dgm:spPr/>
    </dgm:pt>
    <dgm:pt modelId="{A7908F29-662C-4F92-9AA4-1E98710CFEFA}" type="pres">
      <dgm:prSet presAssocID="{ECA1BBEC-2EE4-496D-A6F9-CF52497ED305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8E2770B-ECFB-4A4C-8BA7-EE903F24B52C}" type="pres">
      <dgm:prSet presAssocID="{ECA1BBEC-2EE4-496D-A6F9-CF52497ED305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EBCF11-98F0-4B57-ABC3-D32437D9D902}" type="pres">
      <dgm:prSet presAssocID="{54D676C1-2659-48A5-A39A-30ACD1BA7D54}" presName="space" presStyleCnt="0"/>
      <dgm:spPr/>
    </dgm:pt>
    <dgm:pt modelId="{26565745-E26E-4875-B5D4-6C70ADEFFBE1}" type="pres">
      <dgm:prSet presAssocID="{A7D43D62-8E60-4EB3-BDAE-4EEA358620D2}" presName="composite" presStyleCnt="0"/>
      <dgm:spPr/>
    </dgm:pt>
    <dgm:pt modelId="{34A48627-5DAC-4AAB-985B-F2BB80B520FB}" type="pres">
      <dgm:prSet presAssocID="{A7D43D62-8E60-4EB3-BDAE-4EEA358620D2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278DE5-2C35-404A-A9BA-35C8C8C18276}" type="pres">
      <dgm:prSet presAssocID="{A7D43D62-8E60-4EB3-BDAE-4EEA358620D2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969F3C-DDEA-4DE2-80AC-35739C2BDA7F}" type="pres">
      <dgm:prSet presAssocID="{D6349E10-B16B-4548-B2B8-1A960D89CD34}" presName="space" presStyleCnt="0"/>
      <dgm:spPr/>
    </dgm:pt>
    <dgm:pt modelId="{FAC2109D-3D42-4D90-A7EA-C2E2ED434C93}" type="pres">
      <dgm:prSet presAssocID="{5E173C4E-6405-4AA5-8BB7-BAD6E02F1C27}" presName="composite" presStyleCnt="0"/>
      <dgm:spPr/>
    </dgm:pt>
    <dgm:pt modelId="{2A40F684-FC06-42EF-905D-5AA4338120EC}" type="pres">
      <dgm:prSet presAssocID="{5E173C4E-6405-4AA5-8BB7-BAD6E02F1C27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0C1A865-BE85-4C5E-B673-2CB818530FB1}" type="pres">
      <dgm:prSet presAssocID="{5E173C4E-6405-4AA5-8BB7-BAD6E02F1C27}" presName="desTx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5DCC027-4228-4096-9C70-6BDFA5F57DA5}" type="presOf" srcId="{C46AAAE7-3376-4D58-84EA-BF91F889320B}" destId="{E8E2770B-ECFB-4A4C-8BA7-EE903F24B52C}" srcOrd="0" destOrd="1" presId="urn:microsoft.com/office/officeart/2005/8/layout/hList1"/>
    <dgm:cxn modelId="{FA8953CF-D0E2-4B91-9299-5E5DFB19EA77}" srcId="{8CD627D0-9326-4000-8D93-30D03B9356BB}" destId="{5E173C4E-6405-4AA5-8BB7-BAD6E02F1C27}" srcOrd="2" destOrd="0" parTransId="{C5972037-46A7-4138-B795-929FEE0FA740}" sibTransId="{A1E65F10-FCB7-44E5-B003-63662E787AE7}"/>
    <dgm:cxn modelId="{278B8187-FA11-48CD-9DFA-7712314BDE59}" srcId="{ECA1BBEC-2EE4-496D-A6F9-CF52497ED305}" destId="{C24F09BA-65E2-452F-93F0-CD477FF805E9}" srcOrd="4" destOrd="0" parTransId="{93EF8014-0A3B-4162-B1B0-D1BDEEC9C678}" sibTransId="{89244131-922E-43B5-A24F-3E3C65D04002}"/>
    <dgm:cxn modelId="{CBFD4338-4CD8-46D2-A1A3-1138629C30F9}" srcId="{ECA1BBEC-2EE4-496D-A6F9-CF52497ED305}" destId="{6C744644-F879-44EC-8851-51CD33ED41B2}" srcOrd="0" destOrd="0" parTransId="{64971784-3F2E-4BEC-9447-5B2676162842}" sibTransId="{96E60F49-1CFE-4BFE-83AF-C75E46645379}"/>
    <dgm:cxn modelId="{300044C1-41E9-4582-A736-FB0CDBAA5B3B}" srcId="{A7D43D62-8E60-4EB3-BDAE-4EEA358620D2}" destId="{B8250534-5FCA-499A-AC50-CE0ADDCD4FD6}" srcOrd="4" destOrd="0" parTransId="{3D36E542-B220-4FE4-A6B4-15081C746448}" sibTransId="{0C182934-92EE-4DCB-A93D-4EDAF058E92A}"/>
    <dgm:cxn modelId="{37DADF3D-3705-47EF-BA6F-5D6A6394ABDF}" type="presOf" srcId="{8CD627D0-9326-4000-8D93-30D03B9356BB}" destId="{3BB834B4-61A1-48DE-9230-55507B787349}" srcOrd="0" destOrd="0" presId="urn:microsoft.com/office/officeart/2005/8/layout/hList1"/>
    <dgm:cxn modelId="{5988CF07-4A14-4E5D-955E-6D8173DDA5CD}" srcId="{A7D43D62-8E60-4EB3-BDAE-4EEA358620D2}" destId="{43273378-DD9D-4A72-98FF-4B4BEFCDE6DC}" srcOrd="3" destOrd="0" parTransId="{15EBF339-068C-4A91-8F2C-F02A4F329828}" sibTransId="{D5F7350A-287A-46C6-8509-8A410ABA69DF}"/>
    <dgm:cxn modelId="{C125852E-4BFD-406A-8109-E11E7B8FC230}" srcId="{8CD627D0-9326-4000-8D93-30D03B9356BB}" destId="{ECA1BBEC-2EE4-496D-A6F9-CF52497ED305}" srcOrd="0" destOrd="0" parTransId="{FCE86ECB-AA99-40D0-BDD7-5AEF24CAEE66}" sibTransId="{54D676C1-2659-48A5-A39A-30ACD1BA7D54}"/>
    <dgm:cxn modelId="{DC54AAA2-84AC-44E2-9EE9-0EE184360A91}" type="presOf" srcId="{BD17D045-32DE-4776-80ED-1717BCBFFE12}" destId="{E8E2770B-ECFB-4A4C-8BA7-EE903F24B52C}" srcOrd="0" destOrd="3" presId="urn:microsoft.com/office/officeart/2005/8/layout/hList1"/>
    <dgm:cxn modelId="{B9F52A83-7DE7-47F5-A7EA-9BEDE7F14A10}" type="presOf" srcId="{4B757ACD-CFD0-427C-B2CA-E073E46FBA03}" destId="{E7278DE5-2C35-404A-A9BA-35C8C8C18276}" srcOrd="0" destOrd="0" presId="urn:microsoft.com/office/officeart/2005/8/layout/hList1"/>
    <dgm:cxn modelId="{5AEF0550-3CB4-4D92-A5E5-80DDD7AD54C9}" type="presOf" srcId="{7C01C9F0-4615-4A05-88D1-C161F23A20D8}" destId="{50C1A865-BE85-4C5E-B673-2CB818530FB1}" srcOrd="0" destOrd="0" presId="urn:microsoft.com/office/officeart/2005/8/layout/hList1"/>
    <dgm:cxn modelId="{771E6366-278E-4247-94B6-D307C4E86CFD}" type="presOf" srcId="{5E173C4E-6405-4AA5-8BB7-BAD6E02F1C27}" destId="{2A40F684-FC06-42EF-905D-5AA4338120EC}" srcOrd="0" destOrd="0" presId="urn:microsoft.com/office/officeart/2005/8/layout/hList1"/>
    <dgm:cxn modelId="{413EBD93-4A5A-4661-8D65-4C6E8ED3AC96}" srcId="{ECA1BBEC-2EE4-496D-A6F9-CF52497ED305}" destId="{BD17D045-32DE-4776-80ED-1717BCBFFE12}" srcOrd="3" destOrd="0" parTransId="{E74A44E4-6ECC-4ED6-847A-231A21ABA91F}" sibTransId="{348077C7-1036-4B56-8935-6918046ECB28}"/>
    <dgm:cxn modelId="{896AA1A5-A4AC-4889-9BA0-D800465E2F19}" type="presOf" srcId="{A7D43D62-8E60-4EB3-BDAE-4EEA358620D2}" destId="{34A48627-5DAC-4AAB-985B-F2BB80B520FB}" srcOrd="0" destOrd="0" presId="urn:microsoft.com/office/officeart/2005/8/layout/hList1"/>
    <dgm:cxn modelId="{BDFD8F42-22A5-4A84-86F4-17D1ABCAB3DB}" srcId="{ECA1BBEC-2EE4-496D-A6F9-CF52497ED305}" destId="{C46AAAE7-3376-4D58-84EA-BF91F889320B}" srcOrd="1" destOrd="0" parTransId="{896918EB-C21D-4713-8E55-E178F532D3F5}" sibTransId="{8A8CD729-5BD2-4D44-BD76-A117578CC5BA}"/>
    <dgm:cxn modelId="{7A5BACF0-32A8-440D-9C1E-FD3D8CC10EE6}" type="presOf" srcId="{C24F09BA-65E2-452F-93F0-CD477FF805E9}" destId="{E8E2770B-ECFB-4A4C-8BA7-EE903F24B52C}" srcOrd="0" destOrd="4" presId="urn:microsoft.com/office/officeart/2005/8/layout/hList1"/>
    <dgm:cxn modelId="{0151952D-A9A1-4021-82EB-65B74C54D61D}" srcId="{ECA1BBEC-2EE4-496D-A6F9-CF52497ED305}" destId="{9E44E227-C2D8-419F-9300-41B297F87F1C}" srcOrd="5" destOrd="0" parTransId="{7D852E01-6122-4542-B37D-8E8EA6A3DECE}" sibTransId="{E04DA917-D5D7-458A-AA0F-66087E24F44A}"/>
    <dgm:cxn modelId="{5EEEBCB3-E4F0-4AF5-89D3-639C217B9EF4}" srcId="{5E173C4E-6405-4AA5-8BB7-BAD6E02F1C27}" destId="{FAA54D2E-1509-4166-B97E-6CA787735A8C}" srcOrd="1" destOrd="0" parTransId="{11B6F25D-0AB0-4E44-96FA-860444B08E1C}" sibTransId="{84FF7C44-F19A-4A28-B192-116C1683DF8E}"/>
    <dgm:cxn modelId="{7344DA3E-4550-491F-B9D4-55CD8043574B}" srcId="{A7D43D62-8E60-4EB3-BDAE-4EEA358620D2}" destId="{66F92A94-0979-4983-9CBC-F7DE0F749778}" srcOrd="1" destOrd="0" parTransId="{4AB9A43D-4296-4A76-8B8A-F8D2D46CE9A2}" sibTransId="{F1CB2B41-DD5C-45E3-807E-4DFC0512AAFC}"/>
    <dgm:cxn modelId="{931E798E-77AA-44F1-B851-A674E8146661}" type="presOf" srcId="{66F92A94-0979-4983-9CBC-F7DE0F749778}" destId="{E7278DE5-2C35-404A-A9BA-35C8C8C18276}" srcOrd="0" destOrd="1" presId="urn:microsoft.com/office/officeart/2005/8/layout/hList1"/>
    <dgm:cxn modelId="{4B013004-E68F-44DC-A780-9D4D3E9B466B}" srcId="{ECA1BBEC-2EE4-496D-A6F9-CF52497ED305}" destId="{8DB85FC0-693D-4F40-81F5-AEC4E0108647}" srcOrd="2" destOrd="0" parTransId="{CD0251E2-1A2A-4B4E-869F-BB2C562AB992}" sibTransId="{F87253BF-5A9C-4C53-8141-44B2E9DCD11F}"/>
    <dgm:cxn modelId="{8C65C32A-425C-4B29-8BF3-A9F71D586293}" srcId="{A7D43D62-8E60-4EB3-BDAE-4EEA358620D2}" destId="{BA03B862-C681-4309-8534-2DE498ADCFC2}" srcOrd="2" destOrd="0" parTransId="{07496C31-F6BA-4C60-AC94-E6A0629E97F8}" sibTransId="{E172736F-E2F5-41E4-872D-E290277F88EF}"/>
    <dgm:cxn modelId="{DC924E95-CA2E-408F-BFFF-0095C2C00809}" type="presOf" srcId="{ECA1BBEC-2EE4-496D-A6F9-CF52497ED305}" destId="{A7908F29-662C-4F92-9AA4-1E98710CFEFA}" srcOrd="0" destOrd="0" presId="urn:microsoft.com/office/officeart/2005/8/layout/hList1"/>
    <dgm:cxn modelId="{64A47502-4ADE-4989-AF87-8FB27FB578FA}" srcId="{8CD627D0-9326-4000-8D93-30D03B9356BB}" destId="{A7D43D62-8E60-4EB3-BDAE-4EEA358620D2}" srcOrd="1" destOrd="0" parTransId="{3A2E0159-196F-4E31-8F0D-2196D87EFBE6}" sibTransId="{D6349E10-B16B-4548-B2B8-1A960D89CD34}"/>
    <dgm:cxn modelId="{E1736E15-B637-49BD-A2C8-C1BA13C0C96F}" srcId="{A7D43D62-8E60-4EB3-BDAE-4EEA358620D2}" destId="{4B757ACD-CFD0-427C-B2CA-E073E46FBA03}" srcOrd="0" destOrd="0" parTransId="{D5A562B6-FD1F-4791-803E-ACC130732C45}" sibTransId="{9C18CD57-9D97-4F71-983E-CF327A08F3A1}"/>
    <dgm:cxn modelId="{829C3471-7FF9-440F-9EF9-78B9AF5F876B}" type="presOf" srcId="{B8250534-5FCA-499A-AC50-CE0ADDCD4FD6}" destId="{E7278DE5-2C35-404A-A9BA-35C8C8C18276}" srcOrd="0" destOrd="4" presId="urn:microsoft.com/office/officeart/2005/8/layout/hList1"/>
    <dgm:cxn modelId="{C886818B-8C9B-41C1-860A-16786A653138}" srcId="{5E173C4E-6405-4AA5-8BB7-BAD6E02F1C27}" destId="{7C01C9F0-4615-4A05-88D1-C161F23A20D8}" srcOrd="0" destOrd="0" parTransId="{8566CD1B-A5D9-4D4B-ADAB-BE496D2B5BE6}" sibTransId="{22F06813-3A66-4499-89FD-193A8DF8A963}"/>
    <dgm:cxn modelId="{069BB24F-6B88-474A-97F3-D1C458E38F95}" type="presOf" srcId="{6C744644-F879-44EC-8851-51CD33ED41B2}" destId="{E8E2770B-ECFB-4A4C-8BA7-EE903F24B52C}" srcOrd="0" destOrd="0" presId="urn:microsoft.com/office/officeart/2005/8/layout/hList1"/>
    <dgm:cxn modelId="{F85893E3-A7AB-4A71-AABA-8D4AFD850DE9}" type="presOf" srcId="{9E44E227-C2D8-419F-9300-41B297F87F1C}" destId="{E8E2770B-ECFB-4A4C-8BA7-EE903F24B52C}" srcOrd="0" destOrd="5" presId="urn:microsoft.com/office/officeart/2005/8/layout/hList1"/>
    <dgm:cxn modelId="{394306EB-514D-4362-8ED3-65C5D658830B}" type="presOf" srcId="{8DB85FC0-693D-4F40-81F5-AEC4E0108647}" destId="{E8E2770B-ECFB-4A4C-8BA7-EE903F24B52C}" srcOrd="0" destOrd="2" presId="urn:microsoft.com/office/officeart/2005/8/layout/hList1"/>
    <dgm:cxn modelId="{559DBCA1-1742-4CC0-916A-3BAE456FE920}" type="presOf" srcId="{BA03B862-C681-4309-8534-2DE498ADCFC2}" destId="{E7278DE5-2C35-404A-A9BA-35C8C8C18276}" srcOrd="0" destOrd="2" presId="urn:microsoft.com/office/officeart/2005/8/layout/hList1"/>
    <dgm:cxn modelId="{C39573DE-6333-441B-B265-0AA39353A9A4}" type="presOf" srcId="{FAA54D2E-1509-4166-B97E-6CA787735A8C}" destId="{50C1A865-BE85-4C5E-B673-2CB818530FB1}" srcOrd="0" destOrd="1" presId="urn:microsoft.com/office/officeart/2005/8/layout/hList1"/>
    <dgm:cxn modelId="{6F2C09FC-BAAD-44FA-8EB3-C2A3C0CB9D72}" type="presOf" srcId="{43273378-DD9D-4A72-98FF-4B4BEFCDE6DC}" destId="{E7278DE5-2C35-404A-A9BA-35C8C8C18276}" srcOrd="0" destOrd="3" presId="urn:microsoft.com/office/officeart/2005/8/layout/hList1"/>
    <dgm:cxn modelId="{1B2F72A7-A4EC-4D75-B359-A7B8E1D962C9}" type="presParOf" srcId="{3BB834B4-61A1-48DE-9230-55507B787349}" destId="{994AA873-DDB9-49B5-8119-6E5BD83D7532}" srcOrd="0" destOrd="0" presId="urn:microsoft.com/office/officeart/2005/8/layout/hList1"/>
    <dgm:cxn modelId="{D9357E9A-03F3-412C-9C8B-E73B563488F6}" type="presParOf" srcId="{994AA873-DDB9-49B5-8119-6E5BD83D7532}" destId="{A7908F29-662C-4F92-9AA4-1E98710CFEFA}" srcOrd="0" destOrd="0" presId="urn:microsoft.com/office/officeart/2005/8/layout/hList1"/>
    <dgm:cxn modelId="{2E1B2A59-5ED4-4C96-A39A-DECBEE99043C}" type="presParOf" srcId="{994AA873-DDB9-49B5-8119-6E5BD83D7532}" destId="{E8E2770B-ECFB-4A4C-8BA7-EE903F24B52C}" srcOrd="1" destOrd="0" presId="urn:microsoft.com/office/officeart/2005/8/layout/hList1"/>
    <dgm:cxn modelId="{02EE84D6-E1C1-482B-AAA6-E4E7E3BF27D4}" type="presParOf" srcId="{3BB834B4-61A1-48DE-9230-55507B787349}" destId="{E1EBCF11-98F0-4B57-ABC3-D32437D9D902}" srcOrd="1" destOrd="0" presId="urn:microsoft.com/office/officeart/2005/8/layout/hList1"/>
    <dgm:cxn modelId="{DBAB747C-E5B0-4E24-ADB3-C78260616D55}" type="presParOf" srcId="{3BB834B4-61A1-48DE-9230-55507B787349}" destId="{26565745-E26E-4875-B5D4-6C70ADEFFBE1}" srcOrd="2" destOrd="0" presId="urn:microsoft.com/office/officeart/2005/8/layout/hList1"/>
    <dgm:cxn modelId="{A8839416-EDBD-4A5A-A8D6-E1FC65A9D617}" type="presParOf" srcId="{26565745-E26E-4875-B5D4-6C70ADEFFBE1}" destId="{34A48627-5DAC-4AAB-985B-F2BB80B520FB}" srcOrd="0" destOrd="0" presId="urn:microsoft.com/office/officeart/2005/8/layout/hList1"/>
    <dgm:cxn modelId="{4EB46F6D-B392-4B3E-A0F0-5BC0DBD191F2}" type="presParOf" srcId="{26565745-E26E-4875-B5D4-6C70ADEFFBE1}" destId="{E7278DE5-2C35-404A-A9BA-35C8C8C18276}" srcOrd="1" destOrd="0" presId="urn:microsoft.com/office/officeart/2005/8/layout/hList1"/>
    <dgm:cxn modelId="{842C51F9-9DE6-4D43-8398-105E0A1489D8}" type="presParOf" srcId="{3BB834B4-61A1-48DE-9230-55507B787349}" destId="{F8969F3C-DDEA-4DE2-80AC-35739C2BDA7F}" srcOrd="3" destOrd="0" presId="urn:microsoft.com/office/officeart/2005/8/layout/hList1"/>
    <dgm:cxn modelId="{8CC5A2C4-87C5-453B-B28A-692E1C5204AD}" type="presParOf" srcId="{3BB834B4-61A1-48DE-9230-55507B787349}" destId="{FAC2109D-3D42-4D90-A7EA-C2E2ED434C93}" srcOrd="4" destOrd="0" presId="urn:microsoft.com/office/officeart/2005/8/layout/hList1"/>
    <dgm:cxn modelId="{39E21BFF-12EF-475B-83D7-D53DCB2F0316}" type="presParOf" srcId="{FAC2109D-3D42-4D90-A7EA-C2E2ED434C93}" destId="{2A40F684-FC06-42EF-905D-5AA4338120EC}" srcOrd="0" destOrd="0" presId="urn:microsoft.com/office/officeart/2005/8/layout/hList1"/>
    <dgm:cxn modelId="{4D1D3159-8063-4A01-B17E-D37E5481BD37}" type="presParOf" srcId="{FAC2109D-3D42-4D90-A7EA-C2E2ED434C93}" destId="{50C1A865-BE85-4C5E-B673-2CB818530FB1}" srcOrd="1" destOrd="0" presId="urn:microsoft.com/office/officeart/2005/8/layout/h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483600"/>
            <a:ext cx="297180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 smtClean="0"/>
              <a:t>DRAFT - For Internal Discussion Only</a:t>
            </a:r>
            <a:endParaRPr lang="en-US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483600"/>
            <a:ext cx="297180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4AD57B8-1D70-4708-96BD-ADD98A69AB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95388" y="669925"/>
            <a:ext cx="4467225" cy="33496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241800"/>
            <a:ext cx="5486400" cy="4019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483600"/>
            <a:ext cx="297180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r>
              <a:rPr lang="en-US" smtClean="0"/>
              <a:t>DRAFT - For Internal Discussion Only</a:t>
            </a:r>
            <a:endParaRPr lang="en-US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483600"/>
            <a:ext cx="2971800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1D80F14-0153-4FFA-AA54-4844B6994C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B182D7B-1799-41E2-97F5-F94C91DCDEDA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DRAFT - For Internal Discussion Only</a:t>
            </a:r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59FCF43-5376-4B1B-BEF0-B15EE15DF826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DRAFT - For Internal Discussion Only</a:t>
            </a:r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FE2DD4-F30F-406A-AB6D-9C2C61F682B8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DRAFT - For Internal Discussion Only</a:t>
            </a: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42F9C33-D061-4FC4-A284-25ACA089623F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DRAFT - For Internal Discussion Only</a:t>
            </a:r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A18894-8E2A-45BE-A769-07D6DAC3936D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DRAFT - For Internal Discussion Only</a:t>
            </a:r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* FOR INTERNAL DISCUSSION ONLY * DRAFT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1666FA-5B90-499C-9353-9E2F63A663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* FOR INTERNAL DISCUSSION ONLY * DRAFT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8B5AAE-0A35-48C0-8FB3-2994C8F81E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* FOR INTERNAL DISCUSSION ONLY * DRAFT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15C0C1-6B9F-4994-A850-02FF364B18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Rio-Grande-Valley-Powerpoin.JPG"/>
          <p:cNvPicPr>
            <a:picLocks noChangeAspect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5562600" y="0"/>
            <a:ext cx="3095625" cy="239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* FOR INTERNAL DISCUSSION ONLY * DRAFT</a:t>
            </a:r>
            <a:endParaRPr lang="en-US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F3D802-5611-4DF9-8006-2E48049AC5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* FOR INTERNAL DISCUSSION ONLY * DRAFT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DAA674-7485-43F2-8FA7-5F3C3D08D9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* FOR INTERNAL DISCUSSION ONLY * DRAFT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CD9FE-CF13-4127-923C-453E154702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* FOR INTERNAL DISCUSSION ONLY * DRAFT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5C9374-46B1-47A9-8B67-CFD241D6C7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* FOR INTERNAL DISCUSSION ONLY * DRAFT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982ED8-D207-43B5-8D05-FC5B353A2C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* FOR INTERNAL DISCUSSION ONLY * DRAFT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7A2121-232E-416A-B3C5-B9F30FD823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* FOR INTERNAL DISCUSSION ONLY * DRAFT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4F6F5-FD24-4BB0-87FD-658D52D200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* FOR INTERNAL DISCUSSION ONLY * DRAFT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15B105-2A0C-4423-823E-F92CC399B9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DRAFT * FOR INTERNAL DISCUSSION ONLY * DRAFT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8269-94B3-4CC4-94BB-CF38E4F1B3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65881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DRAFT * FOR INTERNAL DISCUSSION ONLY * DRAFT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9DEDB1E8-1491-4728-90BB-F0238FCD7F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  <p:sldLayoutId id="2147483751" r:id="rId12"/>
  </p:sldLayoutIdLst>
  <p:transition spd="med">
    <p:fade/>
  </p:transition>
  <p:timing>
    <p:tnLst>
      <p:par>
        <p:cTn id="1" dur="indefinite" restart="never" nodeType="tmRoot"/>
      </p:par>
    </p:tnLst>
  </p:timing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Seal_Cover_Page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29000" y="914400"/>
            <a:ext cx="2743200" cy="213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1"/>
          <p:cNvSpPr>
            <a:spLocks noGrp="1"/>
          </p:cNvSpPr>
          <p:nvPr>
            <p:ph type="ctrTitle"/>
          </p:nvPr>
        </p:nvSpPr>
        <p:spPr>
          <a:xfrm>
            <a:off x="304800" y="3810000"/>
            <a:ext cx="8534400" cy="19050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5400" cap="small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5400" cap="small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3600" cap="small" dirty="0" smtClean="0">
                <a:solidFill>
                  <a:schemeClr val="accent1">
                    <a:lumMod val="75000"/>
                  </a:schemeClr>
                </a:solidFill>
              </a:rPr>
              <a:t>CREATING AN ECNOMIC DEVELOPMENT INCENTIVES PROGRAM UNDER CH 381</a:t>
            </a:r>
            <a:r>
              <a:rPr lang="en-US" sz="5400" cap="small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en-US" sz="5400" cap="small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sz="5400" cap="small" dirty="0" smtClean="0">
                <a:solidFill>
                  <a:schemeClr val="accent1">
                    <a:lumMod val="75000"/>
                  </a:schemeClr>
                </a:solidFill>
              </a:rPr>
              <a:t>Hidalgo County </a:t>
            </a:r>
            <a:br>
              <a:rPr lang="en-US" sz="5400" cap="small" dirty="0" smtClean="0">
                <a:solidFill>
                  <a:schemeClr val="accent1">
                    <a:lumMod val="75000"/>
                  </a:schemeClr>
                </a:solidFill>
              </a:rPr>
            </a:br>
            <a:endParaRPr lang="en-US" sz="5400" cap="small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0"/>
          <p:cNvSpPr>
            <a:spLocks noChangeArrowheads="1"/>
          </p:cNvSpPr>
          <p:nvPr/>
        </p:nvSpPr>
        <p:spPr bwMode="auto">
          <a:xfrm>
            <a:off x="0" y="0"/>
            <a:ext cx="4724400" cy="6858000"/>
          </a:xfrm>
          <a:prstGeom prst="rect">
            <a:avLst/>
          </a:prstGeom>
          <a:gradFill rotWithShape="1">
            <a:gsLst>
              <a:gs pos="0">
                <a:srgbClr val="A1C7C9"/>
              </a:gs>
              <a:gs pos="100000">
                <a:srgbClr val="FFFF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28638" y="1827213"/>
            <a:ext cx="7548562" cy="4411662"/>
          </a:xfrm>
          <a:noFill/>
        </p:spPr>
        <p:txBody>
          <a:bodyPr/>
          <a:lstStyle/>
          <a:p>
            <a:pPr eaLnBrk="1" hangingPunct="1">
              <a:buClr>
                <a:schemeClr val="bg1"/>
              </a:buClr>
              <a:buFont typeface="Arial" charset="0"/>
              <a:buNone/>
            </a:pPr>
            <a:r>
              <a:rPr lang="en-US" i="1" dirty="0" smtClean="0">
                <a:latin typeface="Arial" charset="0"/>
                <a:cs typeface="Arial" charset="0"/>
              </a:rPr>
              <a:t>   A leader and supporter of regional economic development in partnership with our local communities for growing a strong Hidalgo County economy and promoting Hidalgo County as the best place for living, working, and doing business.</a:t>
            </a:r>
          </a:p>
          <a:p>
            <a:pPr eaLnBrk="1" hangingPunct="1">
              <a:buClr>
                <a:schemeClr val="bg1"/>
              </a:buClr>
              <a:buFont typeface="Arial" charset="0"/>
              <a:buNone/>
            </a:pPr>
            <a:endParaRPr lang="en-US" dirty="0" smtClean="0">
              <a:latin typeface="Arial" charset="0"/>
              <a:cs typeface="Arial" charset="0"/>
            </a:endParaRPr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7239000" cy="1112838"/>
          </a:xfrm>
        </p:spPr>
        <p:txBody>
          <a:bodyPr/>
          <a:lstStyle/>
          <a:p>
            <a:pPr algn="l" eaLnBrk="1" hangingPunct="1"/>
            <a:r>
              <a:rPr lang="en-US" dirty="0" smtClean="0">
                <a:solidFill>
                  <a:schemeClr val="accent1"/>
                </a:solidFill>
              </a:rPr>
              <a:t>VISION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F3D802-5611-4DF9-8006-2E48049AC5E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6324600" cy="365125"/>
          </a:xfrm>
        </p:spPr>
        <p:txBody>
          <a:bodyPr/>
          <a:lstStyle/>
          <a:p>
            <a:pPr>
              <a:defRPr/>
            </a:pPr>
            <a:r>
              <a:rPr lang="en-US" sz="1600" dirty="0" smtClean="0"/>
              <a:t>DRAFT * FOR INTERNAL DISCUSSION ONLY * DRAFT</a:t>
            </a:r>
            <a:endParaRPr lang="en-US" sz="16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3"/>
          <p:cNvSpPr>
            <a:spLocks noChangeArrowheads="1"/>
          </p:cNvSpPr>
          <p:nvPr/>
        </p:nvSpPr>
        <p:spPr bwMode="auto">
          <a:xfrm>
            <a:off x="0" y="0"/>
            <a:ext cx="3657600" cy="6858000"/>
          </a:xfrm>
          <a:prstGeom prst="rect">
            <a:avLst/>
          </a:prstGeom>
          <a:gradFill rotWithShape="1">
            <a:gsLst>
              <a:gs pos="0">
                <a:srgbClr val="A1C7C9"/>
              </a:gs>
              <a:gs pos="100000">
                <a:srgbClr val="FFFF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400" y="762000"/>
            <a:ext cx="5334000" cy="990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/>
                </a:solidFill>
              </a:rPr>
              <a:t>ECONOMIC TOOLS</a:t>
            </a: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F3D802-5611-4DF9-8006-2E48049AC5EB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1143000" y="6356350"/>
            <a:ext cx="6400800" cy="365125"/>
          </a:xfrm>
        </p:spPr>
        <p:txBody>
          <a:bodyPr/>
          <a:lstStyle/>
          <a:p>
            <a:pPr>
              <a:defRPr/>
            </a:pPr>
            <a:r>
              <a:rPr lang="en-US" sz="1600" dirty="0" smtClean="0"/>
              <a:t>DRAFT * FOR INTERNAL DISCUSSION ONLY * DRAFT</a:t>
            </a:r>
            <a:endParaRPr lang="en-US" sz="1600" dirty="0"/>
          </a:p>
        </p:txBody>
      </p:sp>
      <p:graphicFrame>
        <p:nvGraphicFramePr>
          <p:cNvPr id="8" name="Diagram 7"/>
          <p:cNvGraphicFramePr/>
          <p:nvPr/>
        </p:nvGraphicFramePr>
        <p:xfrm>
          <a:off x="762000" y="1371600"/>
          <a:ext cx="7162800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0"/>
          <p:cNvSpPr>
            <a:spLocks noChangeArrowheads="1"/>
          </p:cNvSpPr>
          <p:nvPr/>
        </p:nvSpPr>
        <p:spPr bwMode="auto">
          <a:xfrm>
            <a:off x="0" y="0"/>
            <a:ext cx="4724400" cy="6858000"/>
          </a:xfrm>
          <a:prstGeom prst="rect">
            <a:avLst/>
          </a:prstGeom>
          <a:gradFill rotWithShape="1">
            <a:gsLst>
              <a:gs pos="0">
                <a:srgbClr val="A1C7C9"/>
              </a:gs>
              <a:gs pos="100000">
                <a:srgbClr val="FFFF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28638" y="1827213"/>
            <a:ext cx="7548562" cy="4268787"/>
          </a:xfrm>
        </p:spPr>
        <p:txBody>
          <a:bodyPr/>
          <a:lstStyle/>
          <a:p>
            <a:pPr eaLnBrk="1" hangingPunct="1">
              <a:buClr>
                <a:schemeClr val="bg1"/>
              </a:buClr>
              <a:buFont typeface="Arial" charset="0"/>
              <a:buNone/>
            </a:pPr>
            <a:r>
              <a:rPr lang="en-US" dirty="0" smtClean="0"/>
              <a:t>	Overall Provisions</a:t>
            </a:r>
          </a:p>
          <a:p>
            <a:pPr lvl="1" eaLnBrk="1" hangingPunct="1">
              <a:buClr>
                <a:schemeClr val="bg1"/>
              </a:buClr>
              <a:buFont typeface="Wingdings" pitchFamily="2" charset="2"/>
              <a:buChar char="q"/>
            </a:pPr>
            <a:r>
              <a:rPr lang="en-US" dirty="0" smtClean="0"/>
              <a:t>Use tax increment to provide grant payment</a:t>
            </a:r>
          </a:p>
          <a:p>
            <a:pPr lvl="1" eaLnBrk="1" hangingPunct="1">
              <a:buClr>
                <a:schemeClr val="bg1"/>
              </a:buClr>
              <a:buFont typeface="Wingdings" pitchFamily="2" charset="2"/>
              <a:buChar char="q"/>
            </a:pPr>
            <a:r>
              <a:rPr lang="en-US" dirty="0" smtClean="0"/>
              <a:t>Case-by-case basis</a:t>
            </a:r>
          </a:p>
          <a:p>
            <a:pPr lvl="1" eaLnBrk="1" hangingPunct="1">
              <a:buClr>
                <a:schemeClr val="bg1"/>
              </a:buClr>
              <a:buFont typeface="Wingdings" pitchFamily="2" charset="2"/>
              <a:buChar char="q"/>
            </a:pPr>
            <a:r>
              <a:rPr lang="en-US" dirty="0" smtClean="0"/>
              <a:t>Approval is not an obligation </a:t>
            </a:r>
          </a:p>
          <a:p>
            <a:pPr lvl="1" eaLnBrk="1" hangingPunct="1">
              <a:buClr>
                <a:schemeClr val="bg1"/>
              </a:buClr>
              <a:buFont typeface="Wingdings" pitchFamily="2" charset="2"/>
              <a:buChar char="q"/>
            </a:pPr>
            <a:r>
              <a:rPr lang="en-US" dirty="0" smtClean="0">
                <a:solidFill>
                  <a:srgbClr val="FF0000"/>
                </a:solidFill>
              </a:rPr>
              <a:t>Set forth Program Guidelines and Criteria</a:t>
            </a:r>
          </a:p>
        </p:txBody>
      </p:sp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dirty="0" smtClean="0">
                <a:solidFill>
                  <a:schemeClr val="accent1"/>
                </a:solidFill>
              </a:rPr>
              <a:t>Creating a Program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F3D802-5611-4DF9-8006-2E48049AC5E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5486400" cy="365125"/>
          </a:xfrm>
        </p:spPr>
        <p:txBody>
          <a:bodyPr/>
          <a:lstStyle/>
          <a:p>
            <a:pPr>
              <a:defRPr/>
            </a:pPr>
            <a:r>
              <a:rPr lang="en-US" sz="1600" dirty="0" smtClean="0"/>
              <a:t>DRAFT * FOR INTERNAL DISCUSSION ONLY * DRAFT</a:t>
            </a:r>
            <a:endParaRPr lang="en-US" sz="1600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0"/>
          <p:cNvSpPr>
            <a:spLocks noChangeArrowheads="1"/>
          </p:cNvSpPr>
          <p:nvPr/>
        </p:nvSpPr>
        <p:spPr bwMode="auto">
          <a:xfrm>
            <a:off x="0" y="0"/>
            <a:ext cx="4724400" cy="6858000"/>
          </a:xfrm>
          <a:prstGeom prst="rect">
            <a:avLst/>
          </a:prstGeom>
          <a:gradFill rotWithShape="1">
            <a:gsLst>
              <a:gs pos="0">
                <a:srgbClr val="A1C7C9"/>
              </a:gs>
              <a:gs pos="100000">
                <a:srgbClr val="FFFF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447800"/>
            <a:ext cx="7543800" cy="5181600"/>
          </a:xfrm>
        </p:spPr>
        <p:txBody>
          <a:bodyPr/>
          <a:lstStyle/>
          <a:p>
            <a:pPr marL="514350" indent="-514350" eaLnBrk="1" hangingPunct="1">
              <a:buClr>
                <a:schemeClr val="bg1"/>
              </a:buClr>
              <a:buFont typeface="Arial" charset="0"/>
              <a:buAutoNum type="arabicPeriod"/>
              <a:defRPr/>
            </a:pPr>
            <a:r>
              <a:rPr lang="en-US" dirty="0" smtClean="0"/>
              <a:t>Terms </a:t>
            </a:r>
          </a:p>
          <a:p>
            <a:pPr marL="514350" indent="-514350" eaLnBrk="1" hangingPunct="1">
              <a:buClr>
                <a:schemeClr val="bg1"/>
              </a:buClr>
              <a:buFont typeface="Arial" charset="0"/>
              <a:buAutoNum type="arabicPeriod"/>
              <a:defRPr/>
            </a:pPr>
            <a:r>
              <a:rPr lang="en-US" dirty="0" smtClean="0"/>
              <a:t>Participation rate</a:t>
            </a:r>
          </a:p>
          <a:p>
            <a:pPr marL="514350" indent="-514350" eaLnBrk="1" hangingPunct="1">
              <a:buClr>
                <a:schemeClr val="bg1"/>
              </a:buClr>
              <a:buFont typeface="Arial" charset="0"/>
              <a:buAutoNum type="arabicPeriod"/>
              <a:defRPr/>
            </a:pPr>
            <a:r>
              <a:rPr lang="en-US" dirty="0" smtClean="0"/>
              <a:t>Quality </a:t>
            </a:r>
            <a:r>
              <a:rPr lang="en-US" dirty="0" smtClean="0"/>
              <a:t>Jobs</a:t>
            </a:r>
          </a:p>
          <a:p>
            <a:pPr marL="514350" indent="-514350" eaLnBrk="1" hangingPunct="1">
              <a:buClr>
                <a:schemeClr val="bg1"/>
              </a:buClr>
              <a:buFont typeface="Arial" charset="0"/>
              <a:buAutoNum type="arabicPeriod"/>
              <a:defRPr/>
            </a:pPr>
            <a:r>
              <a:rPr lang="en-US" dirty="0" smtClean="0"/>
              <a:t>Business Type</a:t>
            </a:r>
          </a:p>
          <a:p>
            <a:pPr marL="514350" indent="-514350" eaLnBrk="1" hangingPunct="1">
              <a:buClr>
                <a:schemeClr val="bg1"/>
              </a:buClr>
              <a:buFont typeface="Arial" charset="0"/>
              <a:buAutoNum type="arabicPeriod"/>
              <a:defRPr/>
            </a:pPr>
            <a:r>
              <a:rPr lang="en-US" dirty="0" smtClean="0"/>
              <a:t>Target Areas</a:t>
            </a:r>
          </a:p>
          <a:p>
            <a:pPr marL="514350" indent="-514350" eaLnBrk="1" hangingPunct="1">
              <a:buClr>
                <a:schemeClr val="bg1"/>
              </a:buClr>
              <a:buFont typeface="Arial" charset="0"/>
              <a:buAutoNum type="arabicPeriod"/>
              <a:defRPr/>
            </a:pPr>
            <a:r>
              <a:rPr lang="en-US" dirty="0" smtClean="0"/>
              <a:t>What improvements are eligible?  </a:t>
            </a:r>
          </a:p>
          <a:p>
            <a:pPr marL="514350" indent="-514350" eaLnBrk="1" hangingPunct="1">
              <a:buClr>
                <a:schemeClr val="bg1"/>
              </a:buClr>
              <a:buFont typeface="Arial" charset="0"/>
              <a:buAutoNum type="arabicPeriod"/>
              <a:defRPr/>
            </a:pPr>
            <a:r>
              <a:rPr lang="en-US" dirty="0" smtClean="0"/>
              <a:t>Application/Review </a:t>
            </a:r>
            <a:r>
              <a:rPr lang="en-US" dirty="0" smtClean="0"/>
              <a:t>Process</a:t>
            </a:r>
          </a:p>
          <a:p>
            <a:pPr eaLnBrk="1" hangingPunct="1">
              <a:buClr>
                <a:schemeClr val="bg1"/>
              </a:buClr>
              <a:defRPr/>
            </a:pPr>
            <a:endParaRPr lang="en-US" dirty="0" smtClean="0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dirty="0" smtClean="0">
                <a:solidFill>
                  <a:schemeClr val="accent1"/>
                </a:solidFill>
              </a:rPr>
              <a:t>General Criteria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F3D802-5611-4DF9-8006-2E48049AC5E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057400" y="6356350"/>
            <a:ext cx="47244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DRAFT * FOR INTERNAL DISCUSSION ONLY * DRAFT</a:t>
            </a:r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0"/>
          <p:cNvSpPr>
            <a:spLocks noChangeArrowheads="1"/>
          </p:cNvSpPr>
          <p:nvPr/>
        </p:nvSpPr>
        <p:spPr bwMode="auto">
          <a:xfrm>
            <a:off x="0" y="0"/>
            <a:ext cx="4724400" cy="6858000"/>
          </a:xfrm>
          <a:prstGeom prst="rect">
            <a:avLst/>
          </a:prstGeom>
          <a:gradFill rotWithShape="1">
            <a:gsLst>
              <a:gs pos="0">
                <a:srgbClr val="A1C7C9"/>
              </a:gs>
              <a:gs pos="100000">
                <a:srgbClr val="FFFFFF"/>
              </a:gs>
            </a:gsLst>
            <a:lin ang="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828800"/>
            <a:ext cx="7548563" cy="4268788"/>
          </a:xfrm>
        </p:spPr>
        <p:txBody>
          <a:bodyPr/>
          <a:lstStyle/>
          <a:p>
            <a:pPr marL="514350" indent="-514350" eaLnBrk="1" hangingPunct="1">
              <a:buClr>
                <a:schemeClr val="bg1"/>
              </a:buClr>
              <a:buFont typeface="Arial" charset="0"/>
              <a:buAutoNum type="arabicPeriod"/>
            </a:pPr>
            <a:r>
              <a:rPr lang="en-US" dirty="0" smtClean="0"/>
              <a:t>Adopt a resolution allowing Hidalgo County to enter into 381 agreements</a:t>
            </a:r>
          </a:p>
          <a:p>
            <a:pPr marL="514350" indent="-514350" eaLnBrk="1" hangingPunct="1">
              <a:buClr>
                <a:schemeClr val="bg1"/>
              </a:buClr>
              <a:buFont typeface="Arial" charset="0"/>
              <a:buAutoNum type="arabicPeriod"/>
            </a:pPr>
            <a:r>
              <a:rPr lang="en-US" dirty="0" smtClean="0"/>
              <a:t>Direct staff on the criteria to be used</a:t>
            </a:r>
          </a:p>
          <a:p>
            <a:pPr marL="514350" indent="-514350" eaLnBrk="1" hangingPunct="1">
              <a:buClr>
                <a:schemeClr val="bg1"/>
              </a:buClr>
              <a:buFont typeface="Arial" charset="0"/>
              <a:buAutoNum type="arabicPeriod"/>
            </a:pPr>
            <a:r>
              <a:rPr lang="en-US" dirty="0" smtClean="0"/>
              <a:t>Timeline and next steps</a:t>
            </a:r>
            <a:endParaRPr lang="en-US" dirty="0" smtClean="0"/>
          </a:p>
        </p:txBody>
      </p:sp>
      <p:sp>
        <p:nvSpPr>
          <p:cNvPr id="1024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 eaLnBrk="1" hangingPunct="1"/>
            <a:r>
              <a:rPr lang="en-US" dirty="0" smtClean="0">
                <a:solidFill>
                  <a:schemeClr val="accent1"/>
                </a:solidFill>
              </a:rPr>
              <a:t>Closing…</a:t>
            </a:r>
            <a:endParaRPr lang="en-US" dirty="0" smtClean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F3D802-5611-4DF9-8006-2E48049AC5E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2209800" y="6356350"/>
            <a:ext cx="4800600" cy="365125"/>
          </a:xfrm>
        </p:spPr>
        <p:txBody>
          <a:bodyPr/>
          <a:lstStyle/>
          <a:p>
            <a:pPr>
              <a:defRPr/>
            </a:pPr>
            <a:r>
              <a:rPr lang="en-US" dirty="0" smtClean="0"/>
              <a:t>DRAFT * FOR INTERNAL DISCUSSION ONLY * DRAFT</a:t>
            </a:r>
            <a:endParaRPr lang="en-US" dirty="0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3989</TotalTime>
  <Words>278</Words>
  <Application>Microsoft PowerPoint</Application>
  <PresentationFormat>On-screen Show (4:3)</PresentationFormat>
  <Paragraphs>60</Paragraphs>
  <Slides>6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 CREATING AN ECNOMIC DEVELOPMENT INCENTIVES PROGRAM UNDER CH 381 Hidalgo County  </vt:lpstr>
      <vt:lpstr>VISION</vt:lpstr>
      <vt:lpstr>ECONOMIC TOOLS</vt:lpstr>
      <vt:lpstr>Creating a Program</vt:lpstr>
      <vt:lpstr>General Criteria</vt:lpstr>
      <vt:lpstr>Closing…</vt:lpstr>
    </vt:vector>
  </TitlesOfParts>
  <Company>Younger Associates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Daniel Green</dc:creator>
  <cp:lastModifiedBy>sofia.hernandez</cp:lastModifiedBy>
  <cp:revision>181</cp:revision>
  <dcterms:created xsi:type="dcterms:W3CDTF">2006-01-19T20:53:07Z</dcterms:created>
  <dcterms:modified xsi:type="dcterms:W3CDTF">2007-09-07T16:13:21Z</dcterms:modified>
</cp:coreProperties>
</file>