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35"/>
  </p:notesMasterIdLst>
  <p:handoutMasterIdLst>
    <p:handoutMasterId r:id="rId36"/>
  </p:handoutMasterIdLst>
  <p:sldIdLst>
    <p:sldId id="285" r:id="rId2"/>
    <p:sldId id="258" r:id="rId3"/>
    <p:sldId id="479" r:id="rId4"/>
    <p:sldId id="257" r:id="rId5"/>
    <p:sldId id="499" r:id="rId6"/>
    <p:sldId id="508" r:id="rId7"/>
    <p:sldId id="503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521" r:id="rId21"/>
    <p:sldId id="505" r:id="rId22"/>
    <p:sldId id="442" r:id="rId23"/>
    <p:sldId id="259" r:id="rId24"/>
    <p:sldId id="262" r:id="rId25"/>
    <p:sldId id="480" r:id="rId26"/>
    <p:sldId id="481" r:id="rId27"/>
    <p:sldId id="482" r:id="rId28"/>
    <p:sldId id="427" r:id="rId29"/>
    <p:sldId id="423" r:id="rId30"/>
    <p:sldId id="421" r:id="rId31"/>
    <p:sldId id="456" r:id="rId32"/>
    <p:sldId id="483" r:id="rId33"/>
    <p:sldId id="484" r:id="rId34"/>
  </p:sldIdLst>
  <p:sldSz cx="9144000" cy="6858000" type="screen4x3"/>
  <p:notesSz cx="7086600" cy="9428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00CCFF"/>
    <a:srgbClr val="D82E87"/>
    <a:srgbClr val="AC2069"/>
    <a:srgbClr val="C22477"/>
    <a:srgbClr val="CC99FF"/>
    <a:srgbClr val="3528DE"/>
    <a:srgbClr val="FFFFFF"/>
    <a:srgbClr val="E6C8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490" autoAdjust="0"/>
    <p:restoredTop sz="86356" autoAdjust="0"/>
  </p:normalViewPr>
  <p:slideViewPr>
    <p:cSldViewPr>
      <p:cViewPr varScale="1">
        <p:scale>
          <a:sx n="97" d="100"/>
          <a:sy n="97" d="100"/>
        </p:scale>
        <p:origin x="-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225" y="-95"/>
      </p:cViewPr>
      <p:guideLst>
        <p:guide orient="horz" pos="2971"/>
        <p:guide pos="22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lisa.ESTRELLA\My%20Documents\2010%20Annual%20Repor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lisa.ESTRELLA\My%20Documents\2010%20Annual%20Repo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isa.ESTRELLA\My%20Documents\2010%20Annual%20Repor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Temporary%20Internet%20Files\Content.IE5\SRL5GSRA\2010%20Annual%20Repor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Temporary%20Internet%20Files\Content.IE5\SRL5GSRA\2010%20Annual%20Repor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child.advocate1\2009%20ANNUAL%20REPOR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isa.ESTRELLA\My%20Documents\2010%20Annual%20Repor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isa.ESTRELLA\My%20Documents\2010%20Annual%20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</c:spPr>
          <c:dLbls>
            <c:showVal val="1"/>
          </c:dLbls>
          <c:val>
            <c:numRef>
              <c:f>'W-DEMO'!$B$101:$B$110</c:f>
              <c:numCache>
                <c:formatCode>General</c:formatCode>
                <c:ptCount val="10"/>
                <c:pt idx="0">
                  <c:v>234</c:v>
                </c:pt>
                <c:pt idx="1">
                  <c:v>483</c:v>
                </c:pt>
                <c:pt idx="2">
                  <c:v>624</c:v>
                </c:pt>
                <c:pt idx="3">
                  <c:v>880</c:v>
                </c:pt>
                <c:pt idx="4">
                  <c:v>1003</c:v>
                </c:pt>
                <c:pt idx="5">
                  <c:v>1013</c:v>
                </c:pt>
                <c:pt idx="6">
                  <c:v>1004</c:v>
                </c:pt>
                <c:pt idx="7">
                  <c:v>1052</c:v>
                </c:pt>
                <c:pt idx="8">
                  <c:v>1049</c:v>
                </c:pt>
                <c:pt idx="9">
                  <c:v>1041</c:v>
                </c:pt>
              </c:numCache>
            </c:numRef>
          </c:val>
        </c:ser>
        <c:dLbls>
          <c:showVal val="1"/>
        </c:dLbls>
        <c:overlap val="-25"/>
        <c:axId val="61399040"/>
        <c:axId val="61400576"/>
      </c:barChart>
      <c:catAx>
        <c:axId val="61399040"/>
        <c:scaling>
          <c:orientation val="minMax"/>
        </c:scaling>
        <c:axPos val="b"/>
        <c:majorTickMark val="none"/>
        <c:tickLblPos val="nextTo"/>
        <c:crossAx val="61400576"/>
        <c:crosses val="autoZero"/>
        <c:lblAlgn val="ctr"/>
        <c:lblOffset val="100"/>
      </c:catAx>
      <c:valAx>
        <c:axId val="614005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1399040"/>
        <c:crosses val="autoZero"/>
        <c:crossBetween val="between"/>
      </c:valAx>
      <c:spPr>
        <a:ln>
          <a:solidFill>
            <a:srgbClr val="1F497D">
              <a:lumMod val="60000"/>
              <a:lumOff val="40000"/>
            </a:srgbClr>
          </a:solidFill>
        </a:ln>
      </c:spPr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12"/>
          <c:dLbls>
            <c:dLbl>
              <c:idx val="0"/>
              <c:layout>
                <c:manualLayout>
                  <c:x val="-0.22518072805332318"/>
                  <c:y val="-0.23827614589145751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FEMALE
70%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MALE
30%</a:t>
                    </a:r>
                  </a:p>
                </c:rich>
              </c:tx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bestFit"/>
            <c:showCatName val="1"/>
            <c:showPercent val="1"/>
          </c:dLbls>
          <c:cat>
            <c:strRef>
              <c:f>'W-DEMO'!$A$9:$A$10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'W-DEMO'!$B$9:$B$10</c:f>
              <c:numCache>
                <c:formatCode>General</c:formatCode>
                <c:ptCount val="2"/>
                <c:pt idx="0">
                  <c:v>730</c:v>
                </c:pt>
                <c:pt idx="1">
                  <c:v>311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00CCFF"/>
                </a:solidFill>
                <a:latin typeface="Comic Sans MS" pitchFamily="66" charset="0"/>
              </a:rPr>
              <a:t>VICTIIMS SERVED BY AGE</a:t>
            </a:r>
          </a:p>
        </c:rich>
      </c:tx>
      <c:layout>
        <c:manualLayout>
          <c:xMode val="edge"/>
          <c:yMode val="edge"/>
          <c:x val="0.31394747349346613"/>
          <c:y val="2.0281688701310812E-3"/>
        </c:manualLayout>
      </c:layout>
    </c:title>
    <c:plotArea>
      <c:layout>
        <c:manualLayout>
          <c:layoutTarget val="inner"/>
          <c:xMode val="edge"/>
          <c:yMode val="edge"/>
          <c:x val="0.21968354960930384"/>
          <c:y val="0.15384682949296338"/>
          <c:w val="0.56063301624559236"/>
          <c:h val="0.77541064031686702"/>
        </c:manualLayout>
      </c:layout>
      <c:pieChart>
        <c:varyColors val="1"/>
        <c:ser>
          <c:idx val="0"/>
          <c:order val="0"/>
          <c:explosion val="3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 to 5 Years Old
21%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9.1601954762516716E-2"/>
                  <c:y val="-0.18754589330937507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 to 12 Years Old
50%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13 to 17 Years Old
25%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6.1385380894417932E-3"/>
                  <c:y val="1.5395877802665967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18+ Years Old
4%</a:t>
                    </a:r>
                  </a:p>
                </c:rich>
              </c:tx>
              <c:spPr/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28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bestFit"/>
            <c:showCatName val="1"/>
            <c:showPercent val="1"/>
          </c:dLbls>
          <c:cat>
            <c:strRef>
              <c:f>'W-DEMO'!$A$2:$A$5</c:f>
              <c:strCache>
                <c:ptCount val="4"/>
                <c:pt idx="0">
                  <c:v>0 to 5 Years Old</c:v>
                </c:pt>
                <c:pt idx="1">
                  <c:v>6 to 12 Years Old</c:v>
                </c:pt>
                <c:pt idx="2">
                  <c:v>13 to 17 Years Old</c:v>
                </c:pt>
                <c:pt idx="3">
                  <c:v>18+ Years Old</c:v>
                </c:pt>
              </c:strCache>
            </c:strRef>
          </c:cat>
          <c:val>
            <c:numRef>
              <c:f>'W-DEMO'!$B$2:$B$5</c:f>
              <c:numCache>
                <c:formatCode>General</c:formatCode>
                <c:ptCount val="4"/>
                <c:pt idx="0">
                  <c:v>224</c:v>
                </c:pt>
                <c:pt idx="1">
                  <c:v>518</c:v>
                </c:pt>
                <c:pt idx="2">
                  <c:v>260</c:v>
                </c:pt>
                <c:pt idx="3">
                  <c:v>39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7"/>
          <c:dLbls>
            <c:dLbl>
              <c:idx val="0"/>
              <c:layout>
                <c:manualLayout>
                  <c:x val="-0.17280500622652364"/>
                  <c:y val="0.12745933864773581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>
                        <a:solidFill>
                          <a:schemeClr val="bg1"/>
                        </a:solidFill>
                      </a:rPr>
                      <a:t>Divorced
18%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0.18417383328234921"/>
                  <c:y val="-0.11735845078743104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>
                        <a:solidFill>
                          <a:schemeClr val="bg1"/>
                        </a:solidFill>
                      </a:rPr>
                      <a:t>Single
16%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2082018934722327"/>
                  <c:y val="-0.32097412724309993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>
                        <a:solidFill>
                          <a:schemeClr val="bg1"/>
                        </a:solidFill>
                      </a:rPr>
                      <a:t>Married
40%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19111828733918659"/>
                  <c:y val="7.602385461753281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Separated 
17%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3.5544245229523409E-2"/>
                  <c:y val="2.5278493360394731E-3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>
                        <a:latin typeface="Times New Roman" pitchFamily="18" charset="0"/>
                        <a:cs typeface="Times New Roman" pitchFamily="18" charset="0"/>
                      </a:rPr>
                      <a:t>Common Law
8%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1.8397658697916111E-2"/>
                  <c:y val="5.8061713600004589E-3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>
                        <a:latin typeface="Times New Roman" pitchFamily="18" charset="0"/>
                        <a:cs typeface="Times New Roman" pitchFamily="18" charset="0"/>
                      </a:rPr>
                      <a:t>Widow
1%</a:t>
                    </a:r>
                  </a:p>
                </c:rich>
              </c:tx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28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bestFit"/>
            <c:showCatName val="1"/>
            <c:showPercent val="1"/>
          </c:dLbls>
          <c:cat>
            <c:strRef>
              <c:f>'W-DEMO'!$A$68:$A$73</c:f>
              <c:strCache>
                <c:ptCount val="6"/>
                <c:pt idx="0">
                  <c:v>Divorced</c:v>
                </c:pt>
                <c:pt idx="1">
                  <c:v>Single</c:v>
                </c:pt>
                <c:pt idx="2">
                  <c:v>Married</c:v>
                </c:pt>
                <c:pt idx="3">
                  <c:v>Separated </c:v>
                </c:pt>
                <c:pt idx="4">
                  <c:v>Common Law</c:v>
                </c:pt>
                <c:pt idx="5">
                  <c:v>Widow</c:v>
                </c:pt>
              </c:strCache>
            </c:strRef>
          </c:cat>
          <c:val>
            <c:numRef>
              <c:f>'W-DEMO'!$B$68:$B$73</c:f>
              <c:numCache>
                <c:formatCode>General</c:formatCode>
                <c:ptCount val="6"/>
                <c:pt idx="0">
                  <c:v>144</c:v>
                </c:pt>
                <c:pt idx="1">
                  <c:v>133</c:v>
                </c:pt>
                <c:pt idx="2">
                  <c:v>326</c:v>
                </c:pt>
                <c:pt idx="3">
                  <c:v>138</c:v>
                </c:pt>
                <c:pt idx="4">
                  <c:v>68</c:v>
                </c:pt>
                <c:pt idx="5">
                  <c:v>6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7.8304013996874519E-2"/>
                  <c:y val="0.17189375485068414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$</a:t>
                    </a:r>
                    <a:r>
                      <a:rPr lang="en-US" sz="2000" b="1" dirty="0">
                        <a:latin typeface="Times New Roman" pitchFamily="18" charset="0"/>
                        <a:cs typeface="Times New Roman" pitchFamily="18" charset="0"/>
                      </a:rPr>
                      <a:t>5,000
9%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0.20454026385326601"/>
                  <c:y val="0.1345791954894569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0.16474945566941307"/>
                  <c:y val="-0.23894266949170148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10,000 </a:t>
                    </a:r>
                    <a:r>
                      <a:rPr lang="en-US" sz="2000" b="1" dirty="0">
                        <a:latin typeface="Times New Roman" pitchFamily="18" charset="0"/>
                        <a:cs typeface="Times New Roman" pitchFamily="18" charset="0"/>
                      </a:rPr>
                      <a:t>- $14,999
29%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19022618037493871"/>
                  <c:y val="-0.15332556693092181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15,000 </a:t>
                    </a:r>
                    <a:r>
                      <a:rPr lang="en-US" sz="2000" b="1" dirty="0">
                        <a:latin typeface="Times New Roman" pitchFamily="18" charset="0"/>
                        <a:cs typeface="Times New Roman" pitchFamily="18" charset="0"/>
                      </a:rPr>
                      <a:t>- $24,999
22%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.11030411227398022"/>
                  <c:y val="0.17394835894409746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6.5177214845287434E-2"/>
                  <c:y val="0.14661526149028944"/>
                </c:manualLayout>
              </c:layout>
              <c:dLblPos val="bestFit"/>
              <c:showCatName val="1"/>
              <c:showPercent val="1"/>
            </c:dLbl>
            <c:dLblPos val="bestFit"/>
            <c:showCatName val="1"/>
            <c:showPercent val="1"/>
          </c:dLbls>
          <c:cat>
            <c:strRef>
              <c:f>'W-DEMO'!$A$58:$A$64</c:f>
              <c:strCache>
                <c:ptCount val="7"/>
                <c:pt idx="0">
                  <c:v>&lt;$5,000</c:v>
                </c:pt>
                <c:pt idx="1">
                  <c:v>$5,000 -$ 9,999</c:v>
                </c:pt>
                <c:pt idx="2">
                  <c:v>$10,000 - $14,999</c:v>
                </c:pt>
                <c:pt idx="3">
                  <c:v>$15,000 - $24,999</c:v>
                </c:pt>
                <c:pt idx="4">
                  <c:v>$25,000 - $34,999</c:v>
                </c:pt>
                <c:pt idx="5">
                  <c:v>$35,000 - $49,999</c:v>
                </c:pt>
                <c:pt idx="6">
                  <c:v>$50,000 +</c:v>
                </c:pt>
              </c:strCache>
            </c:strRef>
          </c:cat>
          <c:val>
            <c:numRef>
              <c:f>'W-DEMO'!$B$58:$B$64</c:f>
              <c:numCache>
                <c:formatCode>General</c:formatCode>
                <c:ptCount val="7"/>
                <c:pt idx="0">
                  <c:v>51</c:v>
                </c:pt>
                <c:pt idx="1">
                  <c:v>80</c:v>
                </c:pt>
                <c:pt idx="2">
                  <c:v>159</c:v>
                </c:pt>
                <c:pt idx="3">
                  <c:v>121</c:v>
                </c:pt>
                <c:pt idx="4">
                  <c:v>44</c:v>
                </c:pt>
                <c:pt idx="5">
                  <c:v>48</c:v>
                </c:pt>
                <c:pt idx="6">
                  <c:v>43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7.1320394161256156E-2"/>
          <c:y val="4.8699068866391707E-2"/>
          <c:w val="0.84273939247825735"/>
          <c:h val="0.83038056432920448"/>
        </c:manualLayout>
      </c:layout>
      <c:pie3DChart>
        <c:varyColors val="1"/>
        <c:ser>
          <c:idx val="0"/>
          <c:order val="0"/>
          <c:cat>
            <c:strRef>
              <c:f>'W-AP INFO'!$A$2:$A$3</c:f>
              <c:strCache>
                <c:ptCount val="2"/>
                <c:pt idx="0">
                  <c:v>Known</c:v>
                </c:pt>
                <c:pt idx="1">
                  <c:v>Unknown</c:v>
                </c:pt>
              </c:strCache>
            </c:strRef>
          </c:cat>
          <c:val>
            <c:numRef>
              <c:f>'W-AP INFO'!$B$2:$B$3</c:f>
              <c:numCache>
                <c:formatCode>General</c:formatCode>
                <c:ptCount val="2"/>
                <c:pt idx="0">
                  <c:v>909</c:v>
                </c:pt>
                <c:pt idx="1">
                  <c:v>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650975083521041"/>
          <c:y val="0"/>
          <c:w val="0.62646145909323203"/>
          <c:h val="1"/>
        </c:manualLayout>
      </c:layout>
      <c:pieChart>
        <c:varyColors val="1"/>
        <c:ser>
          <c:idx val="0"/>
          <c:order val="0"/>
          <c:explosion val="9"/>
          <c:dLbls>
            <c:dLbl>
              <c:idx val="0"/>
              <c:layout>
                <c:manualLayout>
                  <c:x val="0.19704598730771491"/>
                  <c:y val="-7.0498970775823594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9.182047073825772E-2"/>
                  <c:y val="6.2107512309513533E-4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CatName val="1"/>
            <c:showPercent val="1"/>
          </c:dLbls>
          <c:cat>
            <c:strRef>
              <c:f>'W-AP INFO'!$A$6:$A$7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'W-AP INFO'!$B$6:$B$7</c:f>
              <c:numCache>
                <c:formatCode>General</c:formatCode>
                <c:ptCount val="2"/>
                <c:pt idx="0">
                  <c:v>868</c:v>
                </c:pt>
                <c:pt idx="1">
                  <c:v>85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dPt>
            <c:idx val="1"/>
            <c:explosion val="29"/>
          </c:dPt>
          <c:dLbls>
            <c:dLbl>
              <c:idx val="0"/>
              <c:layout>
                <c:manualLayout>
                  <c:x val="6.7686457544227904E-2"/>
                  <c:y val="-0.10133652326272742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latin typeface="Times New Roman" pitchFamily="18" charset="0"/>
                        <a:cs typeface="Times New Roman" pitchFamily="18" charset="0"/>
                      </a:rPr>
                      <a:t>Adult</a:t>
                    </a:r>
                    <a:r>
                      <a:rPr lang="en-US" sz="3600" b="1" dirty="0">
                        <a:latin typeface="Times New Roman" pitchFamily="18" charset="0"/>
                        <a:cs typeface="Times New Roman" pitchFamily="18" charset="0"/>
                      </a:rPr>
                      <a:t>
83%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9.0906859828739528E-2"/>
                  <c:y val="5.8832915250103743E-2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latin typeface="Times New Roman" pitchFamily="18" charset="0"/>
                        <a:cs typeface="Times New Roman" pitchFamily="18" charset="0"/>
                      </a:rPr>
                      <a:t>Juvenile</a:t>
                    </a:r>
                    <a:r>
                      <a:rPr lang="en-US" sz="3600" b="1" dirty="0">
                        <a:latin typeface="Times New Roman" pitchFamily="18" charset="0"/>
                        <a:cs typeface="Times New Roman" pitchFamily="18" charset="0"/>
                      </a:rPr>
                      <a:t>
17%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CatName val="1"/>
            <c:showPercent val="1"/>
          </c:dLbls>
          <c:cat>
            <c:strRef>
              <c:f>'W-AP INFO'!$A$11:$A$12</c:f>
              <c:strCache>
                <c:ptCount val="2"/>
                <c:pt idx="0">
                  <c:v>ADULT</c:v>
                </c:pt>
                <c:pt idx="1">
                  <c:v>JUVENILE</c:v>
                </c:pt>
              </c:strCache>
            </c:strRef>
          </c:cat>
          <c:val>
            <c:numRef>
              <c:f>'W-AP INFO'!$B$11:$B$12</c:f>
              <c:numCache>
                <c:formatCode>General</c:formatCode>
                <c:ptCount val="2"/>
                <c:pt idx="0">
                  <c:v>790</c:v>
                </c:pt>
                <c:pt idx="1">
                  <c:v>163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0.91567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581924"/>
          <a:ext cx="8839200" cy="51407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Arial" pitchFamily="34" charset="0"/>
              <a:cs typeface="Arial" pitchFamily="34" charset="0"/>
            </a:rPr>
            <a:t>    2001</a:t>
          </a:r>
          <a:r>
            <a:rPr lang="en-US" sz="1800" baseline="0" dirty="0" smtClean="0">
              <a:latin typeface="Arial" pitchFamily="34" charset="0"/>
              <a:cs typeface="Arial" pitchFamily="34" charset="0"/>
            </a:rPr>
            <a:t>    </a:t>
          </a:r>
          <a:r>
            <a:rPr lang="en-US" sz="1800" dirty="0">
              <a:latin typeface="Arial" pitchFamily="34" charset="0"/>
              <a:cs typeface="Arial" pitchFamily="34" charset="0"/>
            </a:rPr>
            <a:t>2002    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 2003</a:t>
          </a:r>
          <a:r>
            <a:rPr lang="en-US" sz="1800" baseline="0" dirty="0" smtClean="0">
              <a:latin typeface="Arial" pitchFamily="34" charset="0"/>
              <a:cs typeface="Arial" pitchFamily="34" charset="0"/>
            </a:rPr>
            <a:t>     </a:t>
          </a:r>
          <a:r>
            <a:rPr lang="en-US" sz="1800" baseline="0" dirty="0">
              <a:latin typeface="Arial" pitchFamily="34" charset="0"/>
              <a:cs typeface="Arial" pitchFamily="34" charset="0"/>
            </a:rPr>
            <a:t>2004    </a:t>
          </a:r>
          <a:r>
            <a:rPr lang="en-US" sz="1800" baseline="0" dirty="0" smtClean="0">
              <a:latin typeface="Arial" pitchFamily="34" charset="0"/>
              <a:cs typeface="Arial" pitchFamily="34" charset="0"/>
            </a:rPr>
            <a:t>  2005     2006      2007     2008      </a:t>
          </a:r>
          <a:r>
            <a:rPr lang="en-US" sz="1800" baseline="0" smtClean="0">
              <a:latin typeface="Arial" pitchFamily="34" charset="0"/>
              <a:cs typeface="Arial" pitchFamily="34" charset="0"/>
            </a:rPr>
            <a:t>2009      2010</a:t>
          </a:r>
          <a:endParaRPr lang="en-US" sz="18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0.25365</cdr:x>
      <cdr:y>0.03758</cdr:y>
    </cdr:from>
    <cdr:to>
      <cdr:x>0.76396</cdr:x>
      <cdr:y>0.11059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96747" y="235303"/>
          <a:ext cx="4419638" cy="45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rgbClr val="00CCFF"/>
              </a:solidFill>
              <a:latin typeface="Comic Sans MS" pitchFamily="66" charset="0"/>
            </a:rPr>
            <a:t>Victims Served by </a:t>
          </a:r>
          <a:r>
            <a:rPr lang="en-US" sz="2800" b="1" dirty="0">
              <a:solidFill>
                <a:srgbClr val="00CCFF"/>
              </a:solidFill>
              <a:latin typeface="Comic Sans MS" pitchFamily="66" charset="0"/>
            </a:rPr>
            <a:t> </a:t>
          </a:r>
          <a:r>
            <a:rPr lang="en-US" sz="2800" b="1" dirty="0" smtClean="0">
              <a:solidFill>
                <a:srgbClr val="00CCFF"/>
              </a:solidFill>
              <a:latin typeface="Comic Sans MS" pitchFamily="66" charset="0"/>
            </a:rPr>
            <a:t>Gender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8" tIns="47259" rIns="94518" bIns="472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181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8" tIns="47259" rIns="94518" bIns="472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8" tIns="47259" rIns="94518" bIns="4725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956675"/>
            <a:ext cx="307181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8" tIns="47259" rIns="94518" bIns="472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449707DC-A367-41F7-8DDB-3E67089A3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1813" cy="471488"/>
          </a:xfrm>
          <a:prstGeom prst="rect">
            <a:avLst/>
          </a:prstGeom>
        </p:spPr>
        <p:txBody>
          <a:bodyPr vert="horz" lIns="94518" tIns="47259" rIns="94518" bIns="47259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3200" y="0"/>
            <a:ext cx="3071813" cy="471488"/>
          </a:xfrm>
          <a:prstGeom prst="rect">
            <a:avLst/>
          </a:prstGeom>
        </p:spPr>
        <p:txBody>
          <a:bodyPr vert="horz" lIns="94518" tIns="47259" rIns="94518" bIns="47259" rtlCol="0"/>
          <a:lstStyle>
            <a:lvl1pPr algn="r">
              <a:defRPr sz="1200"/>
            </a:lvl1pPr>
          </a:lstStyle>
          <a:p>
            <a:pPr>
              <a:defRPr/>
            </a:pPr>
            <a:fld id="{755F3094-B615-448C-A727-292293747EC5}" type="datetimeFigureOut">
              <a:rPr lang="en-US"/>
              <a:pPr>
                <a:defRPr/>
              </a:pPr>
              <a:t>2/9/2012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6438"/>
            <a:ext cx="4711700" cy="3535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18" tIns="47259" rIns="94518" bIns="4725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78338"/>
            <a:ext cx="5667375" cy="4243387"/>
          </a:xfrm>
          <a:prstGeom prst="rect">
            <a:avLst/>
          </a:prstGeom>
        </p:spPr>
        <p:txBody>
          <a:bodyPr vert="horz" lIns="94518" tIns="47259" rIns="94518" bIns="4725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55088"/>
            <a:ext cx="3071813" cy="471487"/>
          </a:xfrm>
          <a:prstGeom prst="rect">
            <a:avLst/>
          </a:prstGeom>
        </p:spPr>
        <p:txBody>
          <a:bodyPr vert="horz" lIns="94518" tIns="47259" rIns="94518" bIns="47259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3200" y="8955088"/>
            <a:ext cx="3071813" cy="471487"/>
          </a:xfrm>
          <a:prstGeom prst="rect">
            <a:avLst/>
          </a:prstGeom>
        </p:spPr>
        <p:txBody>
          <a:bodyPr vert="horz" lIns="94518" tIns="47259" rIns="94518" bIns="47259" rtlCol="0" anchor="b"/>
          <a:lstStyle>
            <a:lvl1pPr algn="r">
              <a:defRPr sz="1200"/>
            </a:lvl1pPr>
          </a:lstStyle>
          <a:p>
            <a:pPr>
              <a:defRPr/>
            </a:pPr>
            <a:fld id="{531E2E34-98A6-4D1B-9573-022A70E780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B5DDFA-C442-4CB3-A152-5B29FB2636D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FDFC35-AB43-4542-A7A2-2C991C20EC0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8B1BC4-5140-478F-8F53-1D71914B806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917619-8625-4AE9-854B-BF9E459597B4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9404F5-E08C-482F-8B08-954C5F32595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4F4E00-04A1-4AD5-88C8-162E40E2DA9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0A9EE4-683E-4B55-90DB-590E076F720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80BA87-0914-44F3-84CD-7674EF12F07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6769DE-AA3B-4306-AFA8-71AD691A05A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2FD35A-445A-4FE8-9009-F5AD6C75D8F3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D95BE8-2F39-4029-BB43-D8FBE208E7B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44289D-8B69-44D5-B66E-ECCD6EE2F29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F9C805-3621-4B0F-8EEA-85182BAFCE9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0649B4-6216-4E80-B8E8-650F557524C7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9106C0-BA35-4502-BAE4-29FCAB0FB965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10B521-C1E7-46AA-B4EE-C71046CB45C1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EC01E1-C08E-40AE-A98D-58B33EB40AFA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8AAC50-FDF9-4A56-9837-780A80406744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DF4C4F-BAC3-4F3A-B22F-B4256189548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8BDF2E-B586-4620-8600-4F0D101C92E1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C7E134-EAA9-46FD-9D25-3A0222AC740C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6E2B1C-5D9B-45C1-9273-9AD78FE1585F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DB0551-EEF8-4CA5-B5F3-F8ECA128897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6AA782-8D06-4638-B201-39B321347DFB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F3999A-1113-4043-A2ED-94072C4CB9B6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92AC21-690D-4B85-A808-AF48D565BA3D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F97735-D85C-44A6-B93E-B44CD8EDBF12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E3F9C6-9101-44EC-9245-DDDAC34E88F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49C988-0A29-4541-B98C-5948CBED99D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EA70FE-EDC4-4D8B-A389-C325238E317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5D81E5-EB70-4FCF-9F8D-B6F201747A3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68B26B-263A-4767-A2B1-AD4A94FB713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B3B867-273D-4A1F-BEB3-E61BA42911F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EF4F7-18AD-4408-B90A-535546DD6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6DA4-13E9-4E4F-87D1-42099B10F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D1191-681E-457A-B942-F82AFDBBE7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3525" y="1598613"/>
            <a:ext cx="7386638" cy="4497387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AC1E1-5662-48FE-AF98-FBF1C03142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80BE-AF3A-4141-BAEE-6A940820A8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FDD27-080A-4FE9-9F15-A456A16E4D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1125-C7B1-4AD3-9E1A-5D88B0BD81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2ACE4-B357-42FC-9D67-C7118CA872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89D77-EF87-46F6-AF85-A98F74A9CB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E438-F65F-44A0-8B3A-3C32FB5A2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C2AC1-D0AB-4BEC-9CA0-762003E6BF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BE67-DA67-4000-8FDC-F48F850BE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EBAE00-32CD-4F14-B3F3-14FC8FC56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58" r:id="rId2"/>
    <p:sldLayoutId id="2147484157" r:id="rId3"/>
    <p:sldLayoutId id="2147484156" r:id="rId4"/>
    <p:sldLayoutId id="2147484155" r:id="rId5"/>
    <p:sldLayoutId id="2147484154" r:id="rId6"/>
    <p:sldLayoutId id="2147484153" r:id="rId7"/>
    <p:sldLayoutId id="2147484152" r:id="rId8"/>
    <p:sldLayoutId id="2147484151" r:id="rId9"/>
    <p:sldLayoutId id="2147484150" r:id="rId10"/>
    <p:sldLayoutId id="2147484149" r:id="rId11"/>
    <p:sldLayoutId id="2147484148" r:id="rId12"/>
  </p:sldLayoutIdLst>
  <p:transition advClick="0" advTm="5000">
    <p:random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chidalgo.org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1524000"/>
            <a:ext cx="4332288" cy="2286000"/>
          </a:xfrm>
        </p:spPr>
      </p:pic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2185988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6387" name="Picture 6" descr="CAC Logo.png"/>
          <p:cNvPicPr>
            <a:picLocks noChangeAspect="1"/>
          </p:cNvPicPr>
          <p:nvPr/>
        </p:nvPicPr>
        <p:blipFill>
          <a:blip r:embed="rId4"/>
          <a:srcRect b="17580"/>
          <a:stretch>
            <a:fillRect/>
          </a:stretch>
        </p:blipFill>
        <p:spPr bwMode="auto">
          <a:xfrm>
            <a:off x="304800" y="1066800"/>
            <a:ext cx="36020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191000" y="38100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0"/>
              <a:t>www.cachidalgo.org</a:t>
            </a: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5867400" y="5181600"/>
            <a:ext cx="2667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Presentation Created By</a:t>
            </a:r>
            <a:endParaRPr lang="en-US" sz="1400"/>
          </a:p>
        </p:txBody>
      </p:sp>
      <p:pic>
        <p:nvPicPr>
          <p:cNvPr id="16390" name="Picture 9" descr="Logo Final.jpg"/>
          <p:cNvPicPr>
            <a:picLocks noChangeAspect="1"/>
          </p:cNvPicPr>
          <p:nvPr/>
        </p:nvPicPr>
        <p:blipFill>
          <a:blip r:embed="rId5"/>
          <a:srcRect l="31667" t="37778" r="30833" b="36667"/>
          <a:stretch>
            <a:fillRect/>
          </a:stretch>
        </p:blipFill>
        <p:spPr bwMode="auto">
          <a:xfrm>
            <a:off x="6477000" y="5468938"/>
            <a:ext cx="15240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1"/>
          <p:cNvSpPr>
            <a:spLocks noChangeArrowheads="1"/>
          </p:cNvSpPr>
          <p:nvPr/>
        </p:nvSpPr>
        <p:spPr bwMode="auto">
          <a:xfrm>
            <a:off x="6324600" y="6276975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b="0">
                <a:latin typeface="Monotype Corsiva" pitchFamily="66" charset="0"/>
                <a:ea typeface="Times New Roman" pitchFamily="18" charset="0"/>
                <a:cs typeface="Arial" charset="0"/>
              </a:rPr>
              <a:t>By Pat Blum and Tracy Gerdes</a:t>
            </a:r>
            <a:endParaRPr lang="en-US" sz="1200" b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92" name="Picture 5" descr="CACTX Color Logo"/>
          <p:cNvPicPr>
            <a:picLocks noChangeAspect="1" noChangeArrowheads="1"/>
          </p:cNvPicPr>
          <p:nvPr/>
        </p:nvPicPr>
        <p:blipFill>
          <a:blip r:embed="rId6"/>
          <a:srcRect t="82433"/>
          <a:stretch>
            <a:fillRect/>
          </a:stretch>
        </p:blipFill>
        <p:spPr bwMode="auto">
          <a:xfrm>
            <a:off x="457200" y="4572000"/>
            <a:ext cx="49768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2"/>
          <p:cNvSpPr txBox="1">
            <a:spLocks noChangeArrowheads="1"/>
          </p:cNvSpPr>
          <p:nvPr/>
        </p:nvSpPr>
        <p:spPr bwMode="auto">
          <a:xfrm>
            <a:off x="1600200" y="228600"/>
            <a:ext cx="594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CCFF"/>
                </a:solidFill>
                <a:latin typeface="Comic Sans MS" pitchFamily="66" charset="0"/>
              </a:rPr>
              <a:t>Total Victims Served</a:t>
            </a:r>
          </a:p>
        </p:txBody>
      </p:sp>
      <p:pic>
        <p:nvPicPr>
          <p:cNvPr id="34818" name="Picture 4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304800" y="76200"/>
            <a:ext cx="1146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28600"/>
            <a:ext cx="15240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0" y="762000"/>
          <a:ext cx="88392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609600" y="3048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90538"/>
            <a:ext cx="15240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41653" y="298097"/>
          <a:ext cx="8869680" cy="626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38138"/>
            <a:ext cx="15240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4" descr="CAC Logo.png"/>
          <p:cNvPicPr>
            <a:picLocks noChangeAspect="1"/>
          </p:cNvPicPr>
          <p:nvPr/>
        </p:nvPicPr>
        <p:blipFill>
          <a:blip r:embed="rId4"/>
          <a:srcRect b="17580"/>
          <a:stretch>
            <a:fillRect/>
          </a:stretch>
        </p:blipFill>
        <p:spPr bwMode="auto">
          <a:xfrm>
            <a:off x="457200" y="381000"/>
            <a:ext cx="1019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41653" y="298097"/>
          <a:ext cx="8660694" cy="626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609600" y="3048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90538"/>
            <a:ext cx="15240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237318" y="288979"/>
          <a:ext cx="8669364" cy="628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304800" y="57150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CCFF"/>
                </a:solidFill>
                <a:latin typeface="Comic Sans MS" pitchFamily="66" charset="0"/>
              </a:rPr>
              <a:t>MARITAL STATUS OF VICTIMS’ FAMILIES</a:t>
            </a: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381000" y="2286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38138"/>
            <a:ext cx="15240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37318" y="288979"/>
          <a:ext cx="8669364" cy="628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381000" y="6172200"/>
            <a:ext cx="845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CCFF"/>
                </a:solidFill>
                <a:latin typeface="Comic Sans MS" pitchFamily="66" charset="0"/>
              </a:rPr>
              <a:t>Family Income Level</a:t>
            </a: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3429000" y="990600"/>
          <a:ext cx="6553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5058" name="Picture 2" descr="CAC Logo.png"/>
          <p:cNvPicPr>
            <a:picLocks noChangeAspect="1"/>
          </p:cNvPicPr>
          <p:nvPr/>
        </p:nvPicPr>
        <p:blipFill>
          <a:blip r:embed="rId4"/>
          <a:srcRect b="17580"/>
          <a:stretch>
            <a:fillRect/>
          </a:stretch>
        </p:blipFill>
        <p:spPr bwMode="auto">
          <a:xfrm>
            <a:off x="457200" y="762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52400"/>
            <a:ext cx="15240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15" descr="biggest myth"/>
          <p:cNvPicPr>
            <a:picLocks noChangeAspect="1" noChangeArrowheads="1"/>
          </p:cNvPicPr>
          <p:nvPr/>
        </p:nvPicPr>
        <p:blipFill>
          <a:blip r:embed="rId6"/>
          <a:srcRect l="12161"/>
          <a:stretch>
            <a:fillRect/>
          </a:stretch>
        </p:blipFill>
        <p:spPr bwMode="auto">
          <a:xfrm>
            <a:off x="304800" y="1500188"/>
            <a:ext cx="4114800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2"/>
          <p:cNvSpPr txBox="1">
            <a:spLocks noChangeArrowheads="1"/>
          </p:cNvSpPr>
          <p:nvPr/>
        </p:nvSpPr>
        <p:spPr bwMode="auto">
          <a:xfrm>
            <a:off x="1447800" y="5867400"/>
            <a:ext cx="613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CCFF"/>
                </a:solidFill>
                <a:latin typeface="Comic Sans MS" pitchFamily="66" charset="0"/>
              </a:rPr>
              <a:t>ALLEGED PERPETRATORS</a:t>
            </a: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5791200" y="381000"/>
            <a:ext cx="1447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Unknown Perpetrator 1%</a:t>
            </a:r>
          </a:p>
        </p:txBody>
      </p:sp>
      <p:sp>
        <p:nvSpPr>
          <p:cNvPr id="45063" name="TextBox 7"/>
          <p:cNvSpPr txBox="1">
            <a:spLocks noChangeArrowheads="1"/>
          </p:cNvSpPr>
          <p:nvPr/>
        </p:nvSpPr>
        <p:spPr bwMode="auto">
          <a:xfrm>
            <a:off x="5562600" y="3657600"/>
            <a:ext cx="2209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Known Perpetrator 99%</a:t>
            </a: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28600" y="990600"/>
          <a:ext cx="8660694" cy="511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200" dirty="0">
                <a:solidFill>
                  <a:srgbClr val="00CCFF"/>
                </a:solidFill>
                <a:latin typeface="Comic Sans MS" pitchFamily="66" charset="0"/>
                <a:ea typeface="+mj-ea"/>
                <a:cs typeface="+mj-cs"/>
              </a:rPr>
              <a:t>ALLEGED PERPETRATOR GENDER</a:t>
            </a: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41653" y="1295401"/>
          <a:ext cx="8597547" cy="526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762000"/>
            <a:ext cx="8229600" cy="533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200" dirty="0">
                <a:solidFill>
                  <a:srgbClr val="00CCFF"/>
                </a:solidFill>
                <a:latin typeface="Comic Sans MS" pitchFamily="66" charset="0"/>
                <a:ea typeface="+mj-ea"/>
                <a:cs typeface="+mj-cs"/>
              </a:rPr>
              <a:t>ALLEGED PERPETRATOR AGE</a:t>
            </a: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-76200" y="1016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CCFF"/>
                </a:solidFill>
                <a:latin typeface="Comic Sans MS" pitchFamily="66" charset="0"/>
              </a:rPr>
              <a:t>Children are not immune anywhere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828675"/>
          <a:ext cx="4191000" cy="561816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29000"/>
                <a:gridCol w="762000"/>
              </a:tblGrid>
              <a:tr h="496147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Father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Unrelated Known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Stepfather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Uncle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Mother's Paramour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Cousin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Mother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Grandfather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Brother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Boyfriend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Neighbor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Friend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30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0" y="685800"/>
          <a:ext cx="3505200" cy="58435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62118"/>
                <a:gridCol w="543082"/>
              </a:tblGrid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Step grandfather 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8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Stepbrother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8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Grandmother's </a:t>
                      </a:r>
                      <a:r>
                        <a:rPr lang="en-US" sz="2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Paramour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8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Adoptive/Foster Father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8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Sister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8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Teacher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7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Unknown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7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Brother-in-law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6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Grandmother 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4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Aunt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Step Uncle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Therapist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Co-Worker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1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Step Mother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1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Coach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1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Teacher Assistant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1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Bus Driver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1</a:t>
                      </a:r>
                      <a:endParaRPr lang="en-US" sz="22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1297" name="Picture 6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76200" y="0"/>
            <a:ext cx="838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0"/>
            <a:ext cx="990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143000"/>
          <a:ext cx="8610600" cy="5262563"/>
        </p:xfrm>
        <a:graphic>
          <a:graphicData uri="http://schemas.openxmlformats.org/drawingml/2006/table">
            <a:tbl>
              <a:tblPr/>
              <a:tblGrid>
                <a:gridCol w="2286000"/>
                <a:gridCol w="1219200"/>
                <a:gridCol w="1676400"/>
                <a:gridCol w="762000"/>
                <a:gridCol w="1905000"/>
                <a:gridCol w="762000"/>
              </a:tblGrid>
              <a:tr h="26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CITY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CITY 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Mission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Palmview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Joya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Edinburg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Zapata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Ebanos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McAllen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Elsa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Palmhurst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Pharr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Harlingen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Raymondville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Weslaco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 Villa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San Carlos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San Juan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Laredo 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 Salvador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Alamo 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Hebbronville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San Benito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Donna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Monte Alto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Falfurrias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Mercedes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Grulla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Alto Bonito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Rio Grande City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Fresnos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San Ignacio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Alton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Progresso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Hargill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Edcouch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Garciasville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Santa Maria 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Roma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 Blanca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Las Lomas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Hidalgo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 Casita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Taft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Penitas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Feria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Las Vegas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Sullivan City 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 Gloria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3377" name="TextBox 3"/>
          <p:cNvSpPr txBox="1">
            <a:spLocks noChangeArrowheads="1"/>
          </p:cNvSpPr>
          <p:nvPr/>
        </p:nvSpPr>
        <p:spPr bwMode="auto">
          <a:xfrm>
            <a:off x="304800" y="2286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CCFF"/>
                </a:solidFill>
                <a:latin typeface="Comic Sans MS" pitchFamily="66" charset="0"/>
              </a:rPr>
              <a:t>VICTIMS SERVED BY CITY</a:t>
            </a:r>
          </a:p>
        </p:txBody>
      </p:sp>
      <p:pic>
        <p:nvPicPr>
          <p:cNvPr id="53378" name="Picture 3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228600" y="76200"/>
            <a:ext cx="914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7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28600"/>
            <a:ext cx="1143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00B0F0"/>
                </a:solidFill>
                <a:latin typeface="Comic Sans MS" pitchFamily="66" charset="0"/>
              </a:rPr>
              <a:t>Our Mission….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819400"/>
            <a:ext cx="7924800" cy="3657600"/>
          </a:xfrm>
        </p:spPr>
        <p:txBody>
          <a:bodyPr rtlCol="0">
            <a:normAutofit fontScale="62500" lnSpcReduction="20000"/>
          </a:bodyPr>
          <a:lstStyle/>
          <a:p>
            <a:pPr algn="just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800" dirty="0" smtClean="0"/>
              <a:t>	</a:t>
            </a:r>
            <a:r>
              <a:rPr lang="en-US" sz="3800" dirty="0" smtClean="0">
                <a:latin typeface="Comic Sans MS" pitchFamily="66" charset="0"/>
              </a:rPr>
              <a:t>To reduce the emotional trauma to child abuse victims by facilitating a  multidisciplinary team approach, which supports the prevention of child abuse through community   education and promotes the effective prosecution of those who perpetrate crimes against children.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8435" name="Picture 3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609600" y="3048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04800"/>
            <a:ext cx="2133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685800"/>
          <a:ext cx="8382000" cy="5895975"/>
        </p:xfrm>
        <a:graphic>
          <a:graphicData uri="http://schemas.openxmlformats.org/drawingml/2006/table">
            <a:tbl>
              <a:tblPr/>
              <a:tblGrid>
                <a:gridCol w="2716685"/>
                <a:gridCol w="1515987"/>
                <a:gridCol w="2853928"/>
                <a:gridCol w="1295401"/>
              </a:tblGrid>
              <a:tr h="275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AGENCY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AGENCY 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CPS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398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Alton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Hidalgo</a:t>
                      </a:r>
                      <a:r>
                        <a:rPr lang="en-US" sz="1800" b="0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Co Sheriff Office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Zapata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 Sheriff Office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Edinburg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Donna ISD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McAllen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Palmview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Pharr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Sullivan City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Starr Co Sheriff</a:t>
                      </a:r>
                      <a:r>
                        <a:rPr lang="en-US" sz="1800" b="0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Office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Progreso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Weslaco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Edcouch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Mission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Edinburg ISD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San Juan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FBI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Mercedes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Jim Hogg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 Sheriff Office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Alamo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Judge Reyna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Rio Grande City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La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Joya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ISD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Child Care Licensing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La Villa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Elsa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McAllen ISD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Donna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Cameron Co. Constable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Hidalgo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Brooks Co. SO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ICE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RGC ISD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Penitas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Roma PD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Residential CCL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Texas Rangers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Therapy Walk Ins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Texas Youth Commission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409" name="Text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CCFF"/>
                </a:solidFill>
                <a:latin typeface="Comic Sans MS" pitchFamily="66" charset="0"/>
              </a:rPr>
              <a:t>REFERRALS</a:t>
            </a: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609600" y="3048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04800"/>
            <a:ext cx="2133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0" y="17526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CCFF"/>
                </a:solidFill>
                <a:latin typeface="Comic Sans MS" pitchFamily="66" charset="0"/>
              </a:rPr>
              <a:t>How Children’s Advocacy Center, Estrella’s House Protects &amp; Provides for Children in Hidalgo &amp; Starr Counties</a:t>
            </a:r>
            <a:r>
              <a:rPr lang="en-US" sz="3200">
                <a:solidFill>
                  <a:srgbClr val="00CCFF"/>
                </a:solidFill>
              </a:rPr>
              <a:t> </a:t>
            </a:r>
          </a:p>
        </p:txBody>
      </p:sp>
      <p:sp>
        <p:nvSpPr>
          <p:cNvPr id="57348" name="TextBox 9"/>
          <p:cNvSpPr txBox="1">
            <a:spLocks noChangeArrowheads="1"/>
          </p:cNvSpPr>
          <p:nvPr/>
        </p:nvSpPr>
        <p:spPr bwMode="auto">
          <a:xfrm>
            <a:off x="457200" y="3581400"/>
            <a:ext cx="6781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Comic Sans MS" pitchFamily="66" charset="0"/>
              </a:rPr>
              <a:t>We can’t change what happened</a:t>
            </a:r>
          </a:p>
          <a:p>
            <a:pPr algn="ctr"/>
            <a:r>
              <a:rPr lang="en-US" sz="3200">
                <a:solidFill>
                  <a:srgbClr val="FF0000"/>
                </a:solidFill>
                <a:latin typeface="Comic Sans MS" pitchFamily="66" charset="0"/>
              </a:rPr>
              <a:t>but we CAN</a:t>
            </a:r>
          </a:p>
          <a:p>
            <a:pPr algn="ctr"/>
            <a:r>
              <a:rPr lang="en-US" sz="3200">
                <a:solidFill>
                  <a:srgbClr val="FF0000"/>
                </a:solidFill>
                <a:latin typeface="Comic Sans MS" pitchFamily="66" charset="0"/>
              </a:rPr>
              <a:t>change what</a:t>
            </a:r>
          </a:p>
          <a:p>
            <a:pPr algn="ctr"/>
            <a:r>
              <a:rPr lang="en-US" sz="3200">
                <a:solidFill>
                  <a:srgbClr val="FF0000"/>
                </a:solidFill>
                <a:latin typeface="Comic Sans MS" pitchFamily="66" charset="0"/>
              </a:rPr>
              <a:t>happens next.</a:t>
            </a:r>
          </a:p>
        </p:txBody>
      </p:sp>
      <p:pic>
        <p:nvPicPr>
          <p:cNvPr id="57349" name="Picture 2" descr="Purpo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343400"/>
            <a:ext cx="22860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7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00CCFF"/>
                </a:solidFill>
                <a:latin typeface="Comic Sans MS" pitchFamily="66" charset="0"/>
              </a:rPr>
              <a:t>How Children Are Referred</a:t>
            </a:r>
          </a:p>
        </p:txBody>
      </p:sp>
      <p:sp>
        <p:nvSpPr>
          <p:cNvPr id="59394" name="Content Placeholder 8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en-US" sz="80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	CPS or Law Enforcement schedules an appointment for an interview and/or a sexual assault exam at Children’s Advocacy Center Estrella’s House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en-US" sz="800" smtClean="0">
              <a:latin typeface="Comic Sans MS" pitchFamily="66" charset="0"/>
            </a:endParaRPr>
          </a:p>
        </p:txBody>
      </p:sp>
      <p:pic>
        <p:nvPicPr>
          <p:cNvPr id="59395" name="Picture 3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609600" y="1524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04800"/>
            <a:ext cx="2133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5"/>
          <a:srcRect l="34381" t="38960" r="62852" b="57016"/>
          <a:stretch>
            <a:fillRect/>
          </a:stretch>
        </p:blipFill>
        <p:spPr bwMode="auto">
          <a:xfrm>
            <a:off x="0" y="25908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8001000" cy="5257800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   safe haven with a child-friendly, non-institutional environment where young victims are not afraid to tell their story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   Minimizes re-victimization of child victims by using a multidisciplinary team approach  with child abuse investigations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	</a:t>
            </a:r>
            <a:endParaRPr lang="en-US" smtClean="0"/>
          </a:p>
        </p:txBody>
      </p:sp>
      <p:pic>
        <p:nvPicPr>
          <p:cNvPr id="61442" name="Picture 4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228600" y="2286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04800"/>
            <a:ext cx="2133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5"/>
          <a:srcRect l="34381" t="35339" r="62852" b="61040"/>
          <a:stretch>
            <a:fillRect/>
          </a:stretch>
        </p:blipFill>
        <p:spPr bwMode="auto">
          <a:xfrm>
            <a:off x="304800" y="19812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5"/>
          <a:srcRect l="34381" t="38960" r="62852" b="57016"/>
          <a:stretch>
            <a:fillRect/>
          </a:stretch>
        </p:blipFill>
        <p:spPr bwMode="auto">
          <a:xfrm>
            <a:off x="304800" y="41910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5105400" cy="8953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CCFF"/>
                </a:solidFill>
                <a:latin typeface="Comic Sans MS" pitchFamily="66" charset="0"/>
              </a:rPr>
              <a:t>Estrella’s House Provides</a:t>
            </a:r>
            <a:br>
              <a:rPr lang="en-US" b="1" dirty="0" smtClean="0">
                <a:solidFill>
                  <a:srgbClr val="00CCFF"/>
                </a:solidFill>
                <a:latin typeface="Comic Sans MS" pitchFamily="66" charset="0"/>
              </a:rPr>
            </a:br>
            <a:endParaRPr lang="en-US" b="1" dirty="0" smtClean="0">
              <a:solidFill>
                <a:srgbClr val="00CC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162050"/>
            <a:ext cx="5105400" cy="895350"/>
          </a:xfrm>
        </p:spPr>
        <p:txBody>
          <a:bodyPr/>
          <a:lstStyle/>
          <a:p>
            <a:r>
              <a:rPr lang="en-US" b="1" smtClean="0">
                <a:solidFill>
                  <a:srgbClr val="00CCFF"/>
                </a:solidFill>
                <a:latin typeface="Comic Sans MS" pitchFamily="66" charset="0"/>
              </a:rPr>
              <a:t>Services Provided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057400"/>
            <a:ext cx="8915400" cy="4495800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smtClean="0">
                <a:latin typeface="Comic Sans MS" pitchFamily="66" charset="0"/>
              </a:rPr>
              <a:t>Comfortable setting for child victims and non-offending family members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800" smtClean="0">
              <a:latin typeface="Comic Sans MS" pitchFamily="66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smtClean="0">
                <a:latin typeface="Comic Sans MS" pitchFamily="66" charset="0"/>
              </a:rPr>
              <a:t>Coordinated team investigation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800" smtClean="0">
              <a:latin typeface="Comic Sans MS" pitchFamily="66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smtClean="0">
                <a:latin typeface="Comic Sans MS" pitchFamily="66" charset="0"/>
              </a:rPr>
              <a:t>Child forensic video recorded interviews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800" smtClean="0">
              <a:latin typeface="Comic Sans MS" pitchFamily="66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smtClean="0">
                <a:latin typeface="Comic Sans MS" pitchFamily="66" charset="0"/>
              </a:rPr>
              <a:t>On-site sexual assault examinations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800" smtClean="0">
              <a:latin typeface="Comic Sans MS" pitchFamily="66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smtClean="0">
                <a:latin typeface="Comic Sans MS" pitchFamily="66" charset="0"/>
              </a:rPr>
              <a:t>Immediate crisis intervention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800" smtClean="0">
              <a:latin typeface="Comic Sans MS" pitchFamily="66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smtClean="0">
                <a:latin typeface="Comic Sans MS" pitchFamily="66" charset="0"/>
              </a:rPr>
              <a:t>Individual Counseling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3200" smtClean="0">
              <a:latin typeface="Comic Sans MS" pitchFamily="66" charset="0"/>
            </a:endParaRPr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63491" name="Picture 4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533400" y="2286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28600"/>
            <a:ext cx="2133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5"/>
          <a:srcRect l="34381" t="42583" r="62852" b="53796"/>
          <a:stretch>
            <a:fillRect/>
          </a:stretch>
        </p:blipFill>
        <p:spPr bwMode="auto">
          <a:xfrm>
            <a:off x="228600" y="2057400"/>
            <a:ext cx="652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3"/>
          <p:cNvPicPr>
            <a:picLocks noChangeAspect="1" noChangeArrowheads="1"/>
          </p:cNvPicPr>
          <p:nvPr/>
        </p:nvPicPr>
        <p:blipFill>
          <a:blip r:embed="rId5"/>
          <a:srcRect l="34381" t="38960" r="62852" b="57016"/>
          <a:stretch>
            <a:fillRect/>
          </a:stretch>
        </p:blipFill>
        <p:spPr bwMode="auto">
          <a:xfrm>
            <a:off x="182563" y="3138488"/>
            <a:ext cx="6556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3"/>
          <p:cNvPicPr>
            <a:picLocks noChangeAspect="1" noChangeArrowheads="1"/>
          </p:cNvPicPr>
          <p:nvPr/>
        </p:nvPicPr>
        <p:blipFill>
          <a:blip r:embed="rId5"/>
          <a:srcRect l="34381" t="46204" r="62852" b="50175"/>
          <a:stretch>
            <a:fillRect/>
          </a:stretch>
        </p:blipFill>
        <p:spPr bwMode="auto">
          <a:xfrm>
            <a:off x="228600" y="3824288"/>
            <a:ext cx="63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3"/>
          <p:cNvPicPr>
            <a:picLocks noChangeAspect="1" noChangeArrowheads="1"/>
          </p:cNvPicPr>
          <p:nvPr/>
        </p:nvPicPr>
        <p:blipFill>
          <a:blip r:embed="rId5"/>
          <a:srcRect l="34381" t="35339" r="62852" b="61040"/>
          <a:stretch>
            <a:fillRect/>
          </a:stretch>
        </p:blipFill>
        <p:spPr bwMode="auto">
          <a:xfrm>
            <a:off x="228600" y="4316413"/>
            <a:ext cx="6858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3"/>
          <p:cNvPicPr>
            <a:picLocks noChangeAspect="1" noChangeArrowheads="1"/>
          </p:cNvPicPr>
          <p:nvPr/>
        </p:nvPicPr>
        <p:blipFill>
          <a:blip r:embed="rId5"/>
          <a:srcRect l="34381" t="42583" r="62852" b="53796"/>
          <a:stretch>
            <a:fillRect/>
          </a:stretch>
        </p:blipFill>
        <p:spPr bwMode="auto">
          <a:xfrm>
            <a:off x="228600" y="5029200"/>
            <a:ext cx="652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3"/>
          <p:cNvPicPr>
            <a:picLocks noChangeAspect="1" noChangeArrowheads="1"/>
          </p:cNvPicPr>
          <p:nvPr/>
        </p:nvPicPr>
        <p:blipFill>
          <a:blip r:embed="rId5"/>
          <a:srcRect l="34381" t="38960" r="62852" b="57016"/>
          <a:stretch>
            <a:fillRect/>
          </a:stretch>
        </p:blipFill>
        <p:spPr bwMode="auto">
          <a:xfrm>
            <a:off x="228600" y="5562600"/>
            <a:ext cx="65563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238250"/>
            <a:ext cx="5105400" cy="895350"/>
          </a:xfrm>
        </p:spPr>
        <p:txBody>
          <a:bodyPr/>
          <a:lstStyle/>
          <a:p>
            <a:r>
              <a:rPr lang="en-US" b="1" smtClean="0">
                <a:solidFill>
                  <a:srgbClr val="00CCFF"/>
                </a:solidFill>
                <a:latin typeface="Comic Sans MS" pitchFamily="66" charset="0"/>
              </a:rPr>
              <a:t>Services Provided</a:t>
            </a:r>
          </a:p>
        </p:txBody>
      </p:sp>
      <p:sp>
        <p:nvSpPr>
          <p:cNvPr id="6553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62000" y="2103438"/>
            <a:ext cx="8382000" cy="4221162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endParaRPr lang="en-US" sz="800" smtClean="0">
              <a:latin typeface="Comic Sans MS" pitchFamily="66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smtClean="0">
                <a:latin typeface="Comic Sans MS" pitchFamily="66" charset="0"/>
              </a:rPr>
              <a:t>Multi-disciplinary case staffing and review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800" smtClean="0">
              <a:latin typeface="Comic Sans MS" pitchFamily="66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smtClean="0">
                <a:latin typeface="Comic Sans MS" pitchFamily="66" charset="0"/>
              </a:rPr>
              <a:t>Accompaniment to hospital, court when necessary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800" smtClean="0">
              <a:latin typeface="Comic Sans MS" pitchFamily="66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smtClean="0">
                <a:latin typeface="Comic Sans MS" pitchFamily="66" charset="0"/>
              </a:rPr>
              <a:t>Texas Crime Victim’s Compensation services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800" smtClean="0">
              <a:latin typeface="Comic Sans MS" pitchFamily="66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smtClean="0">
                <a:latin typeface="Comic Sans MS" pitchFamily="66" charset="0"/>
              </a:rPr>
              <a:t>Social service referrals</a:t>
            </a:r>
          </a:p>
          <a:p>
            <a:pPr>
              <a:buFont typeface="Arial" charset="0"/>
              <a:buNone/>
            </a:pPr>
            <a:endParaRPr lang="en-US" sz="3000" smtClean="0">
              <a:latin typeface="Comic Sans MS" pitchFamily="66" charset="0"/>
            </a:endParaRPr>
          </a:p>
        </p:txBody>
      </p:sp>
      <p:pic>
        <p:nvPicPr>
          <p:cNvPr id="65539" name="Picture 4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533400" y="2286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04800"/>
            <a:ext cx="2133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5"/>
          <a:srcRect l="34381" t="38960" r="62852" b="57016"/>
          <a:stretch>
            <a:fillRect/>
          </a:stretch>
        </p:blipFill>
        <p:spPr bwMode="auto">
          <a:xfrm>
            <a:off x="228600" y="2209800"/>
            <a:ext cx="587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3"/>
          <p:cNvPicPr>
            <a:picLocks noChangeAspect="1" noChangeArrowheads="1"/>
          </p:cNvPicPr>
          <p:nvPr/>
        </p:nvPicPr>
        <p:blipFill>
          <a:blip r:embed="rId5"/>
          <a:srcRect l="34381" t="42583" r="62852" b="53796"/>
          <a:stretch>
            <a:fillRect/>
          </a:stretch>
        </p:blipFill>
        <p:spPr bwMode="auto">
          <a:xfrm>
            <a:off x="228600" y="2819400"/>
            <a:ext cx="652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3"/>
          <p:cNvPicPr>
            <a:picLocks noChangeAspect="1" noChangeArrowheads="1"/>
          </p:cNvPicPr>
          <p:nvPr/>
        </p:nvPicPr>
        <p:blipFill>
          <a:blip r:embed="rId5"/>
          <a:srcRect l="34381" t="46204" r="62852" b="50175"/>
          <a:stretch>
            <a:fillRect/>
          </a:stretch>
        </p:blipFill>
        <p:spPr bwMode="auto">
          <a:xfrm>
            <a:off x="228600" y="4003675"/>
            <a:ext cx="601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3"/>
          <p:cNvPicPr>
            <a:picLocks noChangeAspect="1" noChangeArrowheads="1"/>
          </p:cNvPicPr>
          <p:nvPr/>
        </p:nvPicPr>
        <p:blipFill>
          <a:blip r:embed="rId5"/>
          <a:srcRect l="34381" t="35339" r="62852" b="61040"/>
          <a:stretch>
            <a:fillRect/>
          </a:stretch>
        </p:blipFill>
        <p:spPr bwMode="auto">
          <a:xfrm>
            <a:off x="211138" y="4953000"/>
            <a:ext cx="652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1905000" y="1143000"/>
            <a:ext cx="5181600" cy="819150"/>
          </a:xfrm>
        </p:spPr>
        <p:txBody>
          <a:bodyPr/>
          <a:lstStyle/>
          <a:p>
            <a:r>
              <a:rPr lang="en-US" b="1" smtClean="0">
                <a:solidFill>
                  <a:srgbClr val="00CCFF"/>
                </a:solidFill>
                <a:latin typeface="Comic Sans MS" pitchFamily="66" charset="0"/>
              </a:rPr>
              <a:t>Services Provided</a:t>
            </a:r>
          </a:p>
        </p:txBody>
      </p:sp>
      <p:sp>
        <p:nvSpPr>
          <p:cNvPr id="67586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9638"/>
            <a:ext cx="8382000" cy="4906962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smtClean="0">
                <a:latin typeface="Comic Sans MS" pitchFamily="66" charset="0"/>
              </a:rPr>
              <a:t>Criminal justice support and advocacy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800" smtClean="0">
              <a:latin typeface="Comic Sans MS" pitchFamily="66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smtClean="0">
                <a:latin typeface="Comic Sans MS" pitchFamily="66" charset="0"/>
              </a:rPr>
              <a:t>Contact with and support for the child and family during legal proceedings</a:t>
            </a:r>
          </a:p>
          <a:p>
            <a:pPr>
              <a:buFont typeface="Arial" charset="0"/>
              <a:buNone/>
            </a:pPr>
            <a:endParaRPr lang="en-US" sz="800" smtClean="0">
              <a:latin typeface="Comic Sans MS" pitchFamily="66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smtClean="0">
                <a:latin typeface="Comic Sans MS" pitchFamily="66" charset="0"/>
              </a:rPr>
              <a:t>Keep other team members informed and advised of family developments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800" smtClean="0">
              <a:latin typeface="Comic Sans MS" pitchFamily="66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smtClean="0">
                <a:latin typeface="Comic Sans MS" pitchFamily="66" charset="0"/>
              </a:rPr>
              <a:t>Prevention education and community outreach activities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Arial" charset="0"/>
              <a:buNone/>
            </a:pPr>
            <a:endParaRPr lang="en-US" smtClean="0">
              <a:latin typeface="Comic Sans MS" pitchFamily="66" charset="0"/>
            </a:endParaRPr>
          </a:p>
          <a:p>
            <a:endParaRPr lang="es-MX" smtClean="0"/>
          </a:p>
        </p:txBody>
      </p:sp>
      <p:pic>
        <p:nvPicPr>
          <p:cNvPr id="67587" name="Picture 4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609600" y="3048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28600"/>
            <a:ext cx="2133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5"/>
          <a:srcRect l="34381" t="38960" r="62852" b="57016"/>
          <a:stretch>
            <a:fillRect/>
          </a:stretch>
        </p:blipFill>
        <p:spPr bwMode="auto">
          <a:xfrm>
            <a:off x="228600" y="2209800"/>
            <a:ext cx="587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3"/>
          <p:cNvPicPr>
            <a:picLocks noChangeAspect="1" noChangeArrowheads="1"/>
          </p:cNvPicPr>
          <p:nvPr/>
        </p:nvPicPr>
        <p:blipFill>
          <a:blip r:embed="rId5"/>
          <a:srcRect l="34381" t="42583" r="62852" b="53796"/>
          <a:stretch>
            <a:fillRect/>
          </a:stretch>
        </p:blipFill>
        <p:spPr bwMode="auto">
          <a:xfrm>
            <a:off x="228600" y="2819400"/>
            <a:ext cx="652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3"/>
          <p:cNvPicPr>
            <a:picLocks noChangeAspect="1" noChangeArrowheads="1"/>
          </p:cNvPicPr>
          <p:nvPr/>
        </p:nvPicPr>
        <p:blipFill>
          <a:blip r:embed="rId5"/>
          <a:srcRect l="34381" t="49825" r="62852" b="46555"/>
          <a:stretch>
            <a:fillRect/>
          </a:stretch>
        </p:blipFill>
        <p:spPr bwMode="auto">
          <a:xfrm>
            <a:off x="211138" y="3962400"/>
            <a:ext cx="652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3"/>
          <p:cNvPicPr>
            <a:picLocks noChangeAspect="1" noChangeArrowheads="1"/>
          </p:cNvPicPr>
          <p:nvPr/>
        </p:nvPicPr>
        <p:blipFill>
          <a:blip r:embed="rId5"/>
          <a:srcRect l="34381" t="46204" r="62852" b="50175"/>
          <a:stretch>
            <a:fillRect/>
          </a:stretch>
        </p:blipFill>
        <p:spPr bwMode="auto">
          <a:xfrm>
            <a:off x="228600" y="5029200"/>
            <a:ext cx="652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5562600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00CCFF"/>
                </a:solidFill>
                <a:latin typeface="Comic Sans MS" pitchFamily="66" charset="0"/>
              </a:rPr>
              <a:t>Multidisciplinary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79638"/>
            <a:ext cx="7924800" cy="45259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Prosecutors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1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Comic Sans MS" pitchFamily="66" charset="0"/>
              </a:rPr>
              <a:t>L</a:t>
            </a:r>
            <a:r>
              <a:rPr lang="en-US" dirty="0" smtClean="0">
                <a:latin typeface="Comic Sans MS" pitchFamily="66" charset="0"/>
              </a:rPr>
              <a:t>aw enforcement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1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Child Protective Service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1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Sexual Assault Nurse Examiner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1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Comic Sans MS" pitchFamily="66" charset="0"/>
              </a:rPr>
              <a:t>M</a:t>
            </a:r>
            <a:r>
              <a:rPr lang="en-US" dirty="0" smtClean="0">
                <a:latin typeface="Comic Sans MS" pitchFamily="66" charset="0"/>
              </a:rPr>
              <a:t>ental health professionals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Comic Sans MS" pitchFamily="66" charset="0"/>
              </a:rPr>
              <a:t>V</a:t>
            </a:r>
            <a:r>
              <a:rPr lang="en-US" dirty="0" smtClean="0">
                <a:latin typeface="Comic Sans MS" pitchFamily="66" charset="0"/>
              </a:rPr>
              <a:t>ictim advocates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Children’s Advocacy Center at </a:t>
            </a:r>
            <a:r>
              <a:rPr lang="en-US" dirty="0" err="1" smtClean="0">
                <a:latin typeface="Comic Sans MS" pitchFamily="66" charset="0"/>
              </a:rPr>
              <a:t>Estrella’s</a:t>
            </a:r>
            <a:r>
              <a:rPr lang="en-US" dirty="0" smtClean="0">
                <a:latin typeface="Comic Sans MS" pitchFamily="66" charset="0"/>
              </a:rPr>
              <a:t> House staff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9635" name="Picture 3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609600" y="3048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048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5"/>
          <a:srcRect l="34381" t="42583" r="62852" b="53796"/>
          <a:stretch>
            <a:fillRect/>
          </a:stretch>
        </p:blipFill>
        <p:spPr bwMode="auto">
          <a:xfrm>
            <a:off x="304800" y="19050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5"/>
          <a:srcRect l="34381" t="46204" r="62852" b="50175"/>
          <a:stretch>
            <a:fillRect/>
          </a:stretch>
        </p:blipFill>
        <p:spPr bwMode="auto">
          <a:xfrm>
            <a:off x="304800" y="25146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3"/>
          <p:cNvPicPr>
            <a:picLocks noChangeAspect="1" noChangeArrowheads="1"/>
          </p:cNvPicPr>
          <p:nvPr/>
        </p:nvPicPr>
        <p:blipFill>
          <a:blip r:embed="rId5"/>
          <a:srcRect l="34381" t="49825" r="62852" b="46555"/>
          <a:stretch>
            <a:fillRect/>
          </a:stretch>
        </p:blipFill>
        <p:spPr bwMode="auto">
          <a:xfrm>
            <a:off x="381000" y="32004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3"/>
          <p:cNvPicPr>
            <a:picLocks noChangeAspect="1" noChangeArrowheads="1"/>
          </p:cNvPicPr>
          <p:nvPr/>
        </p:nvPicPr>
        <p:blipFill>
          <a:blip r:embed="rId5"/>
          <a:srcRect l="34381" t="35339" r="62852" b="61040"/>
          <a:stretch>
            <a:fillRect/>
          </a:stretch>
        </p:blipFill>
        <p:spPr bwMode="auto">
          <a:xfrm>
            <a:off x="381000" y="3733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3"/>
          <p:cNvPicPr>
            <a:picLocks noChangeAspect="1" noChangeArrowheads="1"/>
          </p:cNvPicPr>
          <p:nvPr/>
        </p:nvPicPr>
        <p:blipFill>
          <a:blip r:embed="rId5"/>
          <a:srcRect l="34381" t="38960" r="62852" b="57016"/>
          <a:stretch>
            <a:fillRect/>
          </a:stretch>
        </p:blipFill>
        <p:spPr bwMode="auto">
          <a:xfrm>
            <a:off x="381000" y="44196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3"/>
          <p:cNvPicPr>
            <a:picLocks noChangeAspect="1" noChangeArrowheads="1"/>
          </p:cNvPicPr>
          <p:nvPr/>
        </p:nvPicPr>
        <p:blipFill>
          <a:blip r:embed="rId5"/>
          <a:srcRect l="34381" t="42583" r="62852" b="53796"/>
          <a:stretch>
            <a:fillRect/>
          </a:stretch>
        </p:blipFill>
        <p:spPr bwMode="auto">
          <a:xfrm>
            <a:off x="381000" y="50292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Picture 3"/>
          <p:cNvPicPr>
            <a:picLocks noChangeAspect="1" noChangeArrowheads="1"/>
          </p:cNvPicPr>
          <p:nvPr/>
        </p:nvPicPr>
        <p:blipFill>
          <a:blip r:embed="rId5"/>
          <a:srcRect l="34381" t="46204" r="62852" b="50175"/>
          <a:stretch>
            <a:fillRect/>
          </a:stretch>
        </p:blipFill>
        <p:spPr bwMode="auto">
          <a:xfrm>
            <a:off x="381000" y="57912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rgbClr val="00CCFF"/>
                </a:solidFill>
                <a:latin typeface="Comic Sans MS" pitchFamily="66" charset="0"/>
              </a:rPr>
              <a:t>WAITING ROOMS </a:t>
            </a:r>
          </a:p>
        </p:txBody>
      </p:sp>
      <p:pic>
        <p:nvPicPr>
          <p:cNvPr id="71683" name="Picture Placeholder 6" descr="ESTRELLA'S HOUSE 023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3977" b="33977"/>
          <a:stretch>
            <a:fillRect/>
          </a:stretch>
        </p:blipFill>
        <p:spPr>
          <a:xfrm>
            <a:off x="2235200" y="3505200"/>
            <a:ext cx="4470400" cy="3352800"/>
          </a:xfrm>
        </p:spPr>
      </p:pic>
      <p:pic>
        <p:nvPicPr>
          <p:cNvPr id="71684" name="Picture 1" descr="ESTRELLA'S HOUSE 02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47434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2" descr="ESTRELLA'S HOUSE 00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7700" y="685800"/>
            <a:ext cx="4686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5" descr="CAC Logo.png"/>
          <p:cNvPicPr>
            <a:picLocks noChangeAspect="1"/>
          </p:cNvPicPr>
          <p:nvPr/>
        </p:nvPicPr>
        <p:blipFill>
          <a:blip r:embed="rId6"/>
          <a:srcRect b="17580"/>
          <a:stretch>
            <a:fillRect/>
          </a:stretch>
        </p:blipFill>
        <p:spPr bwMode="auto">
          <a:xfrm>
            <a:off x="381000" y="46482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4648200"/>
            <a:ext cx="2133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ESTRELLA'S HOUSE 024.jpg"/>
          <p:cNvPicPr>
            <a:picLocks noChangeAspect="1"/>
          </p:cNvPicPr>
          <p:nvPr/>
        </p:nvPicPr>
        <p:blipFill>
          <a:blip r:embed="rId3"/>
          <a:srcRect t="8888" b="11111"/>
          <a:stretch>
            <a:fillRect/>
          </a:stretch>
        </p:blipFill>
        <p:spPr bwMode="auto">
          <a:xfrm>
            <a:off x="1905000" y="1752600"/>
            <a:ext cx="55308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 descr="CAC Logo.png"/>
          <p:cNvPicPr>
            <a:picLocks noChangeAspect="1"/>
          </p:cNvPicPr>
          <p:nvPr/>
        </p:nvPicPr>
        <p:blipFill>
          <a:blip r:embed="rId4"/>
          <a:srcRect b="17580"/>
          <a:stretch>
            <a:fillRect/>
          </a:stretch>
        </p:blipFill>
        <p:spPr bwMode="auto">
          <a:xfrm>
            <a:off x="609600" y="3048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04800"/>
            <a:ext cx="2133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Box 4"/>
          <p:cNvSpPr txBox="1">
            <a:spLocks noChangeArrowheads="1"/>
          </p:cNvSpPr>
          <p:nvPr/>
        </p:nvSpPr>
        <p:spPr bwMode="auto">
          <a:xfrm>
            <a:off x="1981200" y="914400"/>
            <a:ext cx="434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CCFF"/>
                </a:solidFill>
                <a:latin typeface="Comic Sans MS" pitchFamily="66" charset="0"/>
              </a:rPr>
              <a:t>Victims’ Handprints</a:t>
            </a: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3"/>
          <a:srcRect l="34381" t="34132" r="62852" b="42934"/>
          <a:stretch>
            <a:fillRect/>
          </a:stretch>
        </p:blipFill>
        <p:spPr bwMode="auto">
          <a:xfrm>
            <a:off x="152400" y="1828800"/>
            <a:ext cx="83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Content Placeholder 7"/>
          <p:cNvSpPr>
            <a:spLocks noGrp="1"/>
          </p:cNvSpPr>
          <p:nvPr>
            <p:ph idx="1"/>
          </p:nvPr>
        </p:nvSpPr>
        <p:spPr>
          <a:xfrm>
            <a:off x="914400" y="2286000"/>
            <a:ext cx="8229600" cy="3962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Comic Sans MS" pitchFamily="66" charset="0"/>
                <a:ea typeface="Simplified Arabic"/>
                <a:cs typeface="Simplified Arabic"/>
              </a:rPr>
              <a:t>Established in June 2000 </a:t>
            </a:r>
          </a:p>
          <a:p>
            <a:pPr>
              <a:buFont typeface="Arial" charset="0"/>
              <a:buNone/>
            </a:pPr>
            <a:endParaRPr lang="en-US" sz="1400" smtClean="0">
              <a:latin typeface="Comic Sans MS" pitchFamily="66" charset="0"/>
              <a:ea typeface="Simplified Arabic"/>
              <a:cs typeface="Simplified Arabic"/>
            </a:endParaRPr>
          </a:p>
          <a:p>
            <a:pPr>
              <a:buFont typeface="Arial" charset="0"/>
              <a:buNone/>
            </a:pPr>
            <a:r>
              <a:rPr lang="en-US" sz="2400" smtClean="0">
                <a:latin typeface="Comic Sans MS" pitchFamily="66" charset="0"/>
                <a:ea typeface="Simplified Arabic"/>
                <a:cs typeface="Simplified Arabic"/>
              </a:rPr>
              <a:t>A child-focused facility &amp; community-based program</a:t>
            </a:r>
          </a:p>
          <a:p>
            <a:pPr>
              <a:buFont typeface="Arial" charset="0"/>
              <a:buNone/>
            </a:pPr>
            <a:endParaRPr lang="en-US" sz="1400" smtClean="0">
              <a:latin typeface="Comic Sans MS" pitchFamily="66" charset="0"/>
              <a:ea typeface="Simplified Arabic"/>
              <a:cs typeface="Simplified Arabic"/>
            </a:endParaRPr>
          </a:p>
          <a:p>
            <a:pPr>
              <a:buFont typeface="Arial" charset="0"/>
              <a:buNone/>
            </a:pPr>
            <a:r>
              <a:rPr lang="en-US" sz="2400" smtClean="0">
                <a:latin typeface="Comic Sans MS" pitchFamily="66" charset="0"/>
                <a:ea typeface="Simplified Arabic"/>
                <a:cs typeface="Simplified Arabic"/>
              </a:rPr>
              <a:t>Non-profit 501c.3 organization</a:t>
            </a:r>
          </a:p>
          <a:p>
            <a:pPr>
              <a:buFont typeface="Arial" charset="0"/>
              <a:buNone/>
            </a:pPr>
            <a:endParaRPr lang="en-US" sz="1200" smtClean="0">
              <a:latin typeface="Comic Sans MS" pitchFamily="66" charset="0"/>
              <a:ea typeface="Simplified Arabic"/>
              <a:cs typeface="Simplified Arabic"/>
            </a:endParaRPr>
          </a:p>
          <a:p>
            <a:pPr>
              <a:buFont typeface="Arial" charset="0"/>
              <a:buNone/>
            </a:pPr>
            <a:r>
              <a:rPr lang="en-US" sz="2400" smtClean="0">
                <a:latin typeface="Comic Sans MS" pitchFamily="66" charset="0"/>
                <a:ea typeface="Simplified Arabic"/>
                <a:cs typeface="Simplified Arabic"/>
              </a:rPr>
              <a:t>One of 500 Children’s Advocacy Centers nationwide</a:t>
            </a:r>
          </a:p>
          <a:p>
            <a:pPr>
              <a:buFont typeface="Arial" charset="0"/>
              <a:buNone/>
            </a:pPr>
            <a:endParaRPr lang="en-US" sz="1200" smtClean="0">
              <a:latin typeface="Comic Sans MS" pitchFamily="66" charset="0"/>
              <a:ea typeface="Simplified Arabic"/>
              <a:cs typeface="Simplified Arabic"/>
            </a:endParaRPr>
          </a:p>
          <a:p>
            <a:pPr>
              <a:buFont typeface="Arial" charset="0"/>
              <a:buNone/>
            </a:pPr>
            <a:r>
              <a:rPr lang="en-US" sz="2400" smtClean="0">
                <a:latin typeface="Comic Sans MS" pitchFamily="66" charset="0"/>
                <a:ea typeface="Simplified Arabic"/>
                <a:cs typeface="Simplified Arabic"/>
              </a:rPr>
              <a:t>One of 67 centers in Texas and the first in Hidalgo Co</a:t>
            </a:r>
          </a:p>
          <a:p>
            <a:pPr>
              <a:buFont typeface="Arial" charset="0"/>
              <a:buNone/>
            </a:pPr>
            <a:endParaRPr lang="en-US" sz="1100" smtClean="0">
              <a:latin typeface="Comic Sans MS" pitchFamily="66" charset="0"/>
              <a:ea typeface="Simplified Arabic"/>
              <a:cs typeface="Simplified Arabic"/>
            </a:endParaRPr>
          </a:p>
          <a:p>
            <a:pPr>
              <a:buFont typeface="Arial" charset="0"/>
              <a:buNone/>
            </a:pPr>
            <a:r>
              <a:rPr lang="en-US" sz="2400" smtClean="0">
                <a:latin typeface="Comic Sans MS" pitchFamily="66" charset="0"/>
                <a:ea typeface="Simplified Arabic"/>
                <a:cs typeface="Simplified Arabic"/>
              </a:rPr>
              <a:t>Serves children 2 – 17 years of age</a:t>
            </a:r>
            <a:endParaRPr lang="en-US" smtClean="0">
              <a:latin typeface="Cataneo BT"/>
              <a:ea typeface="Simplified Arabic"/>
              <a:cs typeface="Simplified Arabic"/>
            </a:endParaRPr>
          </a:p>
          <a:p>
            <a:pPr>
              <a:buFont typeface="Arial" charset="0"/>
              <a:buNone/>
            </a:pPr>
            <a:endParaRPr lang="en-US" smtClean="0">
              <a:latin typeface="Cataneo BT"/>
              <a:ea typeface="Simplified Arabic"/>
              <a:cs typeface="Simplified Arabic"/>
            </a:endParaRPr>
          </a:p>
          <a:p>
            <a:pPr>
              <a:buFont typeface="Arial" charset="0"/>
              <a:buNone/>
            </a:pPr>
            <a:endParaRPr lang="en-US" smtClean="0">
              <a:latin typeface="Cataneo BT"/>
              <a:ea typeface="Simplified Arabic"/>
              <a:cs typeface="Simplified Arabic"/>
            </a:endParaRPr>
          </a:p>
          <a:p>
            <a:pPr>
              <a:buFont typeface="Arial" charset="0"/>
              <a:buNone/>
            </a:pPr>
            <a:endParaRPr lang="en-US" smtClean="0">
              <a:latin typeface="Cataneo BT"/>
              <a:ea typeface="Simplified Arabic"/>
              <a:cs typeface="Simplified Arabic"/>
            </a:endParaRPr>
          </a:p>
        </p:txBody>
      </p:sp>
      <p:pic>
        <p:nvPicPr>
          <p:cNvPr id="20483" name="Picture 9" descr="CAC Logo.png"/>
          <p:cNvPicPr>
            <a:picLocks noChangeAspect="1"/>
          </p:cNvPicPr>
          <p:nvPr/>
        </p:nvPicPr>
        <p:blipFill>
          <a:blip r:embed="rId4"/>
          <a:srcRect b="17580"/>
          <a:stretch>
            <a:fillRect/>
          </a:stretch>
        </p:blipFill>
        <p:spPr bwMode="auto">
          <a:xfrm>
            <a:off x="609600" y="3048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04800"/>
            <a:ext cx="2133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4724400" y="1828800"/>
            <a:ext cx="4495800" cy="1143000"/>
          </a:xfrm>
        </p:spPr>
        <p:txBody>
          <a:bodyPr/>
          <a:lstStyle/>
          <a:p>
            <a:r>
              <a:rPr lang="en-US" smtClean="0">
                <a:solidFill>
                  <a:srgbClr val="00CCFF"/>
                </a:solidFill>
                <a:latin typeface="Comic Sans MS" pitchFamily="66" charset="0"/>
              </a:rPr>
              <a:t>Therapy Rooms</a:t>
            </a:r>
          </a:p>
        </p:txBody>
      </p:sp>
      <p:pic>
        <p:nvPicPr>
          <p:cNvPr id="75778" name="Picture 4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609600" y="3048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04800"/>
            <a:ext cx="2133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Content Placeholder 4" descr="ESTRELLA'S HOUSE 06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52600"/>
            <a:ext cx="489267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Content Placeholder 3" descr="ESTRELLA'S HOUSE 06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3505200"/>
            <a:ext cx="502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0" y="158115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E1198B"/>
                </a:solidFill>
                <a:latin typeface="Comic Sans MS" pitchFamily="66" charset="0"/>
              </a:rPr>
              <a:t>Forensic Interviews to 970 children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E1198B"/>
                </a:solidFill>
                <a:latin typeface="Comic Sans MS" pitchFamily="66" charset="0"/>
              </a:rPr>
              <a:t>Sexual Assault Exams  to 240 children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E1198B"/>
                </a:solidFill>
                <a:latin typeface="Comic Sans MS" pitchFamily="66" charset="0"/>
              </a:rPr>
              <a:t>Therapy Services to 235 children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E1198B"/>
                </a:solidFill>
                <a:latin typeface="Comic Sans MS" pitchFamily="66" charset="0"/>
              </a:rPr>
              <a:t>Assistance to 1293 non-offending family members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E1198B"/>
                </a:solidFill>
                <a:latin typeface="Comic Sans MS" pitchFamily="66" charset="0"/>
              </a:rPr>
              <a:t>Crime Victim’s Compensation info to 293 children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E1198B"/>
                </a:solidFill>
                <a:latin typeface="Comic Sans MS" pitchFamily="66" charset="0"/>
              </a:rPr>
              <a:t>Clothing and/or Backpacks to 209 children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E1198B"/>
                </a:solidFill>
                <a:latin typeface="Comic Sans MS" pitchFamily="66" charset="0"/>
              </a:rPr>
              <a:t>Educational Literature Distributed</a:t>
            </a:r>
          </a:p>
          <a:p>
            <a:pPr algn="ctr"/>
            <a:endParaRPr lang="en-US" sz="2800">
              <a:solidFill>
                <a:srgbClr val="E1198B"/>
              </a:solidFill>
              <a:latin typeface="Comic Sans MS" pitchFamily="66" charset="0"/>
            </a:endParaRPr>
          </a:p>
        </p:txBody>
      </p:sp>
      <p:pic>
        <p:nvPicPr>
          <p:cNvPr id="77826" name="Picture 4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304800" y="76200"/>
            <a:ext cx="1146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28600"/>
            <a:ext cx="15240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TextBox 6"/>
          <p:cNvSpPr txBox="1">
            <a:spLocks noChangeArrowheads="1"/>
          </p:cNvSpPr>
          <p:nvPr/>
        </p:nvSpPr>
        <p:spPr bwMode="auto">
          <a:xfrm>
            <a:off x="990600" y="381000"/>
            <a:ext cx="6781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CCFF"/>
                </a:solidFill>
                <a:latin typeface="Comic Sans MS" pitchFamily="66" charset="0"/>
              </a:rPr>
              <a:t>Services provided by </a:t>
            </a:r>
          </a:p>
          <a:p>
            <a:pPr algn="ctr"/>
            <a:r>
              <a:rPr lang="en-US" sz="3200">
                <a:solidFill>
                  <a:srgbClr val="00CCFF"/>
                </a:solidFill>
                <a:latin typeface="Comic Sans MS" pitchFamily="66" charset="0"/>
              </a:rPr>
              <a:t>Estrella’s House in 2010</a:t>
            </a: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609600" y="3048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90538"/>
            <a:ext cx="15240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Box 3"/>
          <p:cNvSpPr txBox="1">
            <a:spLocks noChangeArrowheads="1"/>
          </p:cNvSpPr>
          <p:nvPr/>
        </p:nvSpPr>
        <p:spPr bwMode="auto">
          <a:xfrm>
            <a:off x="2362200" y="53340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00CCFF"/>
                </a:solidFill>
                <a:latin typeface="Comic Sans MS" pitchFamily="66" charset="0"/>
              </a:rPr>
              <a:t>Funding</a:t>
            </a:r>
          </a:p>
        </p:txBody>
      </p:sp>
      <p:sp>
        <p:nvSpPr>
          <p:cNvPr id="79876" name="TextBox 4"/>
          <p:cNvSpPr txBox="1">
            <a:spLocks noChangeArrowheads="1"/>
          </p:cNvSpPr>
          <p:nvPr/>
        </p:nvSpPr>
        <p:spPr bwMode="auto">
          <a:xfrm>
            <a:off x="1219200" y="1409700"/>
            <a:ext cx="7620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>
                <a:latin typeface="Comic Sans MS" pitchFamily="66" charset="0"/>
              </a:rPr>
              <a:t>Annual Budget	$1.2M</a:t>
            </a:r>
          </a:p>
          <a:p>
            <a:pPr>
              <a:lnSpc>
                <a:spcPct val="150000"/>
              </a:lnSpc>
            </a:pPr>
            <a:r>
              <a:rPr lang="en-US" sz="2400" b="0">
                <a:latin typeface="Comic Sans MS" pitchFamily="66" charset="0"/>
              </a:rPr>
              <a:t>Federal and State Grants</a:t>
            </a:r>
          </a:p>
          <a:p>
            <a:pPr>
              <a:lnSpc>
                <a:spcPct val="150000"/>
              </a:lnSpc>
            </a:pPr>
            <a:r>
              <a:rPr lang="en-US" sz="2400" b="0">
                <a:latin typeface="Comic Sans MS" pitchFamily="66" charset="0"/>
              </a:rPr>
              <a:t>United Way</a:t>
            </a:r>
          </a:p>
          <a:p>
            <a:pPr>
              <a:lnSpc>
                <a:spcPct val="150000"/>
              </a:lnSpc>
            </a:pPr>
            <a:r>
              <a:rPr lang="en-US" sz="2400" b="0">
                <a:latin typeface="Comic Sans MS" pitchFamily="66" charset="0"/>
              </a:rPr>
              <a:t>Governor’s Office</a:t>
            </a:r>
          </a:p>
          <a:p>
            <a:pPr>
              <a:lnSpc>
                <a:spcPct val="150000"/>
              </a:lnSpc>
            </a:pPr>
            <a:r>
              <a:rPr lang="en-US" sz="2400" b="0">
                <a:latin typeface="Comic Sans MS" pitchFamily="66" charset="0"/>
              </a:rPr>
              <a:t>McAllen, Mission, Pharr CDBG</a:t>
            </a:r>
          </a:p>
          <a:p>
            <a:pPr>
              <a:lnSpc>
                <a:spcPct val="150000"/>
              </a:lnSpc>
            </a:pPr>
            <a:r>
              <a:rPr lang="en-US" sz="2400" b="0">
                <a:latin typeface="Comic Sans MS" pitchFamily="66" charset="0"/>
              </a:rPr>
              <a:t>Urban County Program of Hidalgo County</a:t>
            </a:r>
          </a:p>
          <a:p>
            <a:pPr>
              <a:lnSpc>
                <a:spcPct val="150000"/>
              </a:lnSpc>
            </a:pPr>
            <a:r>
              <a:rPr lang="en-US" sz="2400" b="0">
                <a:latin typeface="Comic Sans MS" pitchFamily="66" charset="0"/>
              </a:rPr>
              <a:t>Children’s Advocacy Centers of Texas</a:t>
            </a:r>
          </a:p>
          <a:p>
            <a:pPr>
              <a:lnSpc>
                <a:spcPct val="150000"/>
              </a:lnSpc>
            </a:pPr>
            <a:r>
              <a:rPr lang="en-US" sz="2400" b="0">
                <a:latin typeface="Comic Sans MS" pitchFamily="66" charset="0"/>
              </a:rPr>
              <a:t>Attorney General’s Office</a:t>
            </a:r>
          </a:p>
          <a:p>
            <a:pPr>
              <a:lnSpc>
                <a:spcPct val="150000"/>
              </a:lnSpc>
            </a:pPr>
            <a:r>
              <a:rPr lang="en-US" sz="2400" b="0">
                <a:latin typeface="Comic Sans MS" pitchFamily="66" charset="0"/>
              </a:rPr>
              <a:t>Donations</a:t>
            </a:r>
          </a:p>
          <a:p>
            <a:pPr>
              <a:lnSpc>
                <a:spcPct val="150000"/>
              </a:lnSpc>
            </a:pPr>
            <a:r>
              <a:rPr lang="en-US" sz="2400" b="0">
                <a:latin typeface="Comic Sans MS" pitchFamily="66" charset="0"/>
              </a:rPr>
              <a:t>Fund-raising</a:t>
            </a:r>
          </a:p>
        </p:txBody>
      </p:sp>
      <p:pic>
        <p:nvPicPr>
          <p:cNvPr id="79877" name="Picture 3"/>
          <p:cNvPicPr>
            <a:picLocks noChangeAspect="1" noChangeArrowheads="1"/>
          </p:cNvPicPr>
          <p:nvPr/>
        </p:nvPicPr>
        <p:blipFill>
          <a:blip r:embed="rId5"/>
          <a:srcRect l="34381" t="38960" r="62852" b="57016"/>
          <a:stretch>
            <a:fillRect/>
          </a:stretch>
        </p:blipFill>
        <p:spPr bwMode="auto">
          <a:xfrm>
            <a:off x="609600" y="1828800"/>
            <a:ext cx="587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3"/>
          <p:cNvPicPr>
            <a:picLocks noChangeAspect="1" noChangeArrowheads="1"/>
          </p:cNvPicPr>
          <p:nvPr/>
        </p:nvPicPr>
        <p:blipFill>
          <a:blip r:embed="rId5"/>
          <a:srcRect l="34381" t="42583" r="62852" b="53796"/>
          <a:stretch>
            <a:fillRect/>
          </a:stretch>
        </p:blipFill>
        <p:spPr bwMode="auto">
          <a:xfrm>
            <a:off x="609600" y="2895600"/>
            <a:ext cx="652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3"/>
          <p:cNvPicPr>
            <a:picLocks noChangeAspect="1" noChangeArrowheads="1"/>
          </p:cNvPicPr>
          <p:nvPr/>
        </p:nvPicPr>
        <p:blipFill>
          <a:blip r:embed="rId5"/>
          <a:srcRect l="34381" t="46204" r="62852" b="50175"/>
          <a:stretch>
            <a:fillRect/>
          </a:stretch>
        </p:blipFill>
        <p:spPr bwMode="auto">
          <a:xfrm>
            <a:off x="685800" y="2438400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3"/>
          <p:cNvPicPr>
            <a:picLocks noChangeAspect="1" noChangeArrowheads="1"/>
          </p:cNvPicPr>
          <p:nvPr/>
        </p:nvPicPr>
        <p:blipFill>
          <a:blip r:embed="rId5"/>
          <a:srcRect l="34381" t="49825" r="62852" b="46555"/>
          <a:stretch>
            <a:fillRect/>
          </a:stretch>
        </p:blipFill>
        <p:spPr bwMode="auto">
          <a:xfrm>
            <a:off x="685800" y="3505200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3"/>
          <p:cNvPicPr>
            <a:picLocks noChangeAspect="1" noChangeArrowheads="1"/>
          </p:cNvPicPr>
          <p:nvPr/>
        </p:nvPicPr>
        <p:blipFill>
          <a:blip r:embed="rId5"/>
          <a:srcRect l="34381" t="35339" r="62852" b="61040"/>
          <a:stretch>
            <a:fillRect/>
          </a:stretch>
        </p:blipFill>
        <p:spPr bwMode="auto">
          <a:xfrm>
            <a:off x="685800" y="4038600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3"/>
          <p:cNvPicPr>
            <a:picLocks noChangeAspect="1" noChangeArrowheads="1"/>
          </p:cNvPicPr>
          <p:nvPr/>
        </p:nvPicPr>
        <p:blipFill>
          <a:blip r:embed="rId5"/>
          <a:srcRect l="34381" t="38960" r="62852" b="57016"/>
          <a:stretch>
            <a:fillRect/>
          </a:stretch>
        </p:blipFill>
        <p:spPr bwMode="auto">
          <a:xfrm>
            <a:off x="685800" y="4572000"/>
            <a:ext cx="587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3" name="Picture 3"/>
          <p:cNvPicPr>
            <a:picLocks noChangeAspect="1" noChangeArrowheads="1"/>
          </p:cNvPicPr>
          <p:nvPr/>
        </p:nvPicPr>
        <p:blipFill>
          <a:blip r:embed="rId5"/>
          <a:srcRect l="34381" t="46204" r="62852" b="50175"/>
          <a:stretch>
            <a:fillRect/>
          </a:stretch>
        </p:blipFill>
        <p:spPr bwMode="auto">
          <a:xfrm>
            <a:off x="736600" y="5181600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4" name="Picture 3"/>
          <p:cNvPicPr>
            <a:picLocks noChangeAspect="1" noChangeArrowheads="1"/>
          </p:cNvPicPr>
          <p:nvPr/>
        </p:nvPicPr>
        <p:blipFill>
          <a:blip r:embed="rId5"/>
          <a:srcRect l="34381" t="42583" r="62852" b="53796"/>
          <a:stretch>
            <a:fillRect/>
          </a:stretch>
        </p:blipFill>
        <p:spPr bwMode="auto">
          <a:xfrm>
            <a:off x="685800" y="5638800"/>
            <a:ext cx="652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5" name="Picture 3"/>
          <p:cNvPicPr>
            <a:picLocks noChangeAspect="1" noChangeArrowheads="1"/>
          </p:cNvPicPr>
          <p:nvPr/>
        </p:nvPicPr>
        <p:blipFill>
          <a:blip r:embed="rId5"/>
          <a:srcRect l="34381" t="49825" r="62852" b="46555"/>
          <a:stretch>
            <a:fillRect/>
          </a:stretch>
        </p:blipFill>
        <p:spPr bwMode="auto">
          <a:xfrm>
            <a:off x="736600" y="6248400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57200"/>
            <a:ext cx="15240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 descr="CAC Logo.png"/>
          <p:cNvPicPr>
            <a:picLocks noChangeAspect="1"/>
          </p:cNvPicPr>
          <p:nvPr/>
        </p:nvPicPr>
        <p:blipFill>
          <a:blip r:embed="rId4"/>
          <a:srcRect b="17580"/>
          <a:stretch>
            <a:fillRect/>
          </a:stretch>
        </p:blipFill>
        <p:spPr bwMode="auto">
          <a:xfrm>
            <a:off x="609600" y="3048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 descr="Vinos 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286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0" y="1752600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omic Sans MS" pitchFamily="66" charset="0"/>
              </a:rPr>
              <a:t>Saturday, February 18, 2012</a:t>
            </a:r>
          </a:p>
          <a:p>
            <a:pPr algn="ctr"/>
            <a:endParaRPr lang="en-US" sz="1600">
              <a:latin typeface="Comic Sans MS" pitchFamily="66" charset="0"/>
            </a:endParaRPr>
          </a:p>
          <a:p>
            <a:pPr algn="ctr"/>
            <a:r>
              <a:rPr lang="en-US" sz="3600">
                <a:latin typeface="Comic Sans MS" pitchFamily="66" charset="0"/>
              </a:rPr>
              <a:t>7:00 pm – 11:00 pm</a:t>
            </a:r>
          </a:p>
          <a:p>
            <a:pPr algn="ctr"/>
            <a:r>
              <a:rPr lang="en-US" sz="3600">
                <a:latin typeface="Comic Sans MS" pitchFamily="66" charset="0"/>
              </a:rPr>
              <a:t>Valencia Event Center</a:t>
            </a:r>
          </a:p>
          <a:p>
            <a:pPr algn="ctr"/>
            <a:r>
              <a:rPr lang="en-US" sz="3600">
                <a:latin typeface="Comic Sans MS" pitchFamily="66" charset="0"/>
              </a:rPr>
              <a:t>3012 S Jackson Rd McAllen</a:t>
            </a:r>
          </a:p>
          <a:p>
            <a:pPr algn="ctr"/>
            <a:endParaRPr lang="en-US" sz="3200">
              <a:latin typeface="Comic Sans MS" pitchFamily="66" charset="0"/>
            </a:endParaRPr>
          </a:p>
          <a:p>
            <a:pPr algn="ctr"/>
            <a:r>
              <a:rPr lang="en-US" sz="3600">
                <a:latin typeface="Comic Sans MS" pitchFamily="66" charset="0"/>
              </a:rPr>
              <a:t>Wine, Food, Fun and Music featuring Renaissance Rockers and Del Castillo</a:t>
            </a:r>
          </a:p>
        </p:txBody>
      </p:sp>
      <p:sp>
        <p:nvSpPr>
          <p:cNvPr id="81925" name="TextBox 6"/>
          <p:cNvSpPr txBox="1">
            <a:spLocks noChangeArrowheads="1"/>
          </p:cNvSpPr>
          <p:nvPr/>
        </p:nvSpPr>
        <p:spPr bwMode="auto">
          <a:xfrm>
            <a:off x="685800" y="61722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>
                <a:hlinkClick r:id="rId6"/>
              </a:rPr>
              <a:t>www.cachidalgo.org</a:t>
            </a:r>
            <a:r>
              <a:rPr lang="en-US" sz="2400" b="0"/>
              <a:t>        Facebook</a:t>
            </a: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71800"/>
            <a:ext cx="8229600" cy="3886200"/>
          </a:xfrm>
        </p:spPr>
        <p:txBody>
          <a:bodyPr rtlCol="0">
            <a:normAutofit fontScale="77500" lnSpcReduction="20000"/>
          </a:bodyPr>
          <a:lstStyle/>
          <a:p>
            <a:pPr algn="just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>
                <a:latin typeface="Comic Sans MS" pitchFamily="66" charset="0"/>
              </a:rPr>
              <a:t>Estrella’s</a:t>
            </a:r>
            <a:r>
              <a:rPr lang="en-US" dirty="0" smtClean="0">
                <a:latin typeface="Comic Sans MS" pitchFamily="66" charset="0"/>
              </a:rPr>
              <a:t> House was named as a tribute to </a:t>
            </a:r>
            <a:r>
              <a:rPr lang="en-US" dirty="0" err="1" smtClean="0">
                <a:latin typeface="Comic Sans MS" pitchFamily="66" charset="0"/>
              </a:rPr>
              <a:t>Estrella</a:t>
            </a:r>
            <a:r>
              <a:rPr lang="en-US" dirty="0" smtClean="0">
                <a:latin typeface="Comic Sans MS" pitchFamily="66" charset="0"/>
              </a:rPr>
              <a:t> Rojas, a victim of child abuse.  In 2000, Estrella’s life ended tragically, in Edinburg, Texas, at the hands of her mother’s boyfriend. </a:t>
            </a:r>
            <a:r>
              <a:rPr lang="en-US" dirty="0" err="1" smtClean="0">
                <a:latin typeface="Comic Sans MS" pitchFamily="66" charset="0"/>
              </a:rPr>
              <a:t>Estrella’s</a:t>
            </a:r>
            <a:r>
              <a:rPr lang="en-US" dirty="0" smtClean="0">
                <a:latin typeface="Comic Sans MS" pitchFamily="66" charset="0"/>
              </a:rPr>
              <a:t> House was established to keep her memory alive by helping and treating children who are victims of abuse.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09600"/>
            <a:ext cx="2133600" cy="23368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2531" name="Picture 4" descr="CAC Logo.png"/>
          <p:cNvPicPr>
            <a:picLocks noChangeAspect="1"/>
          </p:cNvPicPr>
          <p:nvPr/>
        </p:nvPicPr>
        <p:blipFill>
          <a:blip r:embed="rId4"/>
          <a:srcRect b="17580"/>
          <a:stretch>
            <a:fillRect/>
          </a:stretch>
        </p:blipFill>
        <p:spPr bwMode="auto">
          <a:xfrm>
            <a:off x="609600" y="3048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04800"/>
            <a:ext cx="2133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381000" y="12954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00CCFF"/>
                </a:solidFill>
                <a:latin typeface="+mj-lt"/>
                <a:ea typeface="+mj-ea"/>
                <a:cs typeface="+mj-cs"/>
              </a:rPr>
              <a:t>What is CHILD ABUSE?</a:t>
            </a:r>
          </a:p>
        </p:txBody>
      </p:sp>
      <p:sp>
        <p:nvSpPr>
          <p:cNvPr id="24578" name="Rectangle 9"/>
          <p:cNvSpPr>
            <a:spLocks noChangeArrowheads="1"/>
          </p:cNvSpPr>
          <p:nvPr/>
        </p:nvSpPr>
        <p:spPr bwMode="auto">
          <a:xfrm>
            <a:off x="457200" y="1981200"/>
            <a:ext cx="815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CC0000"/>
                </a:solidFill>
                <a:latin typeface="Comic Sans MS" pitchFamily="66" charset="0"/>
              </a:rPr>
              <a:t>Sexual Abuse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CC0000"/>
                </a:solidFill>
                <a:latin typeface="Comic Sans MS" pitchFamily="66" charset="0"/>
              </a:rPr>
              <a:t>Neglect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CC0000"/>
                </a:solidFill>
                <a:latin typeface="Comic Sans MS" pitchFamily="66" charset="0"/>
              </a:rPr>
              <a:t>Physical Abuse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CC0000"/>
                </a:solidFill>
                <a:latin typeface="Comic Sans MS" pitchFamily="66" charset="0"/>
              </a:rPr>
              <a:t>Emotional Abuse</a:t>
            </a:r>
          </a:p>
        </p:txBody>
      </p:sp>
      <p:pic>
        <p:nvPicPr>
          <p:cNvPr id="24579" name="Picture 9" descr="kids_handpri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724400"/>
            <a:ext cx="28194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AC Logo.png"/>
          <p:cNvPicPr>
            <a:picLocks noChangeAspect="1"/>
          </p:cNvPicPr>
          <p:nvPr/>
        </p:nvPicPr>
        <p:blipFill>
          <a:blip r:embed="rId4"/>
          <a:srcRect b="17580"/>
          <a:stretch>
            <a:fillRect/>
          </a:stretch>
        </p:blipFill>
        <p:spPr bwMode="auto">
          <a:xfrm>
            <a:off x="457200" y="3048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048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609600" y="3048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04800"/>
            <a:ext cx="2133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AutoShape 2"/>
          <p:cNvSpPr>
            <a:spLocks noChangeArrowheads="1"/>
          </p:cNvSpPr>
          <p:nvPr/>
        </p:nvSpPr>
        <p:spPr bwMode="auto">
          <a:xfrm rot="1767953">
            <a:off x="1143000" y="1539875"/>
            <a:ext cx="6781800" cy="3657600"/>
          </a:xfrm>
          <a:prstGeom prst="parallelogram">
            <a:avLst>
              <a:gd name="adj" fmla="val 46354"/>
            </a:avLst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28" name="Group 7"/>
          <p:cNvGrpSpPr>
            <a:grpSpLocks/>
          </p:cNvGrpSpPr>
          <p:nvPr/>
        </p:nvGrpSpPr>
        <p:grpSpPr bwMode="auto">
          <a:xfrm rot="-5633035">
            <a:off x="4464050" y="1374775"/>
            <a:ext cx="385763" cy="5199063"/>
            <a:chOff x="5468" y="1333"/>
            <a:chExt cx="243" cy="2714"/>
          </a:xfrm>
        </p:grpSpPr>
        <p:sp>
          <p:nvSpPr>
            <p:cNvPr id="26630" name="Freeform 8"/>
            <p:cNvSpPr>
              <a:spLocks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2"/>
                <a:gd name="T100" fmla="*/ 0 h 3266"/>
                <a:gd name="T101" fmla="*/ 772 w 772"/>
                <a:gd name="T102" fmla="*/ 3266 h 3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Freeform 9"/>
            <p:cNvSpPr>
              <a:spLocks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4 h 3266"/>
                <a:gd name="T16" fmla="*/ 25 w 772"/>
                <a:gd name="T17" fmla="*/ 436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6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5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8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4 h 3266"/>
                <a:gd name="T46" fmla="*/ 16 w 772"/>
                <a:gd name="T47" fmla="*/ 477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2"/>
                <a:gd name="T100" fmla="*/ 0 h 3266"/>
                <a:gd name="T101" fmla="*/ 772 w 772"/>
                <a:gd name="T102" fmla="*/ 3266 h 3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2133600"/>
            <a:ext cx="5562600" cy="22098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smtClean="0">
                <a:solidFill>
                  <a:sysClr val="windowText" lastClr="000000"/>
                </a:solidFill>
                <a:latin typeface="Kristen ITC" pitchFamily="66" charset="0"/>
              </a:rPr>
              <a:t>The Statistics are Shocking!</a:t>
            </a: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9"/>
          <p:cNvSpPr>
            <a:spLocks noChangeArrowheads="1"/>
          </p:cNvSpPr>
          <p:nvPr/>
        </p:nvSpPr>
        <p:spPr bwMode="auto">
          <a:xfrm>
            <a:off x="228600" y="5029200"/>
            <a:ext cx="861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CC0000"/>
                </a:solidFill>
                <a:latin typeface="Comic Sans MS" pitchFamily="66" charset="0"/>
              </a:rPr>
              <a:t>4 children die in the U.S. every day as a result of child abuse</a:t>
            </a:r>
          </a:p>
        </p:txBody>
      </p:sp>
      <p:pic>
        <p:nvPicPr>
          <p:cNvPr id="28674" name="Picture 4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609600" y="3048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048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3" descr="crime sce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1522413"/>
            <a:ext cx="4738688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609600" y="3048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04800"/>
            <a:ext cx="2133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9600" y="142557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00CCFF"/>
                </a:solidFill>
                <a:latin typeface="Kristen ITC" pitchFamily="66" charset="0"/>
                <a:ea typeface="+mj-ea"/>
                <a:cs typeface="+mj-cs"/>
              </a:rPr>
              <a:t>The numbers are much </a:t>
            </a:r>
            <a:br>
              <a:rPr lang="en-US" sz="4400" dirty="0">
                <a:solidFill>
                  <a:srgbClr val="00CCFF"/>
                </a:solidFill>
                <a:latin typeface="Kristen ITC" pitchFamily="66" charset="0"/>
                <a:ea typeface="+mj-ea"/>
                <a:cs typeface="+mj-cs"/>
              </a:rPr>
            </a:br>
            <a:r>
              <a:rPr lang="en-US" sz="4400" dirty="0">
                <a:solidFill>
                  <a:srgbClr val="00CCFF"/>
                </a:solidFill>
                <a:latin typeface="Kristen ITC" pitchFamily="66" charset="0"/>
                <a:ea typeface="+mj-ea"/>
                <a:cs typeface="+mj-cs"/>
              </a:rPr>
              <a:t>greater than you think</a:t>
            </a: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381000" y="2971800"/>
            <a:ext cx="8382000" cy="35052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C0000"/>
                </a:solidFill>
                <a:latin typeface="Comic Sans MS" pitchFamily="66" charset="0"/>
              </a:rPr>
              <a:t>Sexually abused before the age of 18: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C0000"/>
                </a:solidFill>
                <a:latin typeface="Comic Sans MS" pitchFamily="66" charset="0"/>
              </a:rPr>
              <a:t>1 in 4 girls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CC000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C0000"/>
                </a:solidFill>
                <a:latin typeface="Comic Sans MS" pitchFamily="66" charset="0"/>
              </a:rPr>
              <a:t>1 in 6 boys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CC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C0000"/>
                </a:solidFill>
                <a:latin typeface="Comic Sans MS" pitchFamily="66" charset="0"/>
              </a:rPr>
              <a:t>Solicited sexually while on the internet: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C0000"/>
                </a:solidFill>
                <a:latin typeface="Comic Sans MS" pitchFamily="66" charset="0"/>
              </a:rPr>
              <a:t>1 in 5 children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CC0000"/>
              </a:solidFill>
              <a:latin typeface="Comic Sans MS" pitchFamily="66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0" dirty="0">
              <a:solidFill>
                <a:srgbClr val="CC000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0" dirty="0">
              <a:solidFill>
                <a:srgbClr val="CC0000"/>
              </a:solidFill>
              <a:latin typeface="+mn-lt"/>
            </a:endParaRP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CAC Logo.png"/>
          <p:cNvPicPr>
            <a:picLocks noChangeAspect="1"/>
          </p:cNvPicPr>
          <p:nvPr/>
        </p:nvPicPr>
        <p:blipFill>
          <a:blip r:embed="rId3"/>
          <a:srcRect b="17580"/>
          <a:stretch>
            <a:fillRect/>
          </a:stretch>
        </p:blipFill>
        <p:spPr bwMode="auto">
          <a:xfrm>
            <a:off x="609600" y="30480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04800"/>
            <a:ext cx="2133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9600" y="1425575"/>
            <a:ext cx="7772400" cy="1470025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00CCFF"/>
                </a:solidFill>
                <a:latin typeface="Kristen ITC" pitchFamily="66" charset="0"/>
                <a:ea typeface="+mj-ea"/>
                <a:cs typeface="+mj-cs"/>
              </a:rPr>
              <a:t>It occurs at all ages, probably younger than you think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533400" y="5334000"/>
            <a:ext cx="807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>
                <a:solidFill>
                  <a:srgbClr val="CC0000"/>
                </a:solidFill>
                <a:latin typeface="Kristen ITC" pitchFamily="66" charset="0"/>
              </a:rPr>
              <a:t>The median age for reported abuse is 9 years old. </a:t>
            </a:r>
          </a:p>
        </p:txBody>
      </p:sp>
      <p:pic>
        <p:nvPicPr>
          <p:cNvPr id="32773" name="Picture 10" descr="child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0480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7248</TotalTime>
  <Words>928</Words>
  <Application>Microsoft Office PowerPoint</Application>
  <PresentationFormat>On-screen Show (4:3)</PresentationFormat>
  <Paragraphs>408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Times New Roman</vt:lpstr>
      <vt:lpstr>Arial</vt:lpstr>
      <vt:lpstr>Calibri</vt:lpstr>
      <vt:lpstr>Comic Sans MS</vt:lpstr>
      <vt:lpstr>Monotype Corsiva</vt:lpstr>
      <vt:lpstr>Wingdings 2</vt:lpstr>
      <vt:lpstr>Simplified Arabic</vt:lpstr>
      <vt:lpstr>Cataneo BT</vt:lpstr>
      <vt:lpstr>Kristen ITC</vt:lpstr>
      <vt:lpstr>Wingdings</vt:lpstr>
      <vt:lpstr>Office Theme</vt:lpstr>
      <vt:lpstr>Slide 1</vt:lpstr>
      <vt:lpstr>Our Mission….</vt:lpstr>
      <vt:lpstr>Slide 3</vt:lpstr>
      <vt:lpstr>Slide 4</vt:lpstr>
      <vt:lpstr>Slide 5</vt:lpstr>
      <vt:lpstr>The Statistics are Shocking!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How Children Are Referred</vt:lpstr>
      <vt:lpstr>Estrella’s House Provides </vt:lpstr>
      <vt:lpstr>Services Provided</vt:lpstr>
      <vt:lpstr>Services Provided</vt:lpstr>
      <vt:lpstr>Services Provided</vt:lpstr>
      <vt:lpstr>Multidisciplinary Team</vt:lpstr>
      <vt:lpstr>WAITING ROOMS </vt:lpstr>
      <vt:lpstr>Slide 29</vt:lpstr>
      <vt:lpstr>Therapy Rooms</vt:lpstr>
      <vt:lpstr>Slide 31</vt:lpstr>
      <vt:lpstr>Slide 32</vt:lpstr>
      <vt:lpstr>Slide 33</vt:lpstr>
    </vt:vector>
  </TitlesOfParts>
  <Company>Children's Advocacy Center of Hidalgo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Estrella’s House</dc:title>
  <dc:creator>Administrator</dc:creator>
  <cp:lastModifiedBy>sandra.deleon</cp:lastModifiedBy>
  <cp:revision>801</cp:revision>
  <dcterms:created xsi:type="dcterms:W3CDTF">2005-02-25T15:16:18Z</dcterms:created>
  <dcterms:modified xsi:type="dcterms:W3CDTF">2012-02-09T16:53:42Z</dcterms:modified>
</cp:coreProperties>
</file>