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24"/>
  </p:notesMasterIdLst>
  <p:sldIdLst>
    <p:sldId id="256" r:id="rId3"/>
    <p:sldId id="257" r:id="rId4"/>
    <p:sldId id="258" r:id="rId5"/>
    <p:sldId id="259" r:id="rId6"/>
    <p:sldId id="261" r:id="rId7"/>
    <p:sldId id="274" r:id="rId8"/>
    <p:sldId id="275" r:id="rId9"/>
    <p:sldId id="276" r:id="rId10"/>
    <p:sldId id="277" r:id="rId11"/>
    <p:sldId id="262" r:id="rId12"/>
    <p:sldId id="263" r:id="rId13"/>
    <p:sldId id="264" r:id="rId14"/>
    <p:sldId id="278" r:id="rId15"/>
    <p:sldId id="267" r:id="rId16"/>
    <p:sldId id="268" r:id="rId17"/>
    <p:sldId id="269" r:id="rId18"/>
    <p:sldId id="265" r:id="rId19"/>
    <p:sldId id="266" r:id="rId20"/>
    <p:sldId id="270" r:id="rId21"/>
    <p:sldId id="271" r:id="rId22"/>
    <p:sldId id="272" r:id="rId2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2" d="100"/>
          <a:sy n="72" d="100"/>
        </p:scale>
        <p:origin x="-1110" y="-732"/>
      </p:cViewPr>
      <p:guideLst>
        <p:guide orient="horz" pos="2160"/>
        <p:guide pos="2880"/>
        <p:guide pos="144"/>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DF65BD4A-6381-4A33-AFAB-044E31B1B9A4}" type="datetimeFigureOut">
              <a:rPr lang="en-US" smtClean="0"/>
              <a:t>1/21/2014</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C5053361-9332-4927-B1B8-3481A49DD128}" type="slidenum">
              <a:rPr lang="en-US" smtClean="0"/>
              <a:t>‹#›</a:t>
            </a:fld>
            <a:endParaRPr lang="en-US" dirty="0"/>
          </a:p>
        </p:txBody>
      </p:sp>
    </p:spTree>
    <p:extLst>
      <p:ext uri="{BB962C8B-B14F-4D97-AF65-F5344CB8AC3E}">
        <p14:creationId xmlns:p14="http://schemas.microsoft.com/office/powerpoint/2010/main" val="281183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cstate="print"/>
          <a:stretch>
            <a:fillRect/>
          </a:stretch>
        </p:blipFill>
        <p:spPr>
          <a:xfrm>
            <a:off x="0" y="2286000"/>
            <a:ext cx="6858000" cy="457200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8600" y="152400"/>
            <a:ext cx="8686800" cy="1470025"/>
          </a:xfrm>
        </p:spPr>
        <p:txBody>
          <a:bodyPr/>
          <a:lstStyle>
            <a:lvl1pPr algn="ct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4038600" y="3429000"/>
            <a:ext cx="4876800" cy="2209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563390-E39B-4E0D-B13D-C13175680158}" type="datetime1">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4542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1E515-893D-4DF4-9A73-E04EF964A75D}" type="datetime1">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341359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0" y="5486400"/>
            <a:ext cx="2362200" cy="1371600"/>
          </a:xfrm>
          <a:prstGeom prst="rect">
            <a:avLst/>
          </a:prstGeom>
        </p:spPr>
      </p:pic>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75294"/>
          <a:stretch/>
        </p:blipFill>
        <p:spPr>
          <a:xfrm>
            <a:off x="0" y="5163671"/>
            <a:ext cx="9144000" cy="1694328"/>
          </a:xfrm>
          <a:prstGeom prst="rect">
            <a:avLst/>
          </a:prstGeom>
        </p:spPr>
      </p:pic>
      <p:sp>
        <p:nvSpPr>
          <p:cNvPr id="2" name="Vertical Title 1"/>
          <p:cNvSpPr>
            <a:spLocks noGrp="1"/>
          </p:cNvSpPr>
          <p:nvPr>
            <p:ph type="title" orient="vert"/>
          </p:nvPr>
        </p:nvSpPr>
        <p:spPr>
          <a:xfrm>
            <a:off x="6858000" y="97716"/>
            <a:ext cx="2057400" cy="6150684"/>
          </a:xfrm>
        </p:spPr>
        <p:txBody>
          <a:bodyPr vert="eaVert"/>
          <a:lstStyle>
            <a:lvl1pPr>
              <a:defRPr>
                <a:solidFill>
                  <a:schemeClr val="tx1"/>
                </a:solidFill>
                <a:effectLst>
                  <a:outerShdw blurRad="50800" dist="38100" dir="2700000" algn="tl" rotWithShape="0">
                    <a:prstClr val="black">
                      <a:alpha val="40000"/>
                    </a:prstClr>
                  </a:outerShdw>
                  <a:reflection blurRad="6350" stA="25000" endPos="45500" dir="5400000" sy="-100000" algn="bl" rotWithShape="0"/>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97716"/>
            <a:ext cx="5486400" cy="61506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AE6B5-41AE-46EE-AFA3-54D9194B9054}" type="datetime1">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10713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137CF7-D546-4652-B33E-01004348FBB4}" type="datetime1">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231273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09987"/>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76993A-5CA4-481B-9561-50C314CBE419}" type="datetime1">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229489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264"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66360"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34AA57C-AB82-49D9-8FC0-80D142E863C2}" type="datetime1">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355759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3812" y="1722792"/>
            <a:ext cx="37353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3812" y="2362554"/>
            <a:ext cx="3735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81601" y="1722792"/>
            <a:ext cx="37338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181601" y="2362554"/>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2AEFE4-FF4C-4B47-928F-30E8A3A8F20C}" type="datetime1">
              <a:rPr lang="en-US" smtClean="0"/>
              <a:t>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230057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223AF5-A41D-4C03-8019-5D21AEEB9135}" type="datetime1">
              <a:rPr lang="en-US" smtClean="0"/>
              <a:t>1/21/2014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10164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521E0-0836-4E78-98CA-CF20D6AE7485}" type="datetime1">
              <a:rPr lang="en-US" smtClean="0"/>
              <a:t>1/21/2014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117936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0" y="5486400"/>
            <a:ext cx="2362200" cy="1371600"/>
          </a:xfrm>
          <a:prstGeom prst="rect">
            <a:avLst/>
          </a:prstGeom>
        </p:spPr>
      </p:pic>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294"/>
          <a:stretch/>
        </p:blipFill>
        <p:spPr>
          <a:xfrm>
            <a:off x="0" y="5163671"/>
            <a:ext cx="9144000" cy="1694328"/>
          </a:xfrm>
          <a:prstGeom prst="rect">
            <a:avLst/>
          </a:prstGeom>
        </p:spPr>
      </p:pic>
      <p:sp>
        <p:nvSpPr>
          <p:cNvPr id="2" name="Title 1"/>
          <p:cNvSpPr>
            <a:spLocks noGrp="1"/>
          </p:cNvSpPr>
          <p:nvPr>
            <p:ph type="title"/>
          </p:nvPr>
        </p:nvSpPr>
        <p:spPr>
          <a:xfrm>
            <a:off x="1295400" y="15240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52400"/>
            <a:ext cx="4495800" cy="60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95400" y="1314450"/>
            <a:ext cx="3008313" cy="493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A0D1E-FA82-4707-AB2C-36153A0A7EFA}" type="datetime1">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254239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p:cTn id="12" repeatCount="indefinite" fill="hold" display="0">
                  <p:stCondLst>
                    <p:cond delay="indefinite"/>
                  </p:stCondLst>
                </p:cTn>
                <p:tgtEl>
                  <p:spTgt spid="8"/>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8650F-F861-4278-BB90-A055A0FED813}" type="datetime1">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31905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14"/>
            <p:extLst>
              <p:ext uri="{DAA4B4D4-6D71-4841-9C94-3DE7FCFB9230}">
                <p14:media xmlns:p14="http://schemas.microsoft.com/office/powerpoint/2010/main" r:embed="rId13"/>
              </p:ext>
            </p:extLst>
          </p:nvPr>
        </p:nvPicPr>
        <p:blipFill rotWithShape="1">
          <a:blip r:embed="rId15" cstate="print"/>
          <a:srcRect t="4839" b="8065"/>
          <a:stretch/>
        </p:blipFill>
        <p:spPr>
          <a:xfrm>
            <a:off x="0" y="5486400"/>
            <a:ext cx="2362200" cy="1371600"/>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54684"/>
            <a:ext cx="8686800" cy="105604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95400" y="1676400"/>
            <a:ext cx="76200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17971-FABD-4109-B6AF-EC997103BF9F}" type="datetime1">
              <a:rPr lang="en-US" smtClean="0"/>
              <a:t>1/21/2014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150D1-F9F4-4BA1-9404-779A35382010}" type="slidenum">
              <a:rPr lang="en-US" smtClean="0"/>
              <a:t>‹#›</a:t>
            </a:fld>
            <a:endParaRPr lang="en-US" dirty="0"/>
          </a:p>
        </p:txBody>
      </p:sp>
    </p:spTree>
    <p:extLst>
      <p:ext uri="{BB962C8B-B14F-4D97-AF65-F5344CB8AC3E}">
        <p14:creationId xmlns:p14="http://schemas.microsoft.com/office/powerpoint/2010/main" val="253306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hf hdr="0" ftr="0" dt="0"/>
  <p:txStyles>
    <p:titleStyle>
      <a:lvl1pPr algn="l"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itchFamily="34" charset="0"/>
                <a:cs typeface="Arial" pitchFamily="34" charset="0"/>
              </a:rPr>
              <a:t>Hidalgo County Sanitation Program</a:t>
            </a:r>
            <a:endParaRPr lang="en-US" dirty="0">
              <a:latin typeface="Arial" pitchFamily="34" charset="0"/>
              <a:cs typeface="Arial" pitchFamily="34" charset="0"/>
            </a:endParaRPr>
          </a:p>
        </p:txBody>
      </p:sp>
      <p:sp>
        <p:nvSpPr>
          <p:cNvPr id="3" name="Subtitle 2"/>
          <p:cNvSpPr>
            <a:spLocks noGrp="1"/>
          </p:cNvSpPr>
          <p:nvPr>
            <p:ph type="subTitle" idx="1"/>
          </p:nvPr>
        </p:nvSpPr>
        <p:spPr>
          <a:xfrm>
            <a:off x="4114800" y="3429000"/>
            <a:ext cx="4648200" cy="2209800"/>
          </a:xfrm>
        </p:spPr>
        <p:txBody>
          <a:bodyPr>
            <a:normAutofit/>
          </a:bodyPr>
          <a:lstStyle/>
          <a:p>
            <a:pPr algn="ctr"/>
            <a:endParaRPr lang="en-US" dirty="0" smtClean="0"/>
          </a:p>
          <a:p>
            <a:pPr algn="ctr"/>
            <a:r>
              <a:rPr lang="en-US" dirty="0" smtClean="0"/>
              <a:t>Rural Waste Collection Options</a:t>
            </a:r>
          </a:p>
          <a:p>
            <a:endParaRPr lang="en-US" dirty="0" smtClean="0"/>
          </a:p>
        </p:txBody>
      </p:sp>
      <p:sp>
        <p:nvSpPr>
          <p:cNvPr id="4" name="TextBox 3"/>
          <p:cNvSpPr txBox="1"/>
          <p:nvPr/>
        </p:nvSpPr>
        <p:spPr>
          <a:xfrm>
            <a:off x="278296" y="6324600"/>
            <a:ext cx="8713304" cy="369332"/>
          </a:xfrm>
          <a:prstGeom prst="rect">
            <a:avLst/>
          </a:prstGeom>
          <a:noFill/>
        </p:spPr>
        <p:txBody>
          <a:bodyPr wrap="square" rtlCol="0">
            <a:spAutoFit/>
          </a:bodyPr>
          <a:lstStyle/>
          <a:p>
            <a:r>
              <a:rPr lang="en-US" dirty="0" smtClean="0"/>
              <a:t>Department of Budget and Management                                                                     01/21/2014</a:t>
            </a:r>
            <a:endParaRPr lang="en-US" dirty="0"/>
          </a:p>
        </p:txBody>
      </p:sp>
    </p:spTree>
    <p:extLst>
      <p:ext uri="{BB962C8B-B14F-4D97-AF65-F5344CB8AC3E}">
        <p14:creationId xmlns:p14="http://schemas.microsoft.com/office/powerpoint/2010/main" val="1267827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itchFamily="34" charset="0"/>
                <a:cs typeface="Arial" pitchFamily="34" charset="0"/>
              </a:rPr>
              <a:t>Recommendations</a:t>
            </a:r>
          </a:p>
        </p:txBody>
      </p:sp>
      <p:sp>
        <p:nvSpPr>
          <p:cNvPr id="3" name="Content Placeholder 2"/>
          <p:cNvSpPr>
            <a:spLocks noGrp="1"/>
          </p:cNvSpPr>
          <p:nvPr>
            <p:ph idx="1"/>
          </p:nvPr>
        </p:nvSpPr>
        <p:spPr>
          <a:xfrm>
            <a:off x="152400" y="1828800"/>
            <a:ext cx="8763000" cy="4572000"/>
          </a:xfrm>
        </p:spPr>
        <p:txBody>
          <a:bodyPr>
            <a:normAutofit/>
          </a:bodyPr>
          <a:lstStyle/>
          <a:p>
            <a:pPr marL="0" indent="0" algn="ctr">
              <a:buNone/>
            </a:pPr>
            <a:r>
              <a:rPr lang="en-US" sz="2500" dirty="0">
                <a:latin typeface="Arial" pitchFamily="34" charset="0"/>
                <a:cs typeface="Arial" pitchFamily="34" charset="0"/>
              </a:rPr>
              <a:t>Based on the RFI’s questionnaire responses and vendor interviews conducted, the following actions are recommended</a:t>
            </a:r>
          </a:p>
          <a:p>
            <a:pPr marL="0" indent="0">
              <a:buNone/>
            </a:pPr>
            <a:endParaRPr lang="en-US" sz="2500" dirty="0">
              <a:latin typeface="Arial" pitchFamily="34" charset="0"/>
              <a:cs typeface="Arial" pitchFamily="34" charset="0"/>
            </a:endParaRPr>
          </a:p>
          <a:p>
            <a:pPr marL="457200" lvl="0" indent="-457200">
              <a:buFont typeface="+mj-lt"/>
              <a:buAutoNum type="arabicPeriod"/>
            </a:pPr>
            <a:r>
              <a:rPr lang="en-US" sz="2500" dirty="0">
                <a:latin typeface="Arial" pitchFamily="34" charset="0"/>
                <a:cs typeface="Arial" pitchFamily="34" charset="0"/>
              </a:rPr>
              <a:t>Assess a 5% franchise fee to all waste </a:t>
            </a:r>
            <a:r>
              <a:rPr lang="en-US" sz="2500" dirty="0" smtClean="0">
                <a:latin typeface="Arial" pitchFamily="34" charset="0"/>
                <a:cs typeface="Arial" pitchFamily="34" charset="0"/>
              </a:rPr>
              <a:t>haulers</a:t>
            </a:r>
          </a:p>
          <a:p>
            <a:pPr marL="457200" lvl="0" indent="-457200">
              <a:buFont typeface="+mj-lt"/>
              <a:buAutoNum type="arabicPeriod"/>
            </a:pPr>
            <a:endParaRPr lang="en-US" sz="400" dirty="0">
              <a:latin typeface="Arial" pitchFamily="34" charset="0"/>
              <a:cs typeface="Arial" pitchFamily="34" charset="0"/>
            </a:endParaRPr>
          </a:p>
          <a:p>
            <a:pPr marL="457200" lvl="0" indent="-457200">
              <a:buFont typeface="+mj-lt"/>
              <a:buAutoNum type="arabicPeriod"/>
            </a:pPr>
            <a:r>
              <a:rPr lang="en-US" sz="2500" dirty="0">
                <a:latin typeface="Arial" pitchFamily="34" charset="0"/>
                <a:cs typeface="Arial" pitchFamily="34" charset="0"/>
              </a:rPr>
              <a:t>Assess a fee for disposal service at the citizen collection </a:t>
            </a:r>
            <a:r>
              <a:rPr lang="en-US" sz="2500" dirty="0" smtClean="0">
                <a:latin typeface="Arial" pitchFamily="34" charset="0"/>
                <a:cs typeface="Arial" pitchFamily="34" charset="0"/>
              </a:rPr>
              <a:t>stations</a:t>
            </a:r>
          </a:p>
          <a:p>
            <a:pPr marL="457200" lvl="0" indent="-457200">
              <a:buFont typeface="+mj-lt"/>
              <a:buAutoNum type="arabicPeriod"/>
            </a:pPr>
            <a:r>
              <a:rPr lang="en-US" sz="2500" dirty="0" smtClean="0">
                <a:latin typeface="Arial" pitchFamily="34" charset="0"/>
                <a:cs typeface="Arial" pitchFamily="34" charset="0"/>
              </a:rPr>
              <a:t>Consider privatizing/franchising  or assessing a fee at the citizen collection stations</a:t>
            </a:r>
            <a:endParaRPr lang="en-US" sz="2500" dirty="0">
              <a:latin typeface="Arial" pitchFamily="34" charset="0"/>
              <a:cs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10</a:t>
            </a:fld>
            <a:endParaRPr lang="en-US" dirty="0"/>
          </a:p>
        </p:txBody>
      </p:sp>
    </p:spTree>
    <p:extLst>
      <p:ext uri="{BB962C8B-B14F-4D97-AF65-F5344CB8AC3E}">
        <p14:creationId xmlns:p14="http://schemas.microsoft.com/office/powerpoint/2010/main" val="3571626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3158"/>
            <a:ext cx="8686800" cy="1056042"/>
          </a:xfrm>
        </p:spPr>
        <p:txBody>
          <a:bodyPr>
            <a:normAutofit fontScale="90000"/>
          </a:bodyPr>
          <a:lstStyle/>
          <a:p>
            <a:pPr lvl="0" algn="ctr"/>
            <a:r>
              <a:rPr lang="en-US" dirty="0" smtClean="0">
                <a:effectLst/>
              </a:rPr>
              <a:t/>
            </a:r>
            <a:br>
              <a:rPr lang="en-US" dirty="0" smtClean="0">
                <a:effectLst/>
              </a:rPr>
            </a:br>
            <a:r>
              <a:rPr lang="en-US" dirty="0" smtClean="0">
                <a:effectLst/>
                <a:latin typeface="Arial" pitchFamily="34" charset="0"/>
                <a:cs typeface="Arial" pitchFamily="34" charset="0"/>
              </a:rPr>
              <a:t>Assess </a:t>
            </a:r>
            <a:r>
              <a:rPr lang="en-US" dirty="0">
                <a:effectLst/>
                <a:latin typeface="Arial" pitchFamily="34" charset="0"/>
                <a:cs typeface="Arial" pitchFamily="34" charset="0"/>
              </a:rPr>
              <a:t>a franchise fee to all waste haulers</a:t>
            </a:r>
            <a:r>
              <a:rPr lang="en-US" dirty="0">
                <a:effectLst/>
              </a:rPr>
              <a:t/>
            </a:r>
            <a:br>
              <a:rPr lang="en-US" dirty="0">
                <a:effectLst/>
              </a:rPr>
            </a:br>
            <a:endParaRPr lang="en-US" dirty="0"/>
          </a:p>
        </p:txBody>
      </p:sp>
      <p:sp>
        <p:nvSpPr>
          <p:cNvPr id="3" name="Content Placeholder 2"/>
          <p:cNvSpPr>
            <a:spLocks noGrp="1"/>
          </p:cNvSpPr>
          <p:nvPr>
            <p:ph idx="1"/>
          </p:nvPr>
        </p:nvSpPr>
        <p:spPr>
          <a:xfrm>
            <a:off x="533400" y="1600200"/>
            <a:ext cx="8458200" cy="4572000"/>
          </a:xfrm>
        </p:spPr>
        <p:txBody>
          <a:bodyPr>
            <a:normAutofit/>
          </a:bodyPr>
          <a:lstStyle/>
          <a:p>
            <a:pPr lvl="0"/>
            <a:r>
              <a:rPr lang="en-US" sz="2900" dirty="0"/>
              <a:t>Utilize Non-Exclusive Franchise Agreements</a:t>
            </a:r>
          </a:p>
          <a:p>
            <a:pPr lvl="0"/>
            <a:r>
              <a:rPr lang="en-US" sz="2900" dirty="0"/>
              <a:t>Open Market Concept</a:t>
            </a:r>
          </a:p>
          <a:p>
            <a:pPr lvl="0"/>
            <a:r>
              <a:rPr lang="en-US" sz="2900" dirty="0"/>
              <a:t>All Waste Haulers are assessed a 5% franchise fee</a:t>
            </a:r>
          </a:p>
          <a:p>
            <a:pPr lvl="0"/>
            <a:r>
              <a:rPr lang="en-US" sz="2900" dirty="0"/>
              <a:t>Competition keeps rates low</a:t>
            </a:r>
          </a:p>
          <a:p>
            <a:pPr marL="0" indent="0">
              <a:buNone/>
            </a:pPr>
            <a:endParaRPr lang="en-US" sz="400" dirty="0"/>
          </a:p>
          <a:p>
            <a:pPr marL="0" indent="0" algn="just">
              <a:buNone/>
            </a:pPr>
            <a:r>
              <a:rPr lang="en-US" sz="2200" dirty="0"/>
              <a:t>Under a non-exclusive franchise system, rural county residents will have a choice of more than one waste hauler because the system is open to competition to all haulers that enter into an agreement. The waste haulers deal directly with the public in competing for rural resident customers. Rural residents get to choose the most economical vendor.</a:t>
            </a:r>
          </a:p>
          <a:p>
            <a:pPr marL="0" indent="0">
              <a:buNone/>
            </a:pPr>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11</a:t>
            </a:fld>
            <a:endParaRPr lang="en-US" dirty="0"/>
          </a:p>
        </p:txBody>
      </p:sp>
    </p:spTree>
    <p:extLst>
      <p:ext uri="{BB962C8B-B14F-4D97-AF65-F5344CB8AC3E}">
        <p14:creationId xmlns:p14="http://schemas.microsoft.com/office/powerpoint/2010/main" val="663906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056042"/>
          </a:xfrm>
        </p:spPr>
        <p:txBody>
          <a:bodyPr>
            <a:normAutofit fontScale="90000"/>
          </a:bodyPr>
          <a:lstStyle/>
          <a:p>
            <a:pPr lvl="0" algn="ctr"/>
            <a:r>
              <a:rPr lang="en-US" dirty="0" smtClean="0">
                <a:effectLst/>
              </a:rPr>
              <a:t/>
            </a:r>
            <a:br>
              <a:rPr lang="en-US" dirty="0" smtClean="0">
                <a:effectLst/>
              </a:rPr>
            </a:br>
            <a:r>
              <a:rPr lang="en-US" dirty="0" smtClean="0">
                <a:effectLst/>
                <a:latin typeface="Arial" pitchFamily="34" charset="0"/>
                <a:cs typeface="Arial" pitchFamily="34" charset="0"/>
              </a:rPr>
              <a:t>Assess </a:t>
            </a:r>
            <a:r>
              <a:rPr lang="en-US" dirty="0">
                <a:effectLst/>
                <a:latin typeface="Arial" pitchFamily="34" charset="0"/>
                <a:cs typeface="Arial" pitchFamily="34" charset="0"/>
              </a:rPr>
              <a:t>a fee for disposal service at the citizen collection stations</a:t>
            </a:r>
            <a:r>
              <a:rPr lang="en-US" dirty="0">
                <a:effectLst/>
              </a:rPr>
              <a:t/>
            </a:r>
            <a:br>
              <a:rPr lang="en-US" dirty="0">
                <a:effectLst/>
              </a:rPr>
            </a:br>
            <a:endParaRPr lang="en-US" dirty="0"/>
          </a:p>
        </p:txBody>
      </p:sp>
      <p:sp>
        <p:nvSpPr>
          <p:cNvPr id="3" name="Content Placeholder 2"/>
          <p:cNvSpPr>
            <a:spLocks noGrp="1"/>
          </p:cNvSpPr>
          <p:nvPr>
            <p:ph idx="1"/>
          </p:nvPr>
        </p:nvSpPr>
        <p:spPr>
          <a:xfrm>
            <a:off x="228600" y="1676400"/>
            <a:ext cx="8839200" cy="4572000"/>
          </a:xfrm>
        </p:spPr>
        <p:txBody>
          <a:bodyPr>
            <a:normAutofit fontScale="92500"/>
          </a:bodyPr>
          <a:lstStyle/>
          <a:p>
            <a:pPr marL="0" lvl="0" indent="0">
              <a:buNone/>
            </a:pPr>
            <a:r>
              <a:rPr lang="en-US" b="1" dirty="0"/>
              <a:t>Implement a Pay As You Throw (PAYT) system </a:t>
            </a:r>
          </a:p>
          <a:p>
            <a:pPr lvl="1"/>
            <a:r>
              <a:rPr lang="en-US" sz="2300" dirty="0"/>
              <a:t>Residents pay a variable rate depending on the amount of trash </a:t>
            </a:r>
            <a:r>
              <a:rPr lang="en-US" sz="2300" dirty="0" smtClean="0"/>
              <a:t>disposed</a:t>
            </a:r>
          </a:p>
          <a:p>
            <a:pPr lvl="1"/>
            <a:r>
              <a:rPr lang="en-US" sz="2300" dirty="0" smtClean="0"/>
              <a:t>Fee </a:t>
            </a:r>
            <a:r>
              <a:rPr lang="en-US" sz="2300" dirty="0"/>
              <a:t>will be based on volume or weight</a:t>
            </a:r>
          </a:p>
          <a:p>
            <a:pPr marL="0" indent="0">
              <a:buNone/>
            </a:pPr>
            <a:r>
              <a:rPr lang="en-US" b="1" dirty="0" smtClean="0"/>
              <a:t>Options</a:t>
            </a:r>
            <a:endParaRPr lang="en-US" b="1" dirty="0"/>
          </a:p>
          <a:p>
            <a:pPr lvl="0"/>
            <a:r>
              <a:rPr lang="en-US" sz="2300" dirty="0"/>
              <a:t>Utilize county staff to assess, collect and operate the transfer stations </a:t>
            </a:r>
            <a:r>
              <a:rPr lang="en-US" sz="2300" b="1" dirty="0"/>
              <a:t>or;</a:t>
            </a:r>
            <a:endParaRPr lang="en-US" sz="2300" dirty="0"/>
          </a:p>
          <a:p>
            <a:pPr lvl="0"/>
            <a:r>
              <a:rPr lang="en-US" sz="2300" dirty="0"/>
              <a:t>Privatize the transfer stations and collect a franchise fee </a:t>
            </a:r>
          </a:p>
          <a:p>
            <a:pPr marL="0" indent="0">
              <a:buNone/>
            </a:pPr>
            <a:endParaRPr lang="en-US" sz="1100" dirty="0"/>
          </a:p>
          <a:p>
            <a:pPr marL="0" indent="0" algn="just">
              <a:buNone/>
            </a:pPr>
            <a:r>
              <a:rPr lang="en-US" sz="2400" dirty="0"/>
              <a:t>Under a Pay As You Throw (PAYT) trash program, households are charged for trash disposal based on the amount of trash they throw away, providing a direct economic incentive for residents to reduce waste. Will encourage and initiate recycling efforts</a:t>
            </a:r>
          </a:p>
          <a:p>
            <a:pPr marL="0" indent="0">
              <a:buNone/>
            </a:pPr>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12</a:t>
            </a:fld>
            <a:endParaRPr lang="en-US" dirty="0"/>
          </a:p>
        </p:txBody>
      </p:sp>
    </p:spTree>
    <p:extLst>
      <p:ext uri="{BB962C8B-B14F-4D97-AF65-F5344CB8AC3E}">
        <p14:creationId xmlns:p14="http://schemas.microsoft.com/office/powerpoint/2010/main" val="1339623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5558"/>
            <a:ext cx="8686800" cy="1056042"/>
          </a:xfrm>
        </p:spPr>
        <p:txBody>
          <a:bodyPr>
            <a:normAutofit fontScale="90000"/>
          </a:bodyPr>
          <a:lstStyle/>
          <a:p>
            <a:pPr lvl="0"/>
            <a:r>
              <a:rPr lang="en-US" dirty="0" smtClean="0">
                <a:latin typeface="Arial" pitchFamily="34" charset="0"/>
                <a:cs typeface="Arial" pitchFamily="34" charset="0"/>
              </a:rPr>
              <a:t>Privatize or Franchise </a:t>
            </a:r>
            <a:r>
              <a:rPr lang="en-US" dirty="0">
                <a:latin typeface="Arial" pitchFamily="34" charset="0"/>
                <a:cs typeface="Arial" pitchFamily="34" charset="0"/>
              </a:rPr>
              <a:t>the citizen collection stations</a:t>
            </a:r>
            <a:br>
              <a:rPr lang="en-US" dirty="0">
                <a:latin typeface="Arial" pitchFamily="34" charset="0"/>
                <a:cs typeface="Arial" pitchFamily="34" charset="0"/>
              </a:rPr>
            </a:br>
            <a:endParaRPr lang="en-US" dirty="0"/>
          </a:p>
        </p:txBody>
      </p:sp>
      <p:sp>
        <p:nvSpPr>
          <p:cNvPr id="3" name="Content Placeholder 2"/>
          <p:cNvSpPr>
            <a:spLocks noGrp="1"/>
          </p:cNvSpPr>
          <p:nvPr>
            <p:ph idx="1"/>
          </p:nvPr>
        </p:nvSpPr>
        <p:spPr>
          <a:xfrm>
            <a:off x="381000" y="1676400"/>
            <a:ext cx="7620000" cy="4572000"/>
          </a:xfrm>
        </p:spPr>
        <p:txBody>
          <a:bodyPr/>
          <a:lstStyle/>
          <a:p>
            <a:r>
              <a:rPr lang="en-US" dirty="0" smtClean="0"/>
              <a:t>Gives rural resident another option to self haul. </a:t>
            </a:r>
          </a:p>
          <a:p>
            <a:r>
              <a:rPr lang="en-US" dirty="0" smtClean="0"/>
              <a:t>County would have an option to collect a franchise fee from awarded vendor</a:t>
            </a:r>
          </a:p>
          <a:p>
            <a:pPr marL="0" indent="0">
              <a:buNone/>
            </a:pPr>
            <a:r>
              <a:rPr lang="en-US" dirty="0" smtClean="0"/>
              <a:t>Or;</a:t>
            </a:r>
          </a:p>
          <a:p>
            <a:r>
              <a:rPr lang="en-US" dirty="0" smtClean="0"/>
              <a:t>County can assess a fee for waste disposal at the collection stations</a:t>
            </a:r>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13</a:t>
            </a:fld>
            <a:endParaRPr lang="en-US" dirty="0"/>
          </a:p>
        </p:txBody>
      </p:sp>
    </p:spTree>
    <p:extLst>
      <p:ext uri="{BB962C8B-B14F-4D97-AF65-F5344CB8AC3E}">
        <p14:creationId xmlns:p14="http://schemas.microsoft.com/office/powerpoint/2010/main" val="308456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Advantages</a:t>
            </a:r>
          </a:p>
        </p:txBody>
      </p:sp>
      <p:sp>
        <p:nvSpPr>
          <p:cNvPr id="3" name="Content Placeholder 2"/>
          <p:cNvSpPr>
            <a:spLocks noGrp="1"/>
          </p:cNvSpPr>
          <p:nvPr>
            <p:ph idx="1"/>
          </p:nvPr>
        </p:nvSpPr>
        <p:spPr>
          <a:xfrm>
            <a:off x="533400" y="2133600"/>
            <a:ext cx="7620000" cy="4572000"/>
          </a:xfrm>
        </p:spPr>
        <p:txBody>
          <a:bodyPr>
            <a:normAutofit/>
          </a:bodyPr>
          <a:lstStyle/>
          <a:p>
            <a:pPr lvl="0"/>
            <a:r>
              <a:rPr lang="en-US" sz="2400" dirty="0" smtClean="0">
                <a:latin typeface="Arial" pitchFamily="34" charset="0"/>
                <a:cs typeface="Arial" pitchFamily="34" charset="0"/>
              </a:rPr>
              <a:t>Allows rural residents to choose the best options</a:t>
            </a:r>
          </a:p>
          <a:p>
            <a:pPr lvl="0"/>
            <a:endParaRPr lang="en-US" sz="400" dirty="0" smtClean="0">
              <a:latin typeface="Arial" pitchFamily="34" charset="0"/>
              <a:cs typeface="Arial" pitchFamily="34" charset="0"/>
            </a:endParaRPr>
          </a:p>
          <a:p>
            <a:pPr lvl="0"/>
            <a:r>
              <a:rPr lang="en-US" sz="2400" dirty="0" smtClean="0">
                <a:latin typeface="Arial" pitchFamily="34" charset="0"/>
                <a:cs typeface="Arial" pitchFamily="34" charset="0"/>
              </a:rPr>
              <a:t>County keeps control of the Sanitation Functions</a:t>
            </a:r>
          </a:p>
          <a:p>
            <a:pPr lvl="0"/>
            <a:endParaRPr lang="en-US" sz="400" dirty="0" smtClean="0">
              <a:latin typeface="Arial" pitchFamily="34" charset="0"/>
              <a:cs typeface="Arial" pitchFamily="34" charset="0"/>
            </a:endParaRPr>
          </a:p>
          <a:p>
            <a:pPr lvl="0"/>
            <a:r>
              <a:rPr lang="en-US" sz="2400" dirty="0" smtClean="0">
                <a:latin typeface="Arial" pitchFamily="34" charset="0"/>
                <a:cs typeface="Arial" pitchFamily="34" charset="0"/>
              </a:rPr>
              <a:t>Encourages competition</a:t>
            </a:r>
          </a:p>
          <a:p>
            <a:pPr lvl="0"/>
            <a:endParaRPr lang="en-US" sz="400" dirty="0" smtClean="0">
              <a:latin typeface="Arial" pitchFamily="34" charset="0"/>
              <a:cs typeface="Arial" pitchFamily="34" charset="0"/>
            </a:endParaRPr>
          </a:p>
          <a:p>
            <a:pPr lvl="0"/>
            <a:r>
              <a:rPr lang="en-US" sz="2400" dirty="0" smtClean="0">
                <a:latin typeface="Arial" pitchFamily="34" charset="0"/>
                <a:cs typeface="Arial" pitchFamily="34" charset="0"/>
              </a:rPr>
              <a:t>Closes the trash black market</a:t>
            </a:r>
          </a:p>
          <a:p>
            <a:pPr lvl="0"/>
            <a:endParaRPr lang="en-US" sz="400" dirty="0" smtClean="0">
              <a:latin typeface="Arial" pitchFamily="34" charset="0"/>
              <a:cs typeface="Arial" pitchFamily="34" charset="0"/>
            </a:endParaRPr>
          </a:p>
          <a:p>
            <a:pPr lvl="0"/>
            <a:r>
              <a:rPr lang="en-US" sz="2400" dirty="0" smtClean="0">
                <a:latin typeface="Arial" pitchFamily="34" charset="0"/>
                <a:cs typeface="Arial" pitchFamily="34" charset="0"/>
              </a:rPr>
              <a:t>Reduces current M/O expenditures</a:t>
            </a:r>
          </a:p>
          <a:p>
            <a:pPr lvl="0"/>
            <a:endParaRPr lang="en-US" sz="400" dirty="0" smtClean="0">
              <a:latin typeface="Arial" pitchFamily="34" charset="0"/>
              <a:cs typeface="Arial" pitchFamily="34" charset="0"/>
            </a:endParaRPr>
          </a:p>
          <a:p>
            <a:pPr lvl="0"/>
            <a:r>
              <a:rPr lang="en-US" sz="2400" dirty="0" smtClean="0">
                <a:latin typeface="Arial" pitchFamily="34" charset="0"/>
                <a:cs typeface="Arial" pitchFamily="34" charset="0"/>
              </a:rPr>
              <a:t>Increases revenues </a:t>
            </a:r>
          </a:p>
          <a:p>
            <a:pPr marL="0" indent="0">
              <a:buNone/>
            </a:pPr>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14</a:t>
            </a:fld>
            <a:endParaRPr lang="en-US" dirty="0"/>
          </a:p>
        </p:txBody>
      </p:sp>
    </p:spTree>
    <p:extLst>
      <p:ext uri="{BB962C8B-B14F-4D97-AF65-F5344CB8AC3E}">
        <p14:creationId xmlns:p14="http://schemas.microsoft.com/office/powerpoint/2010/main" val="2327217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a:xfrm>
            <a:off x="0" y="1905000"/>
            <a:ext cx="9982200" cy="4572000"/>
          </a:xfrm>
        </p:spPr>
        <p:txBody>
          <a:bodyPr/>
          <a:lstStyle/>
          <a:p>
            <a:r>
              <a:rPr lang="en-US" dirty="0" smtClean="0">
                <a:latin typeface="Arial" pitchFamily="34" charset="0"/>
                <a:cs typeface="Arial" pitchFamily="34" charset="0"/>
              </a:rPr>
              <a:t>Initial transition and support (illegal dumping)</a:t>
            </a:r>
          </a:p>
          <a:p>
            <a:pPr marL="0" indent="0">
              <a:buNone/>
            </a:pPr>
            <a:endParaRPr lang="en-US" sz="400" dirty="0" smtClean="0">
              <a:latin typeface="Arial" pitchFamily="34" charset="0"/>
              <a:cs typeface="Arial" pitchFamily="34" charset="0"/>
            </a:endParaRPr>
          </a:p>
          <a:p>
            <a:r>
              <a:rPr lang="en-US" dirty="0" smtClean="0">
                <a:latin typeface="Arial" pitchFamily="34" charset="0"/>
                <a:cs typeface="Arial" pitchFamily="34" charset="0"/>
              </a:rPr>
              <a:t>Potential capital costs (scale or visual)</a:t>
            </a:r>
          </a:p>
          <a:p>
            <a:pPr marL="0" indent="0">
              <a:buNone/>
            </a:pPr>
            <a:endParaRPr lang="en-US" sz="400" dirty="0" smtClean="0">
              <a:latin typeface="Arial" pitchFamily="34" charset="0"/>
              <a:cs typeface="Arial" pitchFamily="34" charset="0"/>
            </a:endParaRPr>
          </a:p>
          <a:p>
            <a:r>
              <a:rPr lang="en-US" dirty="0" smtClean="0">
                <a:latin typeface="Arial" pitchFamily="34" charset="0"/>
                <a:cs typeface="Arial" pitchFamily="34" charset="0"/>
              </a:rPr>
              <a:t>Dedicated Code Enforcement (equipment and training)</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22150D1-F9F4-4BA1-9404-779A35382010}" type="slidenum">
              <a:rPr lang="en-US" smtClean="0"/>
              <a:t>15</a:t>
            </a:fld>
            <a:endParaRPr lang="en-US" dirty="0"/>
          </a:p>
        </p:txBody>
      </p:sp>
    </p:spTree>
    <p:extLst>
      <p:ext uri="{BB962C8B-B14F-4D97-AF65-F5344CB8AC3E}">
        <p14:creationId xmlns:p14="http://schemas.microsoft.com/office/powerpoint/2010/main" val="3649583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684"/>
            <a:ext cx="9144000" cy="1056042"/>
          </a:xfrm>
        </p:spPr>
        <p:txBody>
          <a:bodyPr>
            <a:normAutofit fontScale="90000"/>
          </a:bodyPr>
          <a:lstStyle/>
          <a:p>
            <a:r>
              <a:rPr lang="en-US" dirty="0" smtClean="0"/>
              <a:t>TCEQ Strategies to reduce illegal dumping</a:t>
            </a:r>
            <a:endParaRPr lang="en-US" dirty="0"/>
          </a:p>
        </p:txBody>
      </p:sp>
      <p:sp>
        <p:nvSpPr>
          <p:cNvPr id="3" name="Content Placeholder 2"/>
          <p:cNvSpPr>
            <a:spLocks noGrp="1"/>
          </p:cNvSpPr>
          <p:nvPr>
            <p:ph idx="1"/>
          </p:nvPr>
        </p:nvSpPr>
        <p:spPr>
          <a:xfrm>
            <a:off x="152400" y="1676400"/>
            <a:ext cx="7620000" cy="4572000"/>
          </a:xfrm>
        </p:spPr>
        <p:txBody>
          <a:bodyPr/>
          <a:lstStyle/>
          <a:p>
            <a:r>
              <a:rPr lang="en-US" dirty="0" smtClean="0"/>
              <a:t>Education and Outreach</a:t>
            </a:r>
          </a:p>
          <a:p>
            <a:r>
              <a:rPr lang="en-US" dirty="0" smtClean="0"/>
              <a:t>Available </a:t>
            </a:r>
            <a:r>
              <a:rPr lang="en-US" dirty="0"/>
              <a:t>R</a:t>
            </a:r>
            <a:r>
              <a:rPr lang="en-US" dirty="0" smtClean="0"/>
              <a:t>ecycling Options</a:t>
            </a:r>
          </a:p>
          <a:p>
            <a:r>
              <a:rPr lang="en-US" dirty="0" smtClean="0"/>
              <a:t>Good Code Enforcement</a:t>
            </a:r>
          </a:p>
          <a:p>
            <a:pPr lvl="1"/>
            <a:r>
              <a:rPr lang="en-US" dirty="0" smtClean="0"/>
              <a:t>Code Officer have to be heavily involved</a:t>
            </a:r>
          </a:p>
          <a:p>
            <a:pPr lvl="1"/>
            <a:r>
              <a:rPr lang="en-US" dirty="0" smtClean="0"/>
              <a:t>Target known bad areas first</a:t>
            </a:r>
          </a:p>
          <a:p>
            <a:pPr lvl="1"/>
            <a:r>
              <a:rPr lang="en-US" dirty="0" smtClean="0"/>
              <a:t>Conduct surveillance and sting operations</a:t>
            </a:r>
          </a:p>
          <a:p>
            <a:pPr lvl="1"/>
            <a:r>
              <a:rPr lang="en-US" dirty="0" smtClean="0"/>
              <a:t>Stiffen penalties and repercussions  </a:t>
            </a:r>
          </a:p>
          <a:p>
            <a:pPr lvl="1"/>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16</a:t>
            </a:fld>
            <a:endParaRPr lang="en-US" dirty="0"/>
          </a:p>
        </p:txBody>
      </p:sp>
    </p:spTree>
    <p:extLst>
      <p:ext uri="{BB962C8B-B14F-4D97-AF65-F5344CB8AC3E}">
        <p14:creationId xmlns:p14="http://schemas.microsoft.com/office/powerpoint/2010/main" val="2866536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
            </a:r>
            <a:br>
              <a:rPr lang="en-US" dirty="0" smtClean="0">
                <a:effectLst/>
              </a:rPr>
            </a:br>
            <a:r>
              <a:rPr lang="en-US" dirty="0" smtClean="0">
                <a:effectLst/>
              </a:rPr>
              <a:t>Franchise Implementation </a:t>
            </a:r>
            <a:r>
              <a:rPr lang="en-US" dirty="0">
                <a:effectLst/>
              </a:rPr>
              <a:t>Process</a:t>
            </a:r>
            <a:br>
              <a:rPr lang="en-US" dirty="0">
                <a:effectLst/>
              </a:rPr>
            </a:br>
            <a:endParaRPr lang="en-US" dirty="0"/>
          </a:p>
        </p:txBody>
      </p:sp>
      <p:sp>
        <p:nvSpPr>
          <p:cNvPr id="3" name="Content Placeholder 2"/>
          <p:cNvSpPr>
            <a:spLocks noGrp="1"/>
          </p:cNvSpPr>
          <p:nvPr>
            <p:ph idx="1"/>
          </p:nvPr>
        </p:nvSpPr>
        <p:spPr>
          <a:xfrm>
            <a:off x="152400" y="1828800"/>
            <a:ext cx="8991600" cy="4572000"/>
          </a:xfrm>
        </p:spPr>
        <p:txBody>
          <a:bodyPr>
            <a:normAutofit/>
          </a:bodyPr>
          <a:lstStyle/>
          <a:p>
            <a:pPr marL="514350" lvl="0" indent="-514350">
              <a:buFont typeface="+mj-lt"/>
              <a:buAutoNum type="arabicPeriod"/>
            </a:pPr>
            <a:r>
              <a:rPr lang="en-US" sz="1800" dirty="0"/>
              <a:t>Present sanitation program options and recommendations to Commissioners Court</a:t>
            </a:r>
          </a:p>
          <a:p>
            <a:pPr marL="514350" lvl="0" indent="-514350">
              <a:buFont typeface="+mj-lt"/>
              <a:buAutoNum type="arabicPeriod"/>
            </a:pPr>
            <a:r>
              <a:rPr lang="en-US" sz="1800" dirty="0"/>
              <a:t>Draft county sanitation ordinance regarding the franchising of waste haulers</a:t>
            </a:r>
          </a:p>
          <a:p>
            <a:pPr marL="514350" lvl="0" indent="-514350">
              <a:buFont typeface="+mj-lt"/>
              <a:buAutoNum type="arabicPeriod"/>
            </a:pPr>
            <a:r>
              <a:rPr lang="en-US" sz="1800" dirty="0"/>
              <a:t>Notify affected haulers of planned “franchise“ system program</a:t>
            </a:r>
          </a:p>
          <a:p>
            <a:pPr marL="514350" lvl="0" indent="-514350">
              <a:buFont typeface="+mj-lt"/>
              <a:buAutoNum type="arabicPeriod"/>
            </a:pPr>
            <a:r>
              <a:rPr lang="en-US" sz="1800" dirty="0"/>
              <a:t>Receive commentary and conduct 2</a:t>
            </a:r>
            <a:r>
              <a:rPr lang="en-US" sz="1800" baseline="30000" dirty="0"/>
              <a:t>nd</a:t>
            </a:r>
            <a:r>
              <a:rPr lang="en-US" sz="1800" dirty="0"/>
              <a:t> public hearing</a:t>
            </a:r>
          </a:p>
          <a:p>
            <a:pPr marL="514350" lvl="0" indent="-514350">
              <a:buFont typeface="+mj-lt"/>
              <a:buAutoNum type="arabicPeriod"/>
            </a:pPr>
            <a:r>
              <a:rPr lang="en-US" sz="1800" dirty="0"/>
              <a:t>Draft Non-Exclusive Franchise Agreements</a:t>
            </a:r>
          </a:p>
          <a:p>
            <a:pPr marL="514350" lvl="0" indent="-514350">
              <a:buFont typeface="+mj-lt"/>
              <a:buAutoNum type="arabicPeriod"/>
            </a:pPr>
            <a:r>
              <a:rPr lang="en-US" sz="1800" dirty="0"/>
              <a:t>Seek Commissioners Court Approval and Authorization of ordinance and agreements</a:t>
            </a:r>
          </a:p>
          <a:p>
            <a:pPr marL="514350" lvl="0" indent="-514350">
              <a:buFont typeface="+mj-lt"/>
              <a:buAutoNum type="arabicPeriod"/>
            </a:pPr>
            <a:r>
              <a:rPr lang="en-US" sz="1800" dirty="0"/>
              <a:t>Haulers apply for the franchise agreements</a:t>
            </a:r>
          </a:p>
          <a:p>
            <a:pPr marL="514350" lvl="0" indent="-514350">
              <a:buFont typeface="+mj-lt"/>
              <a:buAutoNum type="arabicPeriod"/>
            </a:pPr>
            <a:r>
              <a:rPr lang="en-US" sz="1800" dirty="0"/>
              <a:t>Commissioners Court issues franchise agreements via Court Action</a:t>
            </a:r>
          </a:p>
          <a:p>
            <a:pPr marL="514350" lvl="0" indent="-514350">
              <a:buFont typeface="+mj-lt"/>
              <a:buAutoNum type="arabicPeriod"/>
            </a:pPr>
            <a:r>
              <a:rPr lang="en-US" sz="1800" dirty="0"/>
              <a:t>Franchisee send monthly revenue collections report as well as monthly 5% franchise fee</a:t>
            </a:r>
          </a:p>
          <a:p>
            <a:pPr marL="514350" lvl="0" indent="-514350">
              <a:buFont typeface="+mj-lt"/>
              <a:buAutoNum type="arabicPeriod"/>
            </a:pPr>
            <a:r>
              <a:rPr lang="en-US" sz="1800" dirty="0"/>
              <a:t>Franchisee sends annual report to the county</a:t>
            </a:r>
          </a:p>
          <a:p>
            <a:pPr marL="514350" lvl="0" indent="-514350">
              <a:buFont typeface="+mj-lt"/>
              <a:buAutoNum type="arabicPeriod"/>
            </a:pPr>
            <a:r>
              <a:rPr lang="en-US" sz="1800" dirty="0"/>
              <a:t>County periodically Audits the Franchisee financial statements (via County Auditor)</a:t>
            </a:r>
          </a:p>
          <a:p>
            <a:pPr marL="0" indent="0">
              <a:buNone/>
            </a:pPr>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17</a:t>
            </a:fld>
            <a:endParaRPr lang="en-US" dirty="0"/>
          </a:p>
        </p:txBody>
      </p:sp>
    </p:spTree>
    <p:extLst>
      <p:ext uri="{BB962C8B-B14F-4D97-AF65-F5344CB8AC3E}">
        <p14:creationId xmlns:p14="http://schemas.microsoft.com/office/powerpoint/2010/main" val="4189174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Key Points</a:t>
            </a:r>
            <a:endParaRPr lang="en-US" dirty="0"/>
          </a:p>
        </p:txBody>
      </p:sp>
      <p:sp>
        <p:nvSpPr>
          <p:cNvPr id="3" name="Content Placeholder 2"/>
          <p:cNvSpPr>
            <a:spLocks noGrp="1"/>
          </p:cNvSpPr>
          <p:nvPr>
            <p:ph idx="1"/>
          </p:nvPr>
        </p:nvSpPr>
        <p:spPr>
          <a:xfrm>
            <a:off x="0" y="1676400"/>
            <a:ext cx="9296400" cy="4572000"/>
          </a:xfrm>
        </p:spPr>
        <p:txBody>
          <a:bodyPr>
            <a:normAutofit fontScale="85000" lnSpcReduction="10000"/>
          </a:bodyPr>
          <a:lstStyle/>
          <a:p>
            <a:pPr lvl="0"/>
            <a:r>
              <a:rPr lang="en-US" sz="2800" dirty="0"/>
              <a:t>Assess a 5% Franchise Fee to all the waste haulers in Hidalgo County</a:t>
            </a:r>
          </a:p>
          <a:p>
            <a:pPr lvl="1">
              <a:buFont typeface="Arial" pitchFamily="34" charset="0"/>
              <a:buChar char="•"/>
            </a:pPr>
            <a:r>
              <a:rPr lang="en-US" sz="2400" dirty="0"/>
              <a:t>All vendors remain in business</a:t>
            </a:r>
          </a:p>
          <a:p>
            <a:pPr lvl="1">
              <a:buFont typeface="Arial" pitchFamily="34" charset="0"/>
              <a:buChar char="•"/>
            </a:pPr>
            <a:r>
              <a:rPr lang="en-US" sz="2400" dirty="0"/>
              <a:t>Vendors compete for customers </a:t>
            </a:r>
          </a:p>
          <a:p>
            <a:pPr lvl="1">
              <a:buFont typeface="Arial" pitchFamily="34" charset="0"/>
              <a:buChar char="•"/>
            </a:pPr>
            <a:r>
              <a:rPr lang="en-US" sz="2400" dirty="0"/>
              <a:t>Rural residents choose the best options and rates</a:t>
            </a:r>
          </a:p>
          <a:p>
            <a:pPr marL="0" indent="0">
              <a:buNone/>
            </a:pPr>
            <a:endParaRPr lang="en-US" sz="500" dirty="0"/>
          </a:p>
          <a:p>
            <a:pPr lvl="0"/>
            <a:r>
              <a:rPr lang="en-US" sz="2800" dirty="0"/>
              <a:t>Keep transfer stations open (2 options)</a:t>
            </a:r>
          </a:p>
          <a:p>
            <a:pPr marL="971550" lvl="1" indent="-514350">
              <a:buFont typeface="+mj-lt"/>
              <a:buAutoNum type="arabicPeriod"/>
            </a:pPr>
            <a:r>
              <a:rPr lang="en-US" dirty="0"/>
              <a:t>Operated by county personnel</a:t>
            </a:r>
            <a:endParaRPr lang="en-US" sz="2400" dirty="0"/>
          </a:p>
          <a:p>
            <a:pPr lvl="2"/>
            <a:r>
              <a:rPr lang="en-US" dirty="0"/>
              <a:t> Revenues would help offset M/O costs </a:t>
            </a:r>
            <a:r>
              <a:rPr lang="en-US" b="1" dirty="0"/>
              <a:t>or;</a:t>
            </a:r>
            <a:endParaRPr lang="en-US" sz="2000" dirty="0"/>
          </a:p>
          <a:p>
            <a:pPr lvl="2"/>
            <a:r>
              <a:rPr lang="en-US" dirty="0"/>
              <a:t>Fee would be based on volume or weight</a:t>
            </a:r>
            <a:endParaRPr lang="en-US" sz="2000" dirty="0"/>
          </a:p>
          <a:p>
            <a:pPr marL="971550" lvl="1" indent="-514350">
              <a:buFont typeface="+mj-lt"/>
              <a:buAutoNum type="arabicPeriod"/>
            </a:pPr>
            <a:r>
              <a:rPr lang="en-US" dirty="0" smtClean="0"/>
              <a:t>Operated by a Private Hauler</a:t>
            </a:r>
            <a:endParaRPr lang="en-US" sz="2400" dirty="0"/>
          </a:p>
          <a:p>
            <a:pPr lvl="2"/>
            <a:r>
              <a:rPr lang="en-US" dirty="0"/>
              <a:t>County would collect an additional 5% Franchise Fee</a:t>
            </a:r>
            <a:endParaRPr lang="en-US" sz="2000" dirty="0"/>
          </a:p>
          <a:p>
            <a:pPr lvl="2"/>
            <a:r>
              <a:rPr lang="en-US" dirty="0"/>
              <a:t>Qualified employees could be absorbed by the private vendor</a:t>
            </a:r>
            <a:endParaRPr lang="en-US" sz="2000" dirty="0"/>
          </a:p>
          <a:p>
            <a:pPr lvl="2"/>
            <a:r>
              <a:rPr lang="en-US" dirty="0"/>
              <a:t>Rural residents not willing to contract can still self haul</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18</a:t>
            </a:fld>
            <a:endParaRPr lang="en-US" dirty="0"/>
          </a:p>
        </p:txBody>
      </p:sp>
    </p:spTree>
    <p:extLst>
      <p:ext uri="{BB962C8B-B14F-4D97-AF65-F5344CB8AC3E}">
        <p14:creationId xmlns:p14="http://schemas.microsoft.com/office/powerpoint/2010/main" val="2224761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 (Con’t)</a:t>
            </a:r>
            <a:endParaRPr lang="en-US" dirty="0"/>
          </a:p>
        </p:txBody>
      </p:sp>
      <p:sp>
        <p:nvSpPr>
          <p:cNvPr id="3" name="Content Placeholder 2"/>
          <p:cNvSpPr>
            <a:spLocks noGrp="1"/>
          </p:cNvSpPr>
          <p:nvPr>
            <p:ph idx="1"/>
          </p:nvPr>
        </p:nvSpPr>
        <p:spPr>
          <a:xfrm>
            <a:off x="76200" y="1981200"/>
            <a:ext cx="9067800" cy="4572000"/>
          </a:xfrm>
        </p:spPr>
        <p:txBody>
          <a:bodyPr>
            <a:normAutofit/>
          </a:bodyPr>
          <a:lstStyle/>
          <a:p>
            <a:r>
              <a:rPr lang="en-US" sz="2000" dirty="0" smtClean="0"/>
              <a:t>Free Trash Collection is no economically feasible to County or Haulers</a:t>
            </a:r>
          </a:p>
          <a:p>
            <a:r>
              <a:rPr lang="en-US" sz="2000" dirty="0" smtClean="0"/>
              <a:t>By assessing a fee at the transfer stations, resident choose what’s more beneficial</a:t>
            </a:r>
          </a:p>
          <a:p>
            <a:r>
              <a:rPr lang="en-US" sz="2000" dirty="0" smtClean="0"/>
              <a:t>Rural residents will be able to pay a smaller fee when they self haul by segregating trash and thus take less to the collection station. </a:t>
            </a:r>
          </a:p>
          <a:p>
            <a:r>
              <a:rPr lang="en-US" sz="2000" dirty="0" smtClean="0"/>
              <a:t>County will encourage recycling</a:t>
            </a:r>
          </a:p>
          <a:p>
            <a:r>
              <a:rPr lang="en-US" sz="2000" dirty="0" smtClean="0"/>
              <a:t>Haulers will find themselves with more residents on the open market looking for waste p/u thus encouraging more business</a:t>
            </a:r>
          </a:p>
          <a:p>
            <a:r>
              <a:rPr lang="en-US" sz="2000" dirty="0" smtClean="0"/>
              <a:t>Revenue stream over M/O could be used to offset cost attributed to Public Awareness, Clean-Up, Code Enforcement and other initiatives </a:t>
            </a:r>
            <a:endParaRPr lang="en-US" sz="2000" dirty="0"/>
          </a:p>
        </p:txBody>
      </p:sp>
      <p:sp>
        <p:nvSpPr>
          <p:cNvPr id="4" name="Slide Number Placeholder 3"/>
          <p:cNvSpPr>
            <a:spLocks noGrp="1"/>
          </p:cNvSpPr>
          <p:nvPr>
            <p:ph type="sldNum" sz="quarter" idx="12"/>
          </p:nvPr>
        </p:nvSpPr>
        <p:spPr/>
        <p:txBody>
          <a:bodyPr/>
          <a:lstStyle/>
          <a:p>
            <a:fld id="{C22150D1-F9F4-4BA1-9404-779A35382010}" type="slidenum">
              <a:rPr lang="en-US" smtClean="0"/>
              <a:t>19</a:t>
            </a:fld>
            <a:endParaRPr lang="en-US" dirty="0"/>
          </a:p>
        </p:txBody>
      </p:sp>
    </p:spTree>
    <p:extLst>
      <p:ext uri="{BB962C8B-B14F-4D97-AF65-F5344CB8AC3E}">
        <p14:creationId xmlns:p14="http://schemas.microsoft.com/office/powerpoint/2010/main" val="1559197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
            </a:r>
            <a:br>
              <a:rPr lang="en-US" dirty="0" smtClean="0">
                <a:effectLst/>
              </a:rPr>
            </a:br>
            <a:r>
              <a:rPr lang="en-US" dirty="0" smtClean="0">
                <a:effectLst/>
                <a:latin typeface="Arial" pitchFamily="34" charset="0"/>
                <a:cs typeface="Arial" pitchFamily="34" charset="0"/>
              </a:rPr>
              <a:t>Initial </a:t>
            </a:r>
            <a:r>
              <a:rPr lang="en-US" dirty="0">
                <a:effectLst/>
                <a:latin typeface="Arial" pitchFamily="34" charset="0"/>
                <a:cs typeface="Arial" pitchFamily="34" charset="0"/>
              </a:rPr>
              <a:t>Sanitation </a:t>
            </a:r>
            <a:r>
              <a:rPr lang="en-US" dirty="0" smtClean="0">
                <a:effectLst/>
                <a:latin typeface="Arial" pitchFamily="34" charset="0"/>
                <a:cs typeface="Arial" pitchFamily="34" charset="0"/>
              </a:rPr>
              <a:t>Concept</a:t>
            </a:r>
            <a:r>
              <a:rPr lang="en-US" dirty="0">
                <a:effectLst/>
              </a:rPr>
              <a:t/>
            </a:r>
            <a:br>
              <a:rPr lang="en-US" dirty="0">
                <a:effectLst/>
              </a:rPr>
            </a:br>
            <a:endParaRPr lang="en-US" dirty="0"/>
          </a:p>
        </p:txBody>
      </p:sp>
      <p:sp>
        <p:nvSpPr>
          <p:cNvPr id="3" name="Content Placeholder 2"/>
          <p:cNvSpPr>
            <a:spLocks noGrp="1"/>
          </p:cNvSpPr>
          <p:nvPr>
            <p:ph idx="1"/>
          </p:nvPr>
        </p:nvSpPr>
        <p:spPr>
          <a:xfrm>
            <a:off x="762000" y="1905000"/>
            <a:ext cx="7620000" cy="4572000"/>
          </a:xfrm>
        </p:spPr>
        <p:txBody>
          <a:bodyPr/>
          <a:lstStyle/>
          <a:p>
            <a:pPr lvl="0"/>
            <a:r>
              <a:rPr lang="en-US" b="1" dirty="0"/>
              <a:t>Single Exclusive Franchise Agreement</a:t>
            </a:r>
            <a:endParaRPr lang="en-US" sz="2800" b="1" dirty="0"/>
          </a:p>
          <a:p>
            <a:pPr lvl="1"/>
            <a:r>
              <a:rPr lang="en-US" sz="3200" dirty="0"/>
              <a:t>One District /</a:t>
            </a:r>
            <a:r>
              <a:rPr lang="en-US" sz="3200" dirty="0" smtClean="0"/>
              <a:t>One </a:t>
            </a:r>
            <a:r>
              <a:rPr lang="en-US" sz="3200" dirty="0"/>
              <a:t>Vendor to service all rural residents of Hidalgo </a:t>
            </a:r>
            <a:r>
              <a:rPr lang="en-US" sz="3200" dirty="0" smtClean="0"/>
              <a:t>County</a:t>
            </a:r>
            <a:endParaRPr lang="en-US" sz="3200" b="1" dirty="0" smtClean="0"/>
          </a:p>
          <a:p>
            <a:pPr marL="0" indent="0">
              <a:buNone/>
            </a:pPr>
            <a:endParaRPr lang="en-US" b="1" dirty="0"/>
          </a:p>
          <a:p>
            <a:pPr marL="0" indent="0">
              <a:buNone/>
            </a:pPr>
            <a:r>
              <a:rPr lang="en-US" b="1" dirty="0" smtClean="0"/>
              <a:t>Concern</a:t>
            </a:r>
            <a:endParaRPr lang="en-US" sz="2800" dirty="0"/>
          </a:p>
          <a:p>
            <a:pPr lvl="0"/>
            <a:r>
              <a:rPr lang="en-US" dirty="0"/>
              <a:t>Displacement of local </a:t>
            </a:r>
            <a:r>
              <a:rPr lang="en-US" dirty="0" smtClean="0"/>
              <a:t>haulers</a:t>
            </a:r>
          </a:p>
          <a:p>
            <a:pPr lvl="0"/>
            <a:r>
              <a:rPr lang="en-US" dirty="0" smtClean="0"/>
              <a:t>Residents have limited choice</a:t>
            </a:r>
            <a:endParaRPr lang="en-US" dirty="0"/>
          </a:p>
          <a:p>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2</a:t>
            </a:fld>
            <a:endParaRPr lang="en-US" dirty="0"/>
          </a:p>
        </p:txBody>
      </p:sp>
    </p:spTree>
    <p:extLst>
      <p:ext uri="{BB962C8B-B14F-4D97-AF65-F5344CB8AC3E}">
        <p14:creationId xmlns:p14="http://schemas.microsoft.com/office/powerpoint/2010/main" val="3055234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a:t>
            </a:r>
            <a:endParaRPr lang="en-US" dirty="0"/>
          </a:p>
        </p:txBody>
      </p:sp>
      <p:sp>
        <p:nvSpPr>
          <p:cNvPr id="3" name="Content Placeholder 2"/>
          <p:cNvSpPr>
            <a:spLocks noGrp="1"/>
          </p:cNvSpPr>
          <p:nvPr>
            <p:ph idx="1"/>
          </p:nvPr>
        </p:nvSpPr>
        <p:spPr>
          <a:xfrm>
            <a:off x="152400" y="2133600"/>
            <a:ext cx="8610600" cy="4572000"/>
          </a:xfrm>
        </p:spPr>
        <p:txBody>
          <a:bodyPr>
            <a:normAutofit/>
          </a:bodyPr>
          <a:lstStyle/>
          <a:p>
            <a:pPr>
              <a:buFont typeface="Wingdings" pitchFamily="2" charset="2"/>
              <a:buChar char="Ø"/>
            </a:pPr>
            <a:endParaRPr lang="en-US" sz="3000" dirty="0" smtClean="0"/>
          </a:p>
          <a:p>
            <a:pPr>
              <a:buFont typeface="Wingdings" pitchFamily="2" charset="2"/>
              <a:buChar char="Ø"/>
            </a:pPr>
            <a:r>
              <a:rPr lang="en-US" sz="3000" dirty="0" smtClean="0"/>
              <a:t>By modifying our current sanitation functions and responsibilities, Hidalgo County will be encouraging economic development, helping to reduce fiscal deficits and encouraging environmental awareness</a:t>
            </a:r>
            <a:endParaRPr lang="en-US" sz="3000" dirty="0"/>
          </a:p>
        </p:txBody>
      </p:sp>
      <p:sp>
        <p:nvSpPr>
          <p:cNvPr id="4" name="Slide Number Placeholder 3"/>
          <p:cNvSpPr>
            <a:spLocks noGrp="1"/>
          </p:cNvSpPr>
          <p:nvPr>
            <p:ph type="sldNum" sz="quarter" idx="12"/>
          </p:nvPr>
        </p:nvSpPr>
        <p:spPr/>
        <p:txBody>
          <a:bodyPr/>
          <a:lstStyle/>
          <a:p>
            <a:fld id="{C22150D1-F9F4-4BA1-9404-779A35382010}" type="slidenum">
              <a:rPr lang="en-US" smtClean="0"/>
              <a:t>20</a:t>
            </a:fld>
            <a:endParaRPr lang="en-US" dirty="0"/>
          </a:p>
        </p:txBody>
      </p:sp>
    </p:spTree>
    <p:extLst>
      <p:ext uri="{BB962C8B-B14F-4D97-AF65-F5344CB8AC3E}">
        <p14:creationId xmlns:p14="http://schemas.microsoft.com/office/powerpoint/2010/main" val="3521816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Questions/Comments/Suggestions</a:t>
            </a:r>
            <a:endParaRPr lang="en-US" dirty="0"/>
          </a:p>
        </p:txBody>
      </p:sp>
      <p:sp>
        <p:nvSpPr>
          <p:cNvPr id="3" name="Content Placeholder 2"/>
          <p:cNvSpPr>
            <a:spLocks noGrp="1"/>
          </p:cNvSpPr>
          <p:nvPr>
            <p:ph idx="1"/>
          </p:nvPr>
        </p:nvSpPr>
        <p:spPr>
          <a:xfrm>
            <a:off x="228600" y="1676400"/>
            <a:ext cx="8686800" cy="4572000"/>
          </a:xfrm>
        </p:spPr>
        <p:txBody>
          <a:bodyPr/>
          <a:lstStyle/>
          <a:p>
            <a:pPr marL="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76437"/>
            <a:ext cx="3752850" cy="391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22150D1-F9F4-4BA1-9404-779A35382010}" type="slidenum">
              <a:rPr lang="en-US" smtClean="0"/>
              <a:t>21</a:t>
            </a:fld>
            <a:endParaRPr lang="en-US" dirty="0"/>
          </a:p>
        </p:txBody>
      </p:sp>
    </p:spTree>
    <p:extLst>
      <p:ext uri="{BB962C8B-B14F-4D97-AF65-F5344CB8AC3E}">
        <p14:creationId xmlns:p14="http://schemas.microsoft.com/office/powerpoint/2010/main" val="1761969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84"/>
            <a:ext cx="8915400" cy="1056042"/>
          </a:xfrm>
        </p:spPr>
        <p:txBody>
          <a:bodyPr>
            <a:normAutofit fontScale="90000"/>
          </a:bodyPr>
          <a:lstStyle/>
          <a:p>
            <a:r>
              <a:rPr lang="en-US" dirty="0" smtClean="0">
                <a:effectLst/>
              </a:rPr>
              <a:t/>
            </a:r>
            <a:br>
              <a:rPr lang="en-US" dirty="0" smtClean="0">
                <a:effectLst/>
              </a:rPr>
            </a:br>
            <a:r>
              <a:rPr lang="en-US" dirty="0" smtClean="0">
                <a:effectLst/>
                <a:latin typeface="Arial" pitchFamily="34" charset="0"/>
                <a:cs typeface="Arial" pitchFamily="34" charset="0"/>
              </a:rPr>
              <a:t>Modified </a:t>
            </a:r>
            <a:r>
              <a:rPr lang="en-US" dirty="0">
                <a:effectLst/>
                <a:latin typeface="Arial" pitchFamily="34" charset="0"/>
                <a:cs typeface="Arial" pitchFamily="34" charset="0"/>
              </a:rPr>
              <a:t>Sanitation </a:t>
            </a:r>
            <a:r>
              <a:rPr lang="en-US" dirty="0" smtClean="0">
                <a:effectLst/>
                <a:latin typeface="Arial" pitchFamily="34" charset="0"/>
                <a:cs typeface="Arial" pitchFamily="34" charset="0"/>
              </a:rPr>
              <a:t>Concept</a:t>
            </a:r>
            <a:r>
              <a:rPr lang="en-US" dirty="0">
                <a:effectLst/>
              </a:rPr>
              <a:t/>
            </a:r>
            <a:br>
              <a:rPr lang="en-US" dirty="0">
                <a:effectLst/>
              </a:rPr>
            </a:br>
            <a:endParaRPr lang="en-US" dirty="0">
              <a:latin typeface="Arial" pitchFamily="34" charset="0"/>
              <a:cs typeface="Arial" pitchFamily="34" charset="0"/>
            </a:endParaRPr>
          </a:p>
        </p:txBody>
      </p:sp>
      <p:sp>
        <p:nvSpPr>
          <p:cNvPr id="3" name="Content Placeholder 2"/>
          <p:cNvSpPr>
            <a:spLocks noGrp="1"/>
          </p:cNvSpPr>
          <p:nvPr>
            <p:ph idx="1"/>
          </p:nvPr>
        </p:nvSpPr>
        <p:spPr>
          <a:xfrm>
            <a:off x="304800" y="1676400"/>
            <a:ext cx="8686800" cy="4572000"/>
          </a:xfrm>
        </p:spPr>
        <p:txBody>
          <a:bodyPr/>
          <a:lstStyle/>
          <a:p>
            <a:pPr lvl="0"/>
            <a:r>
              <a:rPr lang="en-US" b="1" dirty="0" smtClean="0">
                <a:latin typeface="Arial" pitchFamily="34" charset="0"/>
                <a:cs typeface="Arial" pitchFamily="34" charset="0"/>
              </a:rPr>
              <a:t>Multiple Exclusive Franchise Agreements</a:t>
            </a:r>
          </a:p>
          <a:p>
            <a:pPr lvl="0"/>
            <a:r>
              <a:rPr lang="en-US" dirty="0" smtClean="0"/>
              <a:t>Multiple Districts/Multiple </a:t>
            </a:r>
            <a:r>
              <a:rPr lang="en-US" dirty="0"/>
              <a:t>Vendors to service all rural residents. (6 Districts</a:t>
            </a:r>
            <a:r>
              <a:rPr lang="en-US" dirty="0" smtClean="0"/>
              <a:t>)</a:t>
            </a:r>
          </a:p>
          <a:p>
            <a:pPr marL="0" lvl="0" indent="0">
              <a:buNone/>
            </a:pPr>
            <a:endParaRPr lang="en-US" dirty="0"/>
          </a:p>
          <a:p>
            <a:r>
              <a:rPr lang="en-US" b="1" dirty="0"/>
              <a:t>Concern</a:t>
            </a:r>
            <a:endParaRPr lang="en-US" dirty="0"/>
          </a:p>
          <a:p>
            <a:pPr lvl="0"/>
            <a:r>
              <a:rPr lang="en-US" dirty="0"/>
              <a:t>No guarantee of  small hauler </a:t>
            </a:r>
            <a:r>
              <a:rPr lang="en-US" dirty="0" smtClean="0"/>
              <a:t>displacement</a:t>
            </a:r>
          </a:p>
          <a:p>
            <a:pPr lvl="0"/>
            <a:r>
              <a:rPr lang="en-US" dirty="0" smtClean="0"/>
              <a:t>Choices are still limited</a:t>
            </a:r>
            <a:endParaRPr lang="en-US" dirty="0"/>
          </a:p>
          <a:p>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3</a:t>
            </a:fld>
            <a:endParaRPr lang="en-US" dirty="0"/>
          </a:p>
        </p:txBody>
      </p:sp>
    </p:spTree>
    <p:extLst>
      <p:ext uri="{BB962C8B-B14F-4D97-AF65-F5344CB8AC3E}">
        <p14:creationId xmlns:p14="http://schemas.microsoft.com/office/powerpoint/2010/main" val="1047841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
            </a:r>
            <a:br>
              <a:rPr lang="en-US" dirty="0" smtClean="0">
                <a:effectLst/>
              </a:rPr>
            </a:br>
            <a:r>
              <a:rPr lang="en-US" dirty="0" smtClean="0">
                <a:effectLst/>
              </a:rPr>
              <a:t>Public </a:t>
            </a:r>
            <a:r>
              <a:rPr lang="en-US" dirty="0">
                <a:effectLst/>
              </a:rPr>
              <a:t>Hearing</a:t>
            </a:r>
            <a:br>
              <a:rPr lang="en-US" dirty="0">
                <a:effectLst/>
              </a:rPr>
            </a:br>
            <a:endParaRPr lang="en-US" dirty="0"/>
          </a:p>
        </p:txBody>
      </p:sp>
      <p:sp>
        <p:nvSpPr>
          <p:cNvPr id="3" name="Content Placeholder 2"/>
          <p:cNvSpPr>
            <a:spLocks noGrp="1"/>
          </p:cNvSpPr>
          <p:nvPr>
            <p:ph idx="1"/>
          </p:nvPr>
        </p:nvSpPr>
        <p:spPr>
          <a:xfrm>
            <a:off x="457200" y="1676400"/>
            <a:ext cx="8534400" cy="4572000"/>
          </a:xfrm>
        </p:spPr>
        <p:txBody>
          <a:bodyPr/>
          <a:lstStyle/>
          <a:p>
            <a:pPr lvl="0"/>
            <a:r>
              <a:rPr lang="en-US" b="1" dirty="0"/>
              <a:t>08/27/13 </a:t>
            </a:r>
            <a:r>
              <a:rPr lang="en-US" dirty="0"/>
              <a:t> - Public Hearing held to consider public input and commentary regarding the proposed rural solid waste collection program.</a:t>
            </a:r>
          </a:p>
          <a:p>
            <a:pPr marL="0" indent="0">
              <a:buNone/>
            </a:pPr>
            <a:endParaRPr lang="en-US" b="1" dirty="0" smtClean="0"/>
          </a:p>
          <a:p>
            <a:pPr marL="0" indent="0">
              <a:buNone/>
            </a:pPr>
            <a:r>
              <a:rPr lang="en-US" b="1" dirty="0" smtClean="0"/>
              <a:t>CC </a:t>
            </a:r>
            <a:r>
              <a:rPr lang="en-US" b="1" dirty="0"/>
              <a:t>Recommendation</a:t>
            </a:r>
            <a:endParaRPr lang="en-US" dirty="0"/>
          </a:p>
          <a:p>
            <a:pPr lvl="0"/>
            <a:r>
              <a:rPr lang="en-US" dirty="0"/>
              <a:t>Meet with potential vendors to understand their concerns and develop project recommendations</a:t>
            </a:r>
          </a:p>
        </p:txBody>
      </p:sp>
      <p:sp>
        <p:nvSpPr>
          <p:cNvPr id="4" name="Slide Number Placeholder 3"/>
          <p:cNvSpPr>
            <a:spLocks noGrp="1"/>
          </p:cNvSpPr>
          <p:nvPr>
            <p:ph type="sldNum" sz="quarter" idx="12"/>
          </p:nvPr>
        </p:nvSpPr>
        <p:spPr/>
        <p:txBody>
          <a:bodyPr/>
          <a:lstStyle/>
          <a:p>
            <a:fld id="{C22150D1-F9F4-4BA1-9404-779A35382010}" type="slidenum">
              <a:rPr lang="en-US" smtClean="0"/>
              <a:t>4</a:t>
            </a:fld>
            <a:endParaRPr lang="en-US" dirty="0"/>
          </a:p>
        </p:txBody>
      </p:sp>
    </p:spTree>
    <p:extLst>
      <p:ext uri="{BB962C8B-B14F-4D97-AF65-F5344CB8AC3E}">
        <p14:creationId xmlns:p14="http://schemas.microsoft.com/office/powerpoint/2010/main" val="3556756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
            </a:r>
            <a:br>
              <a:rPr lang="en-US" dirty="0" smtClean="0">
                <a:effectLst/>
              </a:rPr>
            </a:br>
            <a:r>
              <a:rPr lang="en-US" dirty="0" smtClean="0">
                <a:effectLst/>
              </a:rPr>
              <a:t>RFI </a:t>
            </a:r>
            <a:r>
              <a:rPr lang="en-US" dirty="0">
                <a:effectLst/>
              </a:rPr>
              <a:t>Findings</a:t>
            </a:r>
            <a:br>
              <a:rPr lang="en-US" dirty="0">
                <a:effectLst/>
              </a:rPr>
            </a:br>
            <a:endParaRPr lang="en-US" dirty="0"/>
          </a:p>
        </p:txBody>
      </p:sp>
      <p:sp>
        <p:nvSpPr>
          <p:cNvPr id="3" name="Content Placeholder 2"/>
          <p:cNvSpPr>
            <a:spLocks noGrp="1"/>
          </p:cNvSpPr>
          <p:nvPr>
            <p:ph idx="1"/>
          </p:nvPr>
        </p:nvSpPr>
        <p:spPr>
          <a:xfrm>
            <a:off x="0" y="1828800"/>
            <a:ext cx="9067800" cy="4572000"/>
          </a:xfrm>
        </p:spPr>
        <p:txBody>
          <a:bodyPr>
            <a:normAutofit/>
          </a:bodyPr>
          <a:lstStyle/>
          <a:p>
            <a:pPr lvl="0"/>
            <a:r>
              <a:rPr lang="en-US" sz="2000" dirty="0">
                <a:latin typeface="Arial" pitchFamily="34" charset="0"/>
                <a:cs typeface="Arial" pitchFamily="34" charset="0"/>
              </a:rPr>
              <a:t>7 Vendors </a:t>
            </a:r>
            <a:r>
              <a:rPr lang="en-US" sz="2000" dirty="0" smtClean="0">
                <a:latin typeface="Arial" pitchFamily="34" charset="0"/>
                <a:cs typeface="Arial" pitchFamily="34" charset="0"/>
              </a:rPr>
              <a:t>currently </a:t>
            </a:r>
            <a:r>
              <a:rPr lang="en-US" sz="2000" dirty="0">
                <a:latin typeface="Arial" pitchFamily="34" charset="0"/>
                <a:cs typeface="Arial" pitchFamily="34" charset="0"/>
              </a:rPr>
              <a:t>service 20,500 rural residents (</a:t>
            </a:r>
            <a:r>
              <a:rPr lang="en-US" sz="2000" dirty="0" smtClean="0">
                <a:latin typeface="Arial" pitchFamily="34" charset="0"/>
                <a:cs typeface="Arial" pitchFamily="34" charset="0"/>
              </a:rPr>
              <a:t>56,799 total)</a:t>
            </a:r>
          </a:p>
          <a:p>
            <a:pPr lvl="0"/>
            <a:endParaRPr lang="en-US" sz="400" dirty="0">
              <a:latin typeface="Arial" pitchFamily="34" charset="0"/>
              <a:cs typeface="Arial" pitchFamily="34" charset="0"/>
            </a:endParaRPr>
          </a:p>
          <a:p>
            <a:pPr lvl="0"/>
            <a:r>
              <a:rPr lang="en-US" sz="2000" dirty="0">
                <a:latin typeface="Arial" pitchFamily="34" charset="0"/>
                <a:cs typeface="Arial" pitchFamily="34" charset="0"/>
              </a:rPr>
              <a:t>36% of rural households are using private haulers </a:t>
            </a:r>
            <a:endParaRPr lang="en-US" sz="2000" dirty="0" smtClean="0">
              <a:latin typeface="Arial" pitchFamily="34" charset="0"/>
              <a:cs typeface="Arial" pitchFamily="34" charset="0"/>
            </a:endParaRPr>
          </a:p>
          <a:p>
            <a:pPr lvl="0"/>
            <a:endParaRPr lang="en-US" sz="400" dirty="0" smtClean="0">
              <a:latin typeface="Arial" pitchFamily="34" charset="0"/>
              <a:cs typeface="Arial" pitchFamily="34" charset="0"/>
            </a:endParaRPr>
          </a:p>
          <a:p>
            <a:pPr lvl="0"/>
            <a:endParaRPr lang="en-US" sz="200" dirty="0">
              <a:latin typeface="Arial" pitchFamily="34" charset="0"/>
              <a:cs typeface="Arial" pitchFamily="34" charset="0"/>
            </a:endParaRPr>
          </a:p>
          <a:p>
            <a:pPr lvl="0"/>
            <a:r>
              <a:rPr lang="en-US" sz="2000" dirty="0">
                <a:latin typeface="Arial" pitchFamily="34" charset="0"/>
                <a:cs typeface="Arial" pitchFamily="34" charset="0"/>
              </a:rPr>
              <a:t>64% are using a transfer </a:t>
            </a:r>
            <a:r>
              <a:rPr lang="en-US" sz="2000" dirty="0" smtClean="0">
                <a:latin typeface="Arial" pitchFamily="34" charset="0"/>
                <a:cs typeface="Arial" pitchFamily="34" charset="0"/>
              </a:rPr>
              <a:t>station/landfill </a:t>
            </a:r>
            <a:r>
              <a:rPr lang="en-US" sz="2000" dirty="0">
                <a:latin typeface="Arial" pitchFamily="34" charset="0"/>
                <a:cs typeface="Arial" pitchFamily="34" charset="0"/>
              </a:rPr>
              <a:t>and/or </a:t>
            </a:r>
            <a:r>
              <a:rPr lang="en-US" sz="2000" dirty="0" smtClean="0">
                <a:latin typeface="Arial" pitchFamily="34" charset="0"/>
                <a:cs typeface="Arial" pitchFamily="34" charset="0"/>
              </a:rPr>
              <a:t>illegally disposing </a:t>
            </a:r>
          </a:p>
          <a:p>
            <a:pPr lvl="0"/>
            <a:endParaRPr lang="en-US" sz="400" dirty="0" smtClean="0">
              <a:latin typeface="Arial" pitchFamily="34" charset="0"/>
              <a:cs typeface="Arial" pitchFamily="34" charset="0"/>
            </a:endParaRPr>
          </a:p>
          <a:p>
            <a:pPr marL="0" lvl="0" indent="0">
              <a:buNone/>
            </a:pPr>
            <a:endParaRPr lang="en-US" sz="200" dirty="0">
              <a:latin typeface="Arial" pitchFamily="34" charset="0"/>
              <a:cs typeface="Arial" pitchFamily="34" charset="0"/>
            </a:endParaRPr>
          </a:p>
          <a:p>
            <a:pPr lvl="0"/>
            <a:r>
              <a:rPr lang="en-US" sz="2000" dirty="0">
                <a:latin typeface="Arial" pitchFamily="34" charset="0"/>
                <a:cs typeface="Arial" pitchFamily="34" charset="0"/>
              </a:rPr>
              <a:t>All haulers interviewed would be willing to pay a 5% franchise </a:t>
            </a:r>
            <a:r>
              <a:rPr lang="en-US" sz="2000" dirty="0" smtClean="0">
                <a:latin typeface="Arial" pitchFamily="34" charset="0"/>
                <a:cs typeface="Arial" pitchFamily="34" charset="0"/>
              </a:rPr>
              <a:t>fee</a:t>
            </a:r>
          </a:p>
          <a:p>
            <a:pPr lvl="0"/>
            <a:endParaRPr lang="en-US" sz="400" dirty="0">
              <a:latin typeface="Arial" pitchFamily="34" charset="0"/>
              <a:cs typeface="Arial" pitchFamily="34" charset="0"/>
            </a:endParaRPr>
          </a:p>
          <a:p>
            <a:pPr lvl="0"/>
            <a:r>
              <a:rPr lang="en-US" sz="2000" dirty="0">
                <a:latin typeface="Arial" pitchFamily="34" charset="0"/>
                <a:cs typeface="Arial" pitchFamily="34" charset="0"/>
              </a:rPr>
              <a:t>Vendors willing to operate the transfer stations and submit franchise fees </a:t>
            </a:r>
            <a:endParaRPr lang="en-US" sz="2000" dirty="0" smtClean="0">
              <a:latin typeface="Arial" pitchFamily="34" charset="0"/>
              <a:cs typeface="Arial" pitchFamily="34" charset="0"/>
            </a:endParaRPr>
          </a:p>
          <a:p>
            <a:pPr lvl="0"/>
            <a:endParaRPr lang="en-US" sz="400" dirty="0">
              <a:latin typeface="Arial" pitchFamily="34" charset="0"/>
              <a:cs typeface="Arial" pitchFamily="34" charset="0"/>
            </a:endParaRPr>
          </a:p>
          <a:p>
            <a:pPr lvl="0"/>
            <a:r>
              <a:rPr lang="en-US" sz="1900" dirty="0">
                <a:latin typeface="Arial" pitchFamily="34" charset="0"/>
                <a:cs typeface="Arial" pitchFamily="34" charset="0"/>
              </a:rPr>
              <a:t>Existing sanitation model is preventing haulers from increasing customer base</a:t>
            </a:r>
            <a:r>
              <a:rPr lang="en-US" sz="1900" dirty="0" smtClean="0">
                <a:latin typeface="Arial" pitchFamily="34" charset="0"/>
                <a:cs typeface="Arial" pitchFamily="34" charset="0"/>
              </a:rPr>
              <a:t>.</a:t>
            </a:r>
          </a:p>
          <a:p>
            <a:pPr lvl="0"/>
            <a:endParaRPr lang="en-US" sz="400" dirty="0">
              <a:latin typeface="Arial" pitchFamily="34" charset="0"/>
              <a:cs typeface="Arial" pitchFamily="34" charset="0"/>
            </a:endParaRPr>
          </a:p>
          <a:p>
            <a:pPr lvl="0"/>
            <a:r>
              <a:rPr lang="en-US" sz="2000" dirty="0">
                <a:latin typeface="Arial" pitchFamily="34" charset="0"/>
                <a:cs typeface="Arial" pitchFamily="34" charset="0"/>
              </a:rPr>
              <a:t>Transfer stations remain open to the </a:t>
            </a:r>
            <a:r>
              <a:rPr lang="en-US" sz="2000" dirty="0" smtClean="0">
                <a:latin typeface="Arial" pitchFamily="34" charset="0"/>
                <a:cs typeface="Arial" pitchFamily="34" charset="0"/>
              </a:rPr>
              <a:t>public</a:t>
            </a:r>
          </a:p>
          <a:p>
            <a:pPr lvl="0"/>
            <a:endParaRPr lang="en-US" sz="400" dirty="0">
              <a:latin typeface="Arial" pitchFamily="34" charset="0"/>
              <a:cs typeface="Arial"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5</a:t>
            </a:fld>
            <a:endParaRPr lang="en-US" dirty="0"/>
          </a:p>
        </p:txBody>
      </p:sp>
    </p:spTree>
    <p:extLst>
      <p:ext uri="{BB962C8B-B14F-4D97-AF65-F5344CB8AC3E}">
        <p14:creationId xmlns:p14="http://schemas.microsoft.com/office/powerpoint/2010/main" val="1725406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Franchise</a:t>
            </a:r>
            <a:endParaRPr lang="en-US" dirty="0"/>
          </a:p>
        </p:txBody>
      </p:sp>
      <p:sp>
        <p:nvSpPr>
          <p:cNvPr id="3" name="Content Placeholder 2"/>
          <p:cNvSpPr>
            <a:spLocks noGrp="1"/>
          </p:cNvSpPr>
          <p:nvPr>
            <p:ph idx="1"/>
          </p:nvPr>
        </p:nvSpPr>
        <p:spPr>
          <a:xfrm>
            <a:off x="457200" y="1524000"/>
            <a:ext cx="7620000" cy="4572000"/>
          </a:xfrm>
        </p:spPr>
        <p:txBody>
          <a:bodyPr/>
          <a:lstStyle/>
          <a:p>
            <a:pPr marL="0" indent="0">
              <a:buNone/>
            </a:pPr>
            <a:r>
              <a:rPr lang="en-US" dirty="0" smtClean="0"/>
              <a:t>Advantages:</a:t>
            </a:r>
          </a:p>
          <a:p>
            <a:r>
              <a:rPr lang="en-US" dirty="0" smtClean="0"/>
              <a:t>Identical rate countywide</a:t>
            </a:r>
          </a:p>
          <a:p>
            <a:r>
              <a:rPr lang="en-US" dirty="0" smtClean="0"/>
              <a:t>Less vehicular </a:t>
            </a:r>
            <a:r>
              <a:rPr lang="en-US" dirty="0"/>
              <a:t>t</a:t>
            </a:r>
            <a:r>
              <a:rPr lang="en-US" dirty="0" smtClean="0"/>
              <a:t>raffic</a:t>
            </a:r>
          </a:p>
          <a:p>
            <a:r>
              <a:rPr lang="en-US" dirty="0" smtClean="0"/>
              <a:t>Fewer haulers to monitor</a:t>
            </a:r>
          </a:p>
          <a:p>
            <a:r>
              <a:rPr lang="en-US" dirty="0" smtClean="0"/>
              <a:t>Consistent level of service</a:t>
            </a:r>
          </a:p>
          <a:p>
            <a:pPr marL="0" indent="0">
              <a:buNone/>
            </a:pP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6</a:t>
            </a:fld>
            <a:endParaRPr lang="en-US" dirty="0"/>
          </a:p>
        </p:txBody>
      </p:sp>
    </p:spTree>
    <p:extLst>
      <p:ext uri="{BB962C8B-B14F-4D97-AF65-F5344CB8AC3E}">
        <p14:creationId xmlns:p14="http://schemas.microsoft.com/office/powerpoint/2010/main" val="381993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Exclusive Franchise</a:t>
            </a:r>
          </a:p>
        </p:txBody>
      </p:sp>
      <p:sp>
        <p:nvSpPr>
          <p:cNvPr id="3" name="Content Placeholder 2"/>
          <p:cNvSpPr>
            <a:spLocks noGrp="1"/>
          </p:cNvSpPr>
          <p:nvPr>
            <p:ph idx="1"/>
          </p:nvPr>
        </p:nvSpPr>
        <p:spPr>
          <a:xfrm>
            <a:off x="152400" y="1600200"/>
            <a:ext cx="7620000" cy="4572000"/>
          </a:xfrm>
        </p:spPr>
        <p:txBody>
          <a:bodyPr/>
          <a:lstStyle/>
          <a:p>
            <a:pPr marL="0" indent="0">
              <a:buNone/>
            </a:pPr>
            <a:r>
              <a:rPr lang="en-US" dirty="0" smtClean="0"/>
              <a:t>Disadvantages</a:t>
            </a:r>
          </a:p>
          <a:p>
            <a:r>
              <a:rPr lang="en-US" dirty="0" smtClean="0"/>
              <a:t>Displacement of small haulers</a:t>
            </a:r>
          </a:p>
          <a:p>
            <a:r>
              <a:rPr lang="en-US" dirty="0" smtClean="0"/>
              <a:t>Does not promote competition</a:t>
            </a:r>
          </a:p>
          <a:p>
            <a:r>
              <a:rPr lang="en-US" dirty="0" smtClean="0"/>
              <a:t>Residents do not  have a choice</a:t>
            </a:r>
          </a:p>
          <a:p>
            <a:r>
              <a:rPr lang="en-US" dirty="0" smtClean="0"/>
              <a:t>Difficult for one hauler to service areas with less density due to higher operation costs</a:t>
            </a:r>
          </a:p>
          <a:p>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7</a:t>
            </a:fld>
            <a:endParaRPr lang="en-US" dirty="0"/>
          </a:p>
        </p:txBody>
      </p:sp>
    </p:spTree>
    <p:extLst>
      <p:ext uri="{BB962C8B-B14F-4D97-AF65-F5344CB8AC3E}">
        <p14:creationId xmlns:p14="http://schemas.microsoft.com/office/powerpoint/2010/main" val="333303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Non-Exclusive Franchise </a:t>
            </a:r>
            <a:endParaRPr lang="en-US" dirty="0"/>
          </a:p>
        </p:txBody>
      </p:sp>
      <p:sp>
        <p:nvSpPr>
          <p:cNvPr id="3" name="Content Placeholder 2"/>
          <p:cNvSpPr>
            <a:spLocks noGrp="1"/>
          </p:cNvSpPr>
          <p:nvPr>
            <p:ph idx="1"/>
          </p:nvPr>
        </p:nvSpPr>
        <p:spPr>
          <a:xfrm>
            <a:off x="304800" y="1676400"/>
            <a:ext cx="7620000" cy="4572000"/>
          </a:xfrm>
        </p:spPr>
        <p:txBody>
          <a:bodyPr/>
          <a:lstStyle/>
          <a:p>
            <a:pPr marL="0" indent="0">
              <a:buNone/>
            </a:pPr>
            <a:r>
              <a:rPr lang="en-US" dirty="0" smtClean="0"/>
              <a:t>Advantages</a:t>
            </a:r>
          </a:p>
          <a:p>
            <a:pPr lvl="0"/>
            <a:r>
              <a:rPr lang="en-US" sz="2800" dirty="0" smtClean="0">
                <a:cs typeface="Arial" pitchFamily="34" charset="0"/>
              </a:rPr>
              <a:t>Promotes competition</a:t>
            </a:r>
          </a:p>
          <a:p>
            <a:pPr lvl="0"/>
            <a:r>
              <a:rPr lang="en-US" sz="2800" dirty="0" smtClean="0">
                <a:cs typeface="Arial" pitchFamily="34" charset="0"/>
              </a:rPr>
              <a:t>Enables all haulers to stay in business</a:t>
            </a:r>
          </a:p>
          <a:p>
            <a:pPr lvl="0"/>
            <a:r>
              <a:rPr lang="en-US" sz="2800" dirty="0" smtClean="0">
                <a:cs typeface="Arial" pitchFamily="34" charset="0"/>
              </a:rPr>
              <a:t>Allows </a:t>
            </a:r>
            <a:r>
              <a:rPr lang="en-US" sz="2800" dirty="0">
                <a:cs typeface="Arial" pitchFamily="34" charset="0"/>
              </a:rPr>
              <a:t>rural residents to choose the best options</a:t>
            </a:r>
          </a:p>
          <a:p>
            <a:pPr marL="0" indent="0">
              <a:buNone/>
            </a:pP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8</a:t>
            </a:fld>
            <a:endParaRPr lang="en-US" dirty="0"/>
          </a:p>
        </p:txBody>
      </p:sp>
    </p:spTree>
    <p:extLst>
      <p:ext uri="{BB962C8B-B14F-4D97-AF65-F5344CB8AC3E}">
        <p14:creationId xmlns:p14="http://schemas.microsoft.com/office/powerpoint/2010/main" val="340161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Non-Exclusive Franchise </a:t>
            </a:r>
          </a:p>
        </p:txBody>
      </p:sp>
      <p:sp>
        <p:nvSpPr>
          <p:cNvPr id="3" name="Content Placeholder 2"/>
          <p:cNvSpPr>
            <a:spLocks noGrp="1"/>
          </p:cNvSpPr>
          <p:nvPr>
            <p:ph idx="1"/>
          </p:nvPr>
        </p:nvSpPr>
        <p:spPr>
          <a:xfrm>
            <a:off x="457200" y="1676400"/>
            <a:ext cx="7620000" cy="4572000"/>
          </a:xfrm>
        </p:spPr>
        <p:txBody>
          <a:bodyPr/>
          <a:lstStyle/>
          <a:p>
            <a:pPr marL="0" indent="0">
              <a:buNone/>
            </a:pPr>
            <a:r>
              <a:rPr lang="en-US" dirty="0" smtClean="0"/>
              <a:t>Disadvantages</a:t>
            </a:r>
          </a:p>
          <a:p>
            <a:r>
              <a:rPr lang="en-US" dirty="0" smtClean="0"/>
              <a:t>More vehicular traffic</a:t>
            </a:r>
          </a:p>
          <a:p>
            <a:r>
              <a:rPr lang="en-US" dirty="0" smtClean="0"/>
              <a:t>Rate may fluctuate depending on hauler selected by rural resident</a:t>
            </a:r>
          </a:p>
          <a:p>
            <a:r>
              <a:rPr lang="en-US" dirty="0" smtClean="0"/>
              <a:t>More haulers to monitor</a:t>
            </a:r>
          </a:p>
          <a:p>
            <a:pPr marL="0" indent="0">
              <a:buNone/>
            </a:pPr>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9</a:t>
            </a:fld>
            <a:endParaRPr lang="en-US" dirty="0"/>
          </a:p>
        </p:txBody>
      </p:sp>
    </p:spTree>
    <p:extLst>
      <p:ext uri="{BB962C8B-B14F-4D97-AF65-F5344CB8AC3E}">
        <p14:creationId xmlns:p14="http://schemas.microsoft.com/office/powerpoint/2010/main" val="4169919743"/>
      </p:ext>
    </p:extLst>
  </p:cSld>
  <p:clrMapOvr>
    <a:masterClrMapping/>
  </p:clrMapOvr>
</p:sld>
</file>

<file path=ppt/theme/theme1.xml><?xml version="1.0" encoding="utf-8"?>
<a:theme xmlns:a="http://schemas.openxmlformats.org/drawingml/2006/main" name="Office Them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764FC4-B7CA-4029-92FF-166BDEE000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223</TotalTime>
  <Words>969</Words>
  <Application>Microsoft Office PowerPoint</Application>
  <PresentationFormat>On-screen Show (4:3)</PresentationFormat>
  <Paragraphs>174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Hidalgo County Sanitation Program</vt:lpstr>
      <vt:lpstr> Initial Sanitation Concept </vt:lpstr>
      <vt:lpstr> Modified Sanitation Concept </vt:lpstr>
      <vt:lpstr> Public Hearing </vt:lpstr>
      <vt:lpstr> RFI Findings </vt:lpstr>
      <vt:lpstr>Exclusive Franchise</vt:lpstr>
      <vt:lpstr>Exclusive Franchise</vt:lpstr>
      <vt:lpstr>Non-Exclusive Franchise </vt:lpstr>
      <vt:lpstr>Non-Exclusive Franchise </vt:lpstr>
      <vt:lpstr>Recommendations</vt:lpstr>
      <vt:lpstr> Assess a franchise fee to all waste haulers </vt:lpstr>
      <vt:lpstr> Assess a fee for disposal service at the citizen collection stations </vt:lpstr>
      <vt:lpstr>Privatize or Franchise the citizen collection stations </vt:lpstr>
      <vt:lpstr>Advantages</vt:lpstr>
      <vt:lpstr>Disadvantages</vt:lpstr>
      <vt:lpstr>TCEQ Strategies to reduce illegal dumping</vt:lpstr>
      <vt:lpstr> Franchise Implementation Process </vt:lpstr>
      <vt:lpstr>Summary of Key Points</vt:lpstr>
      <vt:lpstr>Key Point (Con’t)</vt:lpstr>
      <vt:lpstr>Concept</vt:lpstr>
      <vt:lpstr>Questions/Comments/Suggestions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Animated_Conservation_Globe</dc:title>
  <dc:creator>Rey Salazar</dc:creator>
  <dc:description>animated 2010 green global template from PresentationPro.com</dc:description>
  <cp:lastModifiedBy>Veronica Ortiz</cp:lastModifiedBy>
  <cp:revision>21</cp:revision>
  <cp:lastPrinted>2014-01-21T14:37:06Z</cp:lastPrinted>
  <dcterms:modified xsi:type="dcterms:W3CDTF">2014-01-21T14:53:35Z</dcterms:modified>
  <cp:category>2010 global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TC018813579991</vt:lpwstr>
  </property>
</Properties>
</file>