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427" r:id="rId2"/>
    <p:sldId id="513" r:id="rId3"/>
    <p:sldId id="555" r:id="rId4"/>
    <p:sldId id="557" r:id="rId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7E"/>
    <a:srgbClr val="000092"/>
    <a:srgbClr val="00005A"/>
    <a:srgbClr val="7F7F7F"/>
    <a:srgbClr val="A70000"/>
    <a:srgbClr val="B9CDE5"/>
    <a:srgbClr val="FAC090"/>
    <a:srgbClr val="FCD5B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46" autoAdjust="0"/>
    <p:restoredTop sz="99842" autoAdjust="0"/>
  </p:normalViewPr>
  <p:slideViewPr>
    <p:cSldViewPr showGuides="1">
      <p:cViewPr varScale="1">
        <p:scale>
          <a:sx n="106" d="100"/>
          <a:sy n="106" d="100"/>
        </p:scale>
        <p:origin x="-90" y="-282"/>
      </p:cViewPr>
      <p:guideLst>
        <p:guide orient="horz" pos="2160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75" d="100"/>
        <a:sy n="75" d="100"/>
      </p:scale>
      <p:origin x="0" y="2250"/>
    </p:cViewPr>
  </p:sorterViewPr>
  <p:notesViewPr>
    <p:cSldViewPr>
      <p:cViewPr varScale="1">
        <p:scale>
          <a:sx n="86" d="100"/>
          <a:sy n="86" d="100"/>
        </p:scale>
        <p:origin x="-1884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3038475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3" y="3"/>
            <a:ext cx="3038475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BB0DF-4370-448A-8C96-7EC328234C24}" type="datetimeFigureOut">
              <a:rPr lang="en-US" smtClean="0"/>
              <a:t>3/24/2014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825"/>
            <a:ext cx="3038475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3" y="8829825"/>
            <a:ext cx="3038475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FC6F6D-21A5-403E-ADCF-889C9A07B1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722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7840" cy="464822"/>
          </a:xfrm>
          <a:prstGeom prst="rect">
            <a:avLst/>
          </a:prstGeom>
        </p:spPr>
        <p:txBody>
          <a:bodyPr vert="horz" lIns="89536" tIns="44768" rIns="89536" bIns="4476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1" y="0"/>
            <a:ext cx="3037840" cy="464822"/>
          </a:xfrm>
          <a:prstGeom prst="rect">
            <a:avLst/>
          </a:prstGeom>
        </p:spPr>
        <p:txBody>
          <a:bodyPr vert="horz" lIns="89536" tIns="44768" rIns="89536" bIns="44768" rtlCol="0"/>
          <a:lstStyle>
            <a:lvl1pPr algn="r">
              <a:defRPr sz="1200"/>
            </a:lvl1pPr>
          </a:lstStyle>
          <a:p>
            <a:fld id="{18E3B902-D876-40CF-B6DC-38F6971E1010}" type="datetimeFigureOut">
              <a:rPr lang="en-US" smtClean="0"/>
              <a:pPr/>
              <a:t>3/24/2014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48200" cy="34877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536" tIns="44768" rIns="89536" bIns="4476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2"/>
          </a:xfrm>
          <a:prstGeom prst="rect">
            <a:avLst/>
          </a:prstGeom>
        </p:spPr>
        <p:txBody>
          <a:bodyPr vert="horz" lIns="89536" tIns="44768" rIns="89536" bIns="4476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969"/>
            <a:ext cx="3037840" cy="464822"/>
          </a:xfrm>
          <a:prstGeom prst="rect">
            <a:avLst/>
          </a:prstGeom>
        </p:spPr>
        <p:txBody>
          <a:bodyPr vert="horz" lIns="89536" tIns="44768" rIns="89536" bIns="4476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1" y="8829969"/>
            <a:ext cx="3037840" cy="464822"/>
          </a:xfrm>
          <a:prstGeom prst="rect">
            <a:avLst/>
          </a:prstGeom>
        </p:spPr>
        <p:txBody>
          <a:bodyPr vert="horz" lIns="89536" tIns="44768" rIns="89536" bIns="44768" rtlCol="0" anchor="b"/>
          <a:lstStyle>
            <a:lvl1pPr algn="r">
              <a:defRPr sz="1200"/>
            </a:lvl1pPr>
          </a:lstStyle>
          <a:p>
            <a:fld id="{9291CD39-1EE1-4EB1-9644-C142571C10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887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1CD39-1EE1-4EB1-9644-C142571C101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477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630487"/>
            <a:ext cx="3200400" cy="2275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300" kern="1200" cap="all" baseline="0" smtClean="0">
                <a:solidFill>
                  <a:schemeClr val="bg1"/>
                </a:solidFill>
                <a:latin typeface="Arial Black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03/25/2014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630487"/>
            <a:ext cx="3200400" cy="2275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300" kern="1200" cap="all" baseline="0" smtClean="0">
                <a:solidFill>
                  <a:schemeClr val="bg1"/>
                </a:solidFill>
                <a:latin typeface="Arial Black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03/25/2014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630487"/>
            <a:ext cx="3200400" cy="2275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300" kern="1200" cap="all" baseline="0" smtClean="0">
                <a:solidFill>
                  <a:schemeClr val="bg1"/>
                </a:solidFill>
                <a:latin typeface="Arial Black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03/25/2014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6324600" cy="83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§"/>
              <a:defRPr/>
            </a:lvl1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630487"/>
            <a:ext cx="3200400" cy="2275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300" kern="1200" cap="all" baseline="0" smtClean="0">
                <a:solidFill>
                  <a:schemeClr val="bg1"/>
                </a:solidFill>
                <a:latin typeface="Arial Black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03/25/2014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616700"/>
            <a:ext cx="213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1300" kern="1200" cap="all" baseline="0" smtClean="0">
                <a:solidFill>
                  <a:schemeClr val="bg1"/>
                </a:solidFill>
                <a:latin typeface="Arial Black" pitchFamily="34" charset="0"/>
                <a:ea typeface="+mn-ea"/>
                <a:cs typeface="+mn-cs"/>
              </a:defRPr>
            </a:lvl1pPr>
          </a:lstStyle>
          <a:p>
            <a:fld id="{3FBDD636-0E16-4818-B8C4-1C279F5AF8D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630487"/>
            <a:ext cx="3200400" cy="2275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300" kern="1200" cap="all" baseline="0" smtClean="0">
                <a:solidFill>
                  <a:schemeClr val="bg1"/>
                </a:solidFill>
                <a:latin typeface="Arial Black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03/25/2014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>
          <a:xfrm>
            <a:off x="457200" y="6630487"/>
            <a:ext cx="3200400" cy="2275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300" kern="1200" cap="all" baseline="0" smtClean="0">
                <a:solidFill>
                  <a:schemeClr val="bg1"/>
                </a:solidFill>
                <a:latin typeface="Arial Black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03/25/2014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>
          <a:xfrm>
            <a:off x="457200" y="6630487"/>
            <a:ext cx="3200400" cy="2275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300" kern="1200" cap="all" baseline="0" smtClean="0">
                <a:solidFill>
                  <a:schemeClr val="bg1"/>
                </a:solidFill>
                <a:latin typeface="Arial Black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03/25/2014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630487"/>
            <a:ext cx="3200400" cy="2275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300" kern="1200" cap="all" baseline="0" smtClean="0">
                <a:solidFill>
                  <a:schemeClr val="bg1"/>
                </a:solidFill>
                <a:latin typeface="Arial Black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03/25/2014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630487"/>
            <a:ext cx="3200400" cy="2275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300" kern="1200" cap="all" baseline="0" smtClean="0">
                <a:solidFill>
                  <a:schemeClr val="bg1"/>
                </a:solidFill>
                <a:latin typeface="Arial Black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03/25/2014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550" y="1371600"/>
            <a:ext cx="3008313" cy="101360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371601"/>
            <a:ext cx="5111750" cy="5105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5041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>
          <a:xfrm>
            <a:off x="457200" y="6630487"/>
            <a:ext cx="3200400" cy="2275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300" kern="1200" cap="all" baseline="0" smtClean="0">
                <a:solidFill>
                  <a:schemeClr val="bg1"/>
                </a:solidFill>
                <a:latin typeface="Arial Black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03/25/2014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635625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4478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630487"/>
            <a:ext cx="3200400" cy="2275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300" kern="1200" cap="all" baseline="0" smtClean="0">
                <a:solidFill>
                  <a:schemeClr val="bg1"/>
                </a:solidFill>
                <a:latin typeface="Arial Black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03/25/2014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 userDrawn="1"/>
        </p:nvSpPr>
        <p:spPr>
          <a:xfrm>
            <a:off x="0" y="6523330"/>
            <a:ext cx="9144000" cy="214313"/>
          </a:xfrm>
          <a:prstGeom prst="rect">
            <a:avLst/>
          </a:prstGeom>
          <a:solidFill>
            <a:srgbClr val="A7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 userDrawn="1"/>
        </p:nvSpPr>
        <p:spPr>
          <a:xfrm>
            <a:off x="0" y="981775"/>
            <a:ext cx="9144000" cy="214313"/>
          </a:xfrm>
          <a:prstGeom prst="rect">
            <a:avLst/>
          </a:prstGeom>
          <a:solidFill>
            <a:srgbClr val="A7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 userDrawn="1"/>
        </p:nvSpPr>
        <p:spPr>
          <a:xfrm>
            <a:off x="0" y="847078"/>
            <a:ext cx="9144000" cy="214313"/>
          </a:xfrm>
          <a:prstGeom prst="rect">
            <a:avLst/>
          </a:prstGeom>
          <a:solidFill>
            <a:srgbClr val="0000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6629401"/>
            <a:ext cx="9144000" cy="228600"/>
          </a:xfrm>
          <a:prstGeom prst="rect">
            <a:avLst/>
          </a:prstGeom>
          <a:solidFill>
            <a:srgbClr val="0000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0"/>
            <a:ext cx="6324600" cy="8470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19200"/>
            <a:ext cx="87630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 smtClean="0"/>
              <a:t>Click to edit Master text styles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−"/>
            </a:pPr>
            <a:r>
              <a:rPr lang="en-US" dirty="0" smtClean="0"/>
              <a:t>Second level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 smtClean="0"/>
              <a:t>Third level</a:t>
            </a:r>
          </a:p>
          <a:p>
            <a:pPr marL="1600200" lvl="3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</a:pPr>
            <a:r>
              <a:rPr lang="en-US" dirty="0" smtClean="0"/>
              <a:t>Fourth level</a:t>
            </a:r>
          </a:p>
          <a:p>
            <a:pPr marL="2057400" lvl="4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630487"/>
            <a:ext cx="3200400" cy="2275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300" kern="1200" cap="all" baseline="0" smtClean="0">
                <a:solidFill>
                  <a:schemeClr val="bg1"/>
                </a:solidFill>
                <a:latin typeface="Arial Black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03/25/2014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99" y="78540"/>
            <a:ext cx="2590810" cy="763425"/>
          </a:xfrm>
          <a:prstGeom prst="rect">
            <a:avLst/>
          </a:prstGeom>
        </p:spPr>
      </p:pic>
      <p:sp>
        <p:nvSpPr>
          <p:cNvPr id="23" name="Date Placeholder 9"/>
          <p:cNvSpPr txBox="1">
            <a:spLocks/>
          </p:cNvSpPr>
          <p:nvPr userDrawn="1"/>
        </p:nvSpPr>
        <p:spPr>
          <a:xfrm>
            <a:off x="6400799" y="833878"/>
            <a:ext cx="2740819" cy="2275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1300" kern="1200" cap="all" baseline="0" smtClean="0">
                <a:solidFill>
                  <a:schemeClr val="bg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 smtClean="0"/>
              <a:t>DANNENBAUM – PROGRAM MANAGER</a:t>
            </a:r>
            <a:endParaRPr lang="en-US" sz="900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7008018" y="6616700"/>
            <a:ext cx="213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300" kern="1200" cap="all" baseline="0" smtClean="0">
                <a:solidFill>
                  <a:schemeClr val="bg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BDD636-0E16-4818-B8C4-1C279F5AF8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lnSpc>
          <a:spcPts val="3200"/>
        </a:lnSpc>
        <a:spcBef>
          <a:spcPct val="0"/>
        </a:spcBef>
        <a:buNone/>
        <a:defRPr lang="en-US" sz="3000" kern="1200" dirty="0" smtClean="0">
          <a:solidFill>
            <a:srgbClr val="00005A"/>
          </a:solidFill>
          <a:effectLst>
            <a:outerShdw blurRad="38100" dist="38100" dir="2700000" algn="tl">
              <a:schemeClr val="bg1">
                <a:alpha val="43000"/>
              </a:schemeClr>
            </a:outerShdw>
          </a:effectLst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buFont typeface="Arial" pitchFamily="34" charset="0"/>
        <a:buChar char="•"/>
        <a:defRPr lang="en-US" sz="3000" kern="1200" dirty="0" smtClean="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550"/>
        </a:spcBef>
        <a:buFont typeface="Arial" pitchFamily="34" charset="0"/>
        <a:buChar char="–"/>
        <a:defRPr lang="en-US" sz="26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400"/>
        </a:spcBef>
        <a:buFont typeface="Arial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400"/>
        </a:spcBef>
        <a:buFont typeface="Arial" pitchFamily="34" charset="0"/>
        <a:buChar char="–"/>
        <a:defRPr lang="en-US" sz="2000" kern="1200" dirty="0" smtClean="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lang="en-US" sz="1800" kern="1200" dirty="0" smtClean="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35" b="-25948"/>
          <a:stretch/>
        </p:blipFill>
        <p:spPr bwMode="auto">
          <a:xfrm>
            <a:off x="-8468" y="1193800"/>
            <a:ext cx="9152467" cy="6921136"/>
          </a:xfrm>
          <a:prstGeom prst="rect">
            <a:avLst/>
          </a:prstGeom>
          <a:noFill/>
          <a:ln w="38100" algn="in">
            <a:noFill/>
            <a:miter lim="800000"/>
            <a:headEnd/>
            <a:tailEnd/>
          </a:ln>
          <a:effectLst/>
          <a:extLst/>
        </p:spPr>
      </p:pic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630487"/>
            <a:ext cx="2971800" cy="227513"/>
          </a:xfrm>
        </p:spPr>
        <p:txBody>
          <a:bodyPr/>
          <a:lstStyle/>
          <a:p>
            <a:r>
              <a:rPr lang="en-US" smtClean="0"/>
              <a:t>03/25/2014</a:t>
            </a:r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1193800"/>
            <a:ext cx="9144000" cy="5346337"/>
          </a:xfrm>
          <a:prstGeom prst="rect">
            <a:avLst/>
          </a:prstGeom>
          <a:solidFill>
            <a:schemeClr val="bg1">
              <a:alpha val="35000"/>
            </a:schemeClr>
          </a:solidFill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lang="en-US" sz="4000" b="1" kern="1200" cap="all">
                <a:solidFill>
                  <a:srgbClr val="00005A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Century Gothic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600" b="0" cap="small" dirty="0" smtClean="0">
                <a:solidFill>
                  <a:schemeClr val="tx1"/>
                </a:solidFill>
              </a:rPr>
              <a:t>Strategic Plan Update 2014</a:t>
            </a:r>
            <a:endParaRPr lang="en-US" sz="3200" b="0" cap="small" dirty="0" smtClean="0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66800" y="3886200"/>
            <a:ext cx="6995886" cy="1928733"/>
            <a:chOff x="1074057" y="2828352"/>
            <a:chExt cx="6995886" cy="1908908"/>
          </a:xfrm>
        </p:grpSpPr>
        <p:sp>
          <p:nvSpPr>
            <p:cNvPr id="12" name="TextBox 11"/>
            <p:cNvSpPr txBox="1"/>
            <p:nvPr/>
          </p:nvSpPr>
          <p:spPr>
            <a:xfrm>
              <a:off x="1074057" y="2828352"/>
              <a:ext cx="6995886" cy="1908908"/>
            </a:xfrm>
            <a:prstGeom prst="rect">
              <a:avLst/>
            </a:prstGeom>
            <a:noFill/>
          </p:spPr>
          <p:txBody>
            <a:bodyPr wrap="square" numCol="2" rtlCol="0">
              <a:spAutoFit/>
            </a:bodyPr>
            <a:lstStyle/>
            <a:p>
              <a:pPr algn="ctr">
                <a:spcBef>
                  <a:spcPts val="400"/>
                </a:spcBef>
              </a:pPr>
              <a:r>
                <a:rPr lang="en-US" sz="1200" b="1" u="sng" dirty="0">
                  <a:latin typeface="Arial Black" pitchFamily="34" charset="0"/>
                </a:rPr>
                <a:t>HCRMA Board of Directors</a:t>
              </a:r>
              <a:endParaRPr lang="en-US" sz="1200" dirty="0">
                <a:latin typeface="Arial Black" pitchFamily="34" charset="0"/>
              </a:endParaRPr>
            </a:p>
            <a:p>
              <a:pPr algn="ctr">
                <a:spcBef>
                  <a:spcPts val="400"/>
                </a:spcBef>
              </a:pPr>
              <a:r>
                <a:rPr lang="en-US" sz="1200" dirty="0">
                  <a:latin typeface="Arial Black" pitchFamily="34" charset="0"/>
                </a:rPr>
                <a:t>Dennis Burleson, Chairman</a:t>
              </a:r>
            </a:p>
            <a:p>
              <a:pPr algn="ctr">
                <a:spcBef>
                  <a:spcPts val="400"/>
                </a:spcBef>
              </a:pPr>
              <a:r>
                <a:rPr lang="en-US" sz="1200" dirty="0">
                  <a:latin typeface="Arial Black" pitchFamily="34" charset="0"/>
                </a:rPr>
                <a:t>Josue </a:t>
              </a:r>
              <a:r>
                <a:rPr lang="en-US" sz="1200" dirty="0" smtClean="0">
                  <a:latin typeface="Arial Black" pitchFamily="34" charset="0"/>
                </a:rPr>
                <a:t>Reyes, </a:t>
              </a:r>
              <a:r>
                <a:rPr lang="en-US" sz="1200" dirty="0">
                  <a:latin typeface="Arial Black" pitchFamily="34" charset="0"/>
                </a:rPr>
                <a:t>Vice-Chairman</a:t>
              </a:r>
            </a:p>
            <a:p>
              <a:pPr algn="ctr">
                <a:spcBef>
                  <a:spcPts val="400"/>
                </a:spcBef>
              </a:pPr>
              <a:r>
                <a:rPr lang="en-US" sz="1200" dirty="0">
                  <a:latin typeface="Arial Black" pitchFamily="34" charset="0"/>
                </a:rPr>
                <a:t>Ricardo Perez, Secretary/Treasurer</a:t>
              </a:r>
            </a:p>
            <a:p>
              <a:pPr algn="ctr">
                <a:spcBef>
                  <a:spcPts val="400"/>
                </a:spcBef>
              </a:pPr>
              <a:r>
                <a:rPr lang="en-US" sz="1200" dirty="0">
                  <a:latin typeface="Arial Black" pitchFamily="34" charset="0"/>
                </a:rPr>
                <a:t>Michael Cano, Director</a:t>
              </a:r>
              <a:endParaRPr lang="en-US" sz="1200" b="1" u="sng" dirty="0">
                <a:latin typeface="Arial Black" pitchFamily="34" charset="0"/>
              </a:endParaRPr>
            </a:p>
            <a:p>
              <a:pPr algn="ctr">
                <a:spcBef>
                  <a:spcPts val="400"/>
                </a:spcBef>
              </a:pPr>
              <a:r>
                <a:rPr lang="en-US" sz="1200" dirty="0">
                  <a:latin typeface="Arial Black" pitchFamily="34" charset="0"/>
                </a:rPr>
                <a:t>R. David Guerra, Director</a:t>
              </a:r>
              <a:endParaRPr lang="en-US" sz="1200" b="1" u="sng" dirty="0">
                <a:latin typeface="Arial Black" pitchFamily="34" charset="0"/>
              </a:endParaRPr>
            </a:p>
            <a:p>
              <a:pPr algn="ctr">
                <a:spcBef>
                  <a:spcPts val="400"/>
                </a:spcBef>
              </a:pPr>
              <a:r>
                <a:rPr lang="en-US" sz="1200" dirty="0" smtClean="0">
                  <a:latin typeface="Arial Black" pitchFamily="34" charset="0"/>
                </a:rPr>
                <a:t>Forrest </a:t>
              </a:r>
              <a:r>
                <a:rPr lang="en-US" sz="1200" dirty="0">
                  <a:latin typeface="Arial Black" pitchFamily="34" charset="0"/>
                </a:rPr>
                <a:t>Runnels, </a:t>
              </a:r>
              <a:r>
                <a:rPr lang="en-US" sz="1200" dirty="0" smtClean="0">
                  <a:latin typeface="Arial Black" pitchFamily="34" charset="0"/>
                </a:rPr>
                <a:t>Director</a:t>
              </a:r>
              <a:endParaRPr lang="en-US" sz="1200" dirty="0">
                <a:latin typeface="Arial Black" pitchFamily="34" charset="0"/>
              </a:endParaRPr>
            </a:p>
            <a:p>
              <a:pPr algn="ctr">
                <a:spcBef>
                  <a:spcPts val="400"/>
                </a:spcBef>
              </a:pPr>
              <a:r>
                <a:rPr lang="en-US" sz="1200" dirty="0">
                  <a:latin typeface="Arial Black" pitchFamily="34" charset="0"/>
                </a:rPr>
                <a:t>Alonzo Cantu, Director</a:t>
              </a:r>
            </a:p>
            <a:p>
              <a:pPr algn="ctr">
                <a:spcBef>
                  <a:spcPts val="400"/>
                </a:spcBef>
              </a:pPr>
              <a:r>
                <a:rPr lang="en-US" sz="1200" b="1" u="sng" dirty="0" smtClean="0">
                  <a:latin typeface="Arial Black" pitchFamily="34" charset="0"/>
                </a:rPr>
                <a:t>HCRMA </a:t>
              </a:r>
              <a:r>
                <a:rPr lang="en-US" sz="1200" b="1" u="sng" dirty="0">
                  <a:latin typeface="Arial Black" pitchFamily="34" charset="0"/>
                </a:rPr>
                <a:t>Staff</a:t>
              </a:r>
              <a:endParaRPr lang="en-US" sz="1200" dirty="0">
                <a:latin typeface="Arial Black" pitchFamily="34" charset="0"/>
              </a:endParaRPr>
            </a:p>
            <a:p>
              <a:pPr algn="ctr">
                <a:spcBef>
                  <a:spcPts val="400"/>
                </a:spcBef>
              </a:pPr>
              <a:r>
                <a:rPr lang="en-US" sz="1200" dirty="0">
                  <a:latin typeface="Arial Black" pitchFamily="34" charset="0"/>
                </a:rPr>
                <a:t>Pilar Rodriguez, P.E., </a:t>
              </a:r>
              <a:r>
                <a:rPr lang="en-US" sz="1200" dirty="0" smtClean="0">
                  <a:latin typeface="Arial Black" pitchFamily="34" charset="0"/>
                </a:rPr>
                <a:t>Executive Director</a:t>
              </a:r>
            </a:p>
            <a:p>
              <a:pPr algn="ctr">
                <a:spcBef>
                  <a:spcPts val="400"/>
                </a:spcBef>
              </a:pPr>
              <a:r>
                <a:rPr lang="en-US" sz="1200" dirty="0" err="1" smtClean="0">
                  <a:latin typeface="Arial Black" pitchFamily="34" charset="0"/>
                </a:rPr>
                <a:t>Flor</a:t>
              </a:r>
              <a:r>
                <a:rPr lang="en-US" sz="1200" dirty="0" smtClean="0">
                  <a:latin typeface="Arial Black" pitchFamily="34" charset="0"/>
                </a:rPr>
                <a:t> </a:t>
              </a:r>
              <a:r>
                <a:rPr lang="en-US" sz="1200" dirty="0">
                  <a:latin typeface="Arial Black" pitchFamily="34" charset="0"/>
                </a:rPr>
                <a:t>E. Koll, </a:t>
              </a:r>
              <a:r>
                <a:rPr lang="en-US" sz="1200" dirty="0" smtClean="0">
                  <a:latin typeface="Arial Black" pitchFamily="34" charset="0"/>
                </a:rPr>
                <a:t>Program </a:t>
              </a:r>
              <a:r>
                <a:rPr lang="en-US" sz="1200" dirty="0">
                  <a:latin typeface="Arial Black" pitchFamily="34" charset="0"/>
                </a:rPr>
                <a:t>Administrator</a:t>
              </a:r>
            </a:p>
            <a:p>
              <a:pPr algn="ctr">
                <a:spcBef>
                  <a:spcPts val="400"/>
                </a:spcBef>
              </a:pPr>
              <a:endParaRPr lang="en-US" sz="1200" b="1" u="sng" dirty="0" smtClean="0">
                <a:latin typeface="Arial Black" pitchFamily="34" charset="0"/>
              </a:endParaRPr>
            </a:p>
            <a:p>
              <a:pPr algn="ctr">
                <a:spcBef>
                  <a:spcPts val="400"/>
                </a:spcBef>
              </a:pPr>
              <a:r>
                <a:rPr lang="en-US" sz="1200" b="1" u="sng" dirty="0" smtClean="0">
                  <a:latin typeface="Arial Black" pitchFamily="34" charset="0"/>
                </a:rPr>
                <a:t>Program </a:t>
              </a:r>
              <a:r>
                <a:rPr lang="en-US" sz="1200" b="1" u="sng" dirty="0">
                  <a:latin typeface="Arial Black" pitchFamily="34" charset="0"/>
                </a:rPr>
                <a:t>Management Consultant</a:t>
              </a:r>
              <a:endParaRPr lang="en-US" sz="1200" dirty="0">
                <a:latin typeface="Arial Black" pitchFamily="34" charset="0"/>
              </a:endParaRPr>
            </a:p>
            <a:p>
              <a:pPr algn="ctr">
                <a:spcBef>
                  <a:spcPts val="400"/>
                </a:spcBef>
              </a:pPr>
              <a:r>
                <a:rPr lang="en-US" sz="1200" dirty="0" smtClean="0">
                  <a:latin typeface="Arial Black" pitchFamily="34" charset="0"/>
                </a:rPr>
                <a:t>DANNENBAUM ENGINEERING CORP</a:t>
              </a:r>
              <a:endParaRPr lang="en-US" sz="1200" dirty="0">
                <a:latin typeface="Arial Black" pitchFamily="34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4481151" y="2946400"/>
              <a:ext cx="0" cy="179086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8" t="35565" r="11950" b="34591"/>
          <a:stretch/>
        </p:blipFill>
        <p:spPr>
          <a:xfrm>
            <a:off x="2832416" y="1210733"/>
            <a:ext cx="3339784" cy="102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58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887506"/>
            <a:ext cx="9144000" cy="5683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7543800" cy="838200"/>
          </a:xfrm>
        </p:spPr>
        <p:txBody>
          <a:bodyPr>
            <a:normAutofit/>
          </a:bodyPr>
          <a:lstStyle/>
          <a:p>
            <a:pPr marL="514350" indent="-514350"/>
            <a:r>
              <a:rPr lang="en-US" dirty="0"/>
              <a:t>Strategic Plan Update 2014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630487"/>
            <a:ext cx="3200400" cy="227513"/>
          </a:xfrm>
        </p:spPr>
        <p:txBody>
          <a:bodyPr/>
          <a:lstStyle/>
          <a:p>
            <a:r>
              <a:rPr lang="en-US" smtClean="0"/>
              <a:t>03/25/2014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5" y="887506"/>
            <a:ext cx="9094649" cy="568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95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2957510"/>
              </p:ext>
            </p:extLst>
          </p:nvPr>
        </p:nvGraphicFramePr>
        <p:xfrm>
          <a:off x="76200" y="1276346"/>
          <a:ext cx="8991600" cy="33297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6" name="Worksheet" r:id="rId3" imgW="9906000" imgH="3667191" progId="Excel.Sheet.12">
                  <p:embed/>
                </p:oleObj>
              </mc:Choice>
              <mc:Fallback>
                <p:oleObj name="Worksheet" r:id="rId3" imgW="9906000" imgH="366719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" y="1276346"/>
                        <a:ext cx="8991600" cy="33297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Short Term Strategic Plan Summary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03/25/2014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048387" y="1995489"/>
            <a:ext cx="809614" cy="133350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38763" y="2743200"/>
            <a:ext cx="3424237" cy="133350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767267" y="3548059"/>
            <a:ext cx="1404933" cy="133350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424619" y="3376614"/>
            <a:ext cx="2033581" cy="133350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762512" y="4176711"/>
            <a:ext cx="3619488" cy="147631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30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TxDOT AFA Summary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03/25/2014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4648200"/>
            <a:ext cx="876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If additional TxDOT funds are available beyond an AFA for the IBTC, then a modified Short Term Strategy may include additional AFA funds to cover the remaining SH 365 Segment 4 development. 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76200" y="1295400"/>
          <a:ext cx="8947150" cy="315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1" name="Worksheet" r:id="rId3" imgW="5057792" imgH="1781045" progId="Excel.Sheet.12">
                  <p:embed/>
                </p:oleObj>
              </mc:Choice>
              <mc:Fallback>
                <p:oleObj name="Worksheet" r:id="rId3" imgW="5057792" imgH="1781045" progId="Excel.Shee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1295400"/>
                        <a:ext cx="8947150" cy="3151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023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24369</TotalTime>
  <Words>113</Words>
  <Application>Microsoft Office PowerPoint</Application>
  <PresentationFormat>On-screen Show (4:3)</PresentationFormat>
  <Paragraphs>24</Paragraphs>
  <Slides>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Office Theme</vt:lpstr>
      <vt:lpstr>Worksheet</vt:lpstr>
      <vt:lpstr>PowerPoint Presentation</vt:lpstr>
      <vt:lpstr>Strategic Plan Update 2014</vt:lpstr>
      <vt:lpstr>Short Term Strategic Plan Summary</vt:lpstr>
      <vt:lpstr>TxDOT AFA Summary</vt:lpstr>
    </vt:vector>
  </TitlesOfParts>
  <Company>Dannenbaum Engineering Corp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Dannenbaum Engineering</dc:title>
  <dc:subject>HCRMA Presentation</dc:subject>
  <dc:creator>Eric Davila</dc:creator>
  <cp:lastModifiedBy>Eric Davila</cp:lastModifiedBy>
  <cp:revision>1758</cp:revision>
  <cp:lastPrinted>2014-03-24T20:06:03Z</cp:lastPrinted>
  <dcterms:created xsi:type="dcterms:W3CDTF">2009-10-22T20:45:30Z</dcterms:created>
  <dcterms:modified xsi:type="dcterms:W3CDTF">2014-03-24T20:07:46Z</dcterms:modified>
</cp:coreProperties>
</file>