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89" r:id="rId4"/>
  </p:sldMasterIdLst>
  <p:notesMasterIdLst>
    <p:notesMasterId r:id="rId14"/>
  </p:notesMasterIdLst>
  <p:handoutMasterIdLst>
    <p:handoutMasterId r:id="rId15"/>
  </p:handoutMasterIdLst>
  <p:sldIdLst>
    <p:sldId id="333" r:id="rId5"/>
    <p:sldId id="330" r:id="rId6"/>
    <p:sldId id="347" r:id="rId7"/>
    <p:sldId id="334" r:id="rId8"/>
    <p:sldId id="335" r:id="rId9"/>
    <p:sldId id="343" r:id="rId10"/>
    <p:sldId id="344" r:id="rId11"/>
    <p:sldId id="348" r:id="rId12"/>
    <p:sldId id="339" r:id="rId13"/>
  </p:sldIdLst>
  <p:sldSz cx="9144000" cy="6858000" type="screen4x3"/>
  <p:notesSz cx="6900863" cy="9291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sha Alsaffar" initials="N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3E"/>
    <a:srgbClr val="C85300"/>
    <a:srgbClr val="34663C"/>
    <a:srgbClr val="E31937"/>
    <a:srgbClr val="EEB211"/>
    <a:srgbClr val="003E80"/>
    <a:srgbClr val="0067C5"/>
    <a:srgbClr val="9EA2A4"/>
    <a:srgbClr val="B9B1A9"/>
    <a:srgbClr val="006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1" autoAdjust="0"/>
    <p:restoredTop sz="90668" autoAdjust="0"/>
  </p:normalViewPr>
  <p:slideViewPr>
    <p:cSldViewPr snapToGrid="0" showGuides="1">
      <p:cViewPr varScale="1">
        <p:scale>
          <a:sx n="66" d="100"/>
          <a:sy n="66" d="100"/>
        </p:scale>
        <p:origin x="-1458" y="-114"/>
      </p:cViewPr>
      <p:guideLst>
        <p:guide orient="horz" pos="3982"/>
        <p:guide orient="horz" pos="167"/>
        <p:guide orient="horz" pos="1254"/>
        <p:guide orient="horz" pos="3275"/>
        <p:guide orient="horz" pos="4140"/>
        <p:guide pos="289"/>
        <p:guide pos="5480"/>
        <p:guide pos="2882"/>
        <p:guide pos="44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0850" cy="465138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8425" y="1"/>
            <a:ext cx="2990850" cy="465138"/>
          </a:xfrm>
          <a:prstGeom prst="rect">
            <a:avLst/>
          </a:prstGeom>
        </p:spPr>
        <p:txBody>
          <a:bodyPr vert="horz" lIns="90791" tIns="45395" rIns="90791" bIns="453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85704C8-077A-4848-91E5-D6C95BCECDC2}" type="datetimeFigureOut">
              <a:rPr lang="en-US">
                <a:latin typeface="Calibri" pitchFamily="34" charset="0"/>
              </a:rPr>
              <a:pPr>
                <a:defRPr/>
              </a:pPr>
              <a:t>11/25/2013</a:t>
            </a:fld>
            <a:endParaRPr lang="en-US" dirty="0">
              <a:latin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4913"/>
            <a:ext cx="2990850" cy="465137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8425" y="8824913"/>
            <a:ext cx="2990850" cy="465137"/>
          </a:xfrm>
          <a:prstGeom prst="rect">
            <a:avLst/>
          </a:prstGeom>
        </p:spPr>
        <p:txBody>
          <a:bodyPr vert="horz" lIns="90791" tIns="45395" rIns="90791" bIns="453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C1320A-0E93-4B89-83FB-1E0F21B2F4BA}" type="slidenum">
              <a:rPr lang="en-US">
                <a:latin typeface="Calibri" pitchFamily="34" charset="0"/>
              </a:rPr>
              <a:pPr>
                <a:defRPr/>
              </a:pPr>
              <a:t>‹#›</a:t>
            </a:fld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695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90850" cy="465138"/>
          </a:xfrm>
          <a:prstGeom prst="rect">
            <a:avLst/>
          </a:prstGeom>
        </p:spPr>
        <p:txBody>
          <a:bodyPr vert="horz" lIns="93078" tIns="46539" rIns="93078" bIns="4653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8425" y="1"/>
            <a:ext cx="2990850" cy="465138"/>
          </a:xfrm>
          <a:prstGeom prst="rect">
            <a:avLst/>
          </a:prstGeom>
        </p:spPr>
        <p:txBody>
          <a:bodyPr vert="horz" lIns="93078" tIns="46539" rIns="93078" bIns="4653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FEA3F4A-570C-47CB-8CA3-7135FAAFD920}" type="datetimeFigureOut">
              <a:rPr lang="en-US" smtClean="0"/>
              <a:pPr>
                <a:defRPr/>
              </a:pPr>
              <a:t>11/25/2013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7125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78" tIns="46539" rIns="93078" bIns="4653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563" y="4414839"/>
            <a:ext cx="5519737" cy="4179887"/>
          </a:xfrm>
          <a:prstGeom prst="rect">
            <a:avLst/>
          </a:prstGeom>
        </p:spPr>
        <p:txBody>
          <a:bodyPr vert="horz" lIns="93078" tIns="46539" rIns="93078" bIns="4653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4913"/>
            <a:ext cx="2990850" cy="465137"/>
          </a:xfrm>
          <a:prstGeom prst="rect">
            <a:avLst/>
          </a:prstGeom>
        </p:spPr>
        <p:txBody>
          <a:bodyPr vert="horz" lIns="93078" tIns="46539" rIns="93078" bIns="4653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8425" y="8824913"/>
            <a:ext cx="2990850" cy="465137"/>
          </a:xfrm>
          <a:prstGeom prst="rect">
            <a:avLst/>
          </a:prstGeom>
        </p:spPr>
        <p:txBody>
          <a:bodyPr vert="horz" lIns="93078" tIns="46539" rIns="93078" bIns="4653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04F5322-28B7-45B9-931D-4549621A86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64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6"/>
          <a:stretch/>
        </p:blipFill>
        <p:spPr>
          <a:xfrm>
            <a:off x="3175" y="-1"/>
            <a:ext cx="9144000" cy="48125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3044952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" y="265113"/>
            <a:ext cx="1677924" cy="2034837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572000"/>
            <a:ext cx="9144000" cy="2286000"/>
          </a:xfrm>
          <a:prstGeom prst="rect">
            <a:avLst/>
          </a:prstGeom>
          <a:gradFill>
            <a:gsLst>
              <a:gs pos="50000">
                <a:srgbClr val="34663C"/>
              </a:gs>
              <a:gs pos="100000">
                <a:srgbClr val="34663C">
                  <a:lumMod val="80000"/>
                  <a:lumOff val="20000"/>
                </a:srgbClr>
              </a:gs>
            </a:gsLst>
            <a:lin ang="16200000" scaled="0"/>
          </a:gradFill>
          <a:ln>
            <a:noFill/>
          </a:ln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60210" y="4841505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>
              <a:defRPr>
                <a:solidFill>
                  <a:schemeClr val="bg1"/>
                </a:solidFill>
                <a:effectLst>
                  <a:outerShdw blurRad="292100" dist="139700" dir="2700000" algn="tl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4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196" y="2514600"/>
            <a:ext cx="9144000" cy="1828800"/>
          </a:xfrm>
          <a:prstGeom prst="rect">
            <a:avLst/>
          </a:prstGeom>
          <a:gradFill>
            <a:gsLst>
              <a:gs pos="50000">
                <a:srgbClr val="34663C"/>
              </a:gs>
              <a:gs pos="100000">
                <a:srgbClr val="34663C">
                  <a:lumMod val="80000"/>
                  <a:lumOff val="20000"/>
                </a:srgbClr>
              </a:gs>
            </a:gsLst>
            <a:lin ang="16200000" scaled="0"/>
          </a:gradFill>
          <a:ln>
            <a:noFill/>
          </a:ln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2977610"/>
            <a:ext cx="9144000" cy="1035590"/>
          </a:xfr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bg1"/>
                </a:solidFill>
                <a:effectLst>
                  <a:outerShdw blurRad="292100" dist="139700" dir="2700000" algn="tl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 smtClean="0"/>
              <a:t>Divider Title Goes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09" y="4737994"/>
            <a:ext cx="165246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37B77-B081-B448-BA56-8930897946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523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4994"/>
            <a:ext cx="4040188" cy="4079081"/>
          </a:xfrm>
          <a:prstGeom prst="rect">
            <a:avLst/>
          </a:prstGeom>
        </p:spPr>
        <p:txBody>
          <a:bodyPr/>
          <a:lstStyle>
            <a:lvl1pPr marL="228600" indent="-228600">
              <a:defRPr sz="2400">
                <a:latin typeface="Calibri" pitchFamily="34" charset="0"/>
              </a:defRPr>
            </a:lvl1pPr>
            <a:lvl2pPr marL="457200" indent="-228600">
              <a:defRPr sz="2000">
                <a:latin typeface="Calibri" pitchFamily="34" charset="0"/>
              </a:defRPr>
            </a:lvl2pPr>
            <a:lvl3pPr marL="685800" indent="-228600">
              <a:defRPr sz="1800">
                <a:latin typeface="Calibri" pitchFamily="34" charset="0"/>
              </a:defRPr>
            </a:lvl3pPr>
            <a:lvl4pPr marL="914400" indent="-228600">
              <a:defRPr sz="1600">
                <a:latin typeface="Calibri" pitchFamily="34" charset="0"/>
              </a:defRPr>
            </a:lvl4pPr>
            <a:lvl5pPr marL="1143000" indent="-228600"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37B77-B081-B448-BA56-8930897946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646612" y="1854994"/>
            <a:ext cx="4040188" cy="4079081"/>
          </a:xfrm>
          <a:prstGeom prst="rect">
            <a:avLst/>
          </a:prstGeom>
        </p:spPr>
        <p:txBody>
          <a:bodyPr/>
          <a:lstStyle>
            <a:lvl1pPr marL="228600" indent="-228600">
              <a:defRPr sz="2400">
                <a:latin typeface="Calibri" pitchFamily="34" charset="0"/>
              </a:defRPr>
            </a:lvl1pPr>
            <a:lvl2pPr marL="457200" indent="-228600">
              <a:defRPr sz="2000">
                <a:latin typeface="Calibri" pitchFamily="34" charset="0"/>
              </a:defRPr>
            </a:lvl2pPr>
            <a:lvl3pPr marL="685800" indent="-228600">
              <a:defRPr sz="1800">
                <a:latin typeface="Calibri" pitchFamily="34" charset="0"/>
              </a:defRPr>
            </a:lvl3pPr>
            <a:lvl4pPr marL="914400" indent="-228600">
              <a:defRPr sz="1600">
                <a:latin typeface="Calibri" pitchFamily="34" charset="0"/>
              </a:defRPr>
            </a:lvl4pPr>
            <a:lvl5pPr marL="1143000" indent="-228600"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37B77-B081-B448-BA56-8930897946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1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943601"/>
            <a:ext cx="9144000" cy="914400"/>
          </a:xfrm>
          <a:prstGeom prst="rect">
            <a:avLst/>
          </a:prstGeom>
          <a:gradFill>
            <a:gsLst>
              <a:gs pos="50000">
                <a:srgbClr val="34663C"/>
              </a:gs>
              <a:gs pos="100000">
                <a:srgbClr val="34663C">
                  <a:lumMod val="80000"/>
                  <a:lumOff val="20000"/>
                </a:srgbClr>
              </a:gs>
            </a:gsLst>
            <a:lin ang="16200000" scaled="0"/>
          </a:gradFill>
          <a:ln>
            <a:noFill/>
          </a:ln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892" y="6355080"/>
            <a:ext cx="438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9E137B77-B081-B448-BA56-893089794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5" y="6207061"/>
            <a:ext cx="1591980" cy="42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6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7E2F3">
                <a:alpha val="85882"/>
              </a:srgbClr>
            </a:gs>
            <a:gs pos="92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943601"/>
            <a:ext cx="9144000" cy="914400"/>
          </a:xfrm>
          <a:prstGeom prst="rect">
            <a:avLst/>
          </a:prstGeom>
          <a:gradFill>
            <a:gsLst>
              <a:gs pos="50000">
                <a:srgbClr val="34663C"/>
              </a:gs>
              <a:gs pos="100000">
                <a:srgbClr val="34663C">
                  <a:lumMod val="80000"/>
                  <a:lumOff val="20000"/>
                </a:srgbClr>
              </a:gs>
            </a:gsLst>
            <a:lin ang="16200000" scaled="0"/>
          </a:gradFill>
          <a:ln>
            <a:noFill/>
          </a:ln>
          <a:effectLst>
            <a:outerShdw blurRad="292100" dist="139700" dir="2700000" rotWithShape="0">
              <a:srgbClr val="000000">
                <a:alpha val="6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892" y="6355080"/>
            <a:ext cx="438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9E137B77-B081-B448-BA56-89308979468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149346"/>
            <a:ext cx="4657725" cy="4571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5" y="6207061"/>
            <a:ext cx="1591980" cy="425579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0"/>
            <a:ext cx="822960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8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11" r:id="rId2"/>
    <p:sldLayoutId id="2147484790" r:id="rId3"/>
    <p:sldLayoutId id="2147484791" r:id="rId4"/>
    <p:sldLayoutId id="2147484792" r:id="rId5"/>
    <p:sldLayoutId id="214748479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7472" indent="-347472" algn="l" defTabSz="4572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Font typeface="Wingdings" pitchFamily="2" charset="2"/>
        <a:buChar char="§"/>
        <a:defRPr sz="3000" kern="1200">
          <a:solidFill>
            <a:srgbClr val="474747"/>
          </a:solidFill>
          <a:latin typeface="Calibri" pitchFamily="34" charset="0"/>
          <a:ea typeface="+mn-ea"/>
          <a:cs typeface="+mn-cs"/>
        </a:defRPr>
      </a:lvl1pPr>
      <a:lvl2pPr marL="685800" indent="-347472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2"/>
        </a:buClr>
        <a:buFont typeface="Arial" pitchFamily="34" charset="0"/>
        <a:buChar char="•"/>
        <a:defRPr sz="2800" kern="1200">
          <a:solidFill>
            <a:srgbClr val="474747"/>
          </a:solidFill>
          <a:latin typeface="Calibri" pitchFamily="34" charset="0"/>
          <a:ea typeface="+mn-ea"/>
          <a:cs typeface="+mn-cs"/>
        </a:defRPr>
      </a:lvl2pPr>
      <a:lvl3pPr marL="1033272" indent="-347472" algn="l" defTabSz="4572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1"/>
        </a:buClr>
        <a:buFont typeface="Calibri" pitchFamily="34" charset="0"/>
        <a:buChar char="̶"/>
        <a:defRPr sz="2400" kern="1200">
          <a:solidFill>
            <a:schemeClr val="tx1">
              <a:lumMod val="90000"/>
              <a:lumOff val="10000"/>
            </a:schemeClr>
          </a:solidFill>
          <a:latin typeface="Calibri" pitchFamily="34" charset="0"/>
          <a:ea typeface="+mn-ea"/>
          <a:cs typeface="+mn-cs"/>
        </a:defRPr>
      </a:lvl3pPr>
      <a:lvl4pPr marL="1371600" marR="0" indent="-347472" algn="l" defTabSz="4572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2"/>
        </a:buClr>
        <a:buSzTx/>
        <a:buFont typeface="Wingdings" pitchFamily="2" charset="2"/>
        <a:buChar char="§"/>
        <a:tabLst/>
        <a:defRPr sz="2000" kern="1200">
          <a:solidFill>
            <a:schemeClr val="tx1">
              <a:lumMod val="90000"/>
              <a:lumOff val="10000"/>
            </a:schemeClr>
          </a:solidFill>
          <a:latin typeface="Calibri" pitchFamily="34" charset="0"/>
          <a:ea typeface="+mn-ea"/>
          <a:cs typeface="+mn-cs"/>
        </a:defRPr>
      </a:lvl4pPr>
      <a:lvl5pPr marL="1719072" indent="-342900" algn="l" defTabSz="4572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4725391"/>
            <a:ext cx="8576989" cy="1828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w Cen MT" pitchFamily="34" charset="0"/>
                <a:ea typeface="Tahoma" pitchFamily="34" charset="0"/>
                <a:cs typeface="Tahoma" pitchFamily="34" charset="0"/>
              </a:rPr>
              <a:t>ACADEMIC OUTREACH INITIATIVE</a:t>
            </a:r>
            <a:br>
              <a:rPr lang="en-US" dirty="0">
                <a:latin typeface="Tw Cen MT" pitchFamily="34" charset="0"/>
                <a:ea typeface="Tahoma" pitchFamily="34" charset="0"/>
                <a:cs typeface="Tahoma" pitchFamily="34" charset="0"/>
              </a:rPr>
            </a:br>
            <a:r>
              <a:rPr lang="en-US" dirty="0">
                <a:latin typeface="Tw Cen MT" pitchFamily="34" charset="0"/>
                <a:ea typeface="Tahoma" pitchFamily="34" charset="0"/>
                <a:cs typeface="Tahoma" pitchFamily="34" charset="0"/>
              </a:rPr>
              <a:t>[assisting leading employers in the development and education of their employees]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Description: C:\Users\Scott.Aronson\AppData\Local\Microsoft\Windows\Temporary Internet Files\Content.Outlook\IV5A2VRV\AP_logo 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71" y="6129333"/>
            <a:ext cx="24288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76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Master </a:t>
            </a:r>
            <a:r>
              <a:rPr lang="en-US" dirty="0"/>
              <a:t>of Business </a:t>
            </a:r>
            <a:r>
              <a:rPr lang="en-US" dirty="0" smtClean="0"/>
              <a:t>Administration</a:t>
            </a:r>
            <a:br>
              <a:rPr lang="en-US" dirty="0" smtClean="0"/>
            </a:br>
            <a:r>
              <a:rPr lang="en-US" dirty="0" smtClean="0"/>
              <a:t>Master of Public Administration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19507" y="5617030"/>
            <a:ext cx="3066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UTPA | Online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6" name="Picture 2" descr="Earn your M.S. Human Resource &amp; Leadership Development—onlin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158" y="320041"/>
            <a:ext cx="4775200" cy="197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Online Degrees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37B77-B081-B448-BA56-8930897946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for the working adult</a:t>
            </a:r>
          </a:p>
          <a:p>
            <a:r>
              <a:rPr lang="en-US" dirty="0" smtClean="0"/>
              <a:t>We have 6 start dates a year</a:t>
            </a:r>
          </a:p>
          <a:p>
            <a:r>
              <a:rPr lang="en-US" dirty="0" smtClean="0"/>
              <a:t>36 credit hours</a:t>
            </a:r>
          </a:p>
          <a:p>
            <a:r>
              <a:rPr lang="en-US" dirty="0" smtClean="0"/>
              <a:t>12 courses –about 7 weeks each with about 1 week break in between</a:t>
            </a:r>
          </a:p>
          <a:p>
            <a:r>
              <a:rPr lang="en-US" dirty="0" smtClean="0"/>
              <a:t>MBA an be completed in as short as 12 months</a:t>
            </a:r>
          </a:p>
          <a:p>
            <a:r>
              <a:rPr lang="en-US" dirty="0" smtClean="0"/>
              <a:t>MPA completed in 24 months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8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0971"/>
            <a:ext cx="9143999" cy="1872343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700" dirty="0">
                <a:latin typeface="Arial" pitchFamily="34" charset="0"/>
                <a:cs typeface="Arial" pitchFamily="34" charset="0"/>
              </a:rPr>
              <a:t>The MBA program is designed for experienced business professionals seeking a graduate degree or an energetic entrepreneur motivated to start a business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2000" i="1" dirty="0" smtClean="0">
                <a:effectLst/>
              </a:rPr>
              <a:t>**</a:t>
            </a:r>
            <a:r>
              <a:rPr lang="en-US" sz="2000" i="1" dirty="0">
                <a:effectLst/>
              </a:rPr>
              <a:t>Fully accredited by the AACSB International (the Association to Advance Collegiate Schools of Business).</a:t>
            </a:r>
            <a:r>
              <a:rPr lang="en-US" sz="2000" i="1" dirty="0">
                <a:solidFill>
                  <a:prstClr val="black"/>
                </a:solidFill>
              </a:rPr>
              <a:t/>
            </a:r>
            <a:br>
              <a:rPr lang="en-US" sz="2000" i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7079" y="5558971"/>
            <a:ext cx="3066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UTPA | Online</a:t>
            </a:r>
          </a:p>
        </p:txBody>
      </p:sp>
      <p:pic>
        <p:nvPicPr>
          <p:cNvPr id="7" name="Picture 2" descr="Earn your Online Master's Degree in Construction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86" y="342899"/>
            <a:ext cx="4569460" cy="18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9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Non-Member Tuition: $14,500 / $1208 per course</a:t>
            </a:r>
            <a:br>
              <a:rPr lang="en-US" dirty="0"/>
            </a:br>
            <a:r>
              <a:rPr lang="en-US" dirty="0"/>
              <a:t>Member  Tuition: $12,500 / $1042 per course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8470" y="406689"/>
            <a:ext cx="325339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Affordable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Tuition</a:t>
            </a: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MBA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862" y="5428873"/>
            <a:ext cx="3220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UTPA | Online</a:t>
            </a:r>
          </a:p>
        </p:txBody>
      </p:sp>
      <p:pic>
        <p:nvPicPr>
          <p:cNvPr id="6" name="Picture 2" descr="Financial Aid Photo | L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52" y="439335"/>
            <a:ext cx="4183380" cy="17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10971"/>
            <a:ext cx="9143999" cy="1872343"/>
          </a:xfrm>
        </p:spPr>
        <p:txBody>
          <a:bodyPr>
            <a:normAutofit/>
          </a:bodyPr>
          <a:lstStyle/>
          <a:p>
            <a:r>
              <a:rPr lang="en-US" sz="2100" b="0" dirty="0">
                <a:latin typeface="Arial" pitchFamily="34" charset="0"/>
                <a:cs typeface="Arial" pitchFamily="34" charset="0"/>
              </a:rPr>
              <a:t>The MPA  program is intended as </a:t>
            </a:r>
            <a:r>
              <a:rPr lang="en-US" sz="2100" b="0" dirty="0">
                <a:effectLst/>
                <a:latin typeface="Arial" pitchFamily="34" charset="0"/>
                <a:cs typeface="Arial" pitchFamily="34" charset="0"/>
              </a:rPr>
              <a:t>professional preparation for public service in governmental agencies at the federal, state, regional and local levels and for not-for-profit agencies. This program offers students the opportunity to develop skills required to properly serve the public and to have successful public sector careers</a:t>
            </a:r>
            <a:r>
              <a:rPr lang="en-US" sz="2000" b="0" dirty="0">
                <a:effectLst/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7079" y="5558971"/>
            <a:ext cx="3066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UTPA | Online</a:t>
            </a:r>
          </a:p>
        </p:txBody>
      </p:sp>
      <p:pic>
        <p:nvPicPr>
          <p:cNvPr id="7" name="Picture 2" descr="Earn your Online Master's Degree in Construction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486" y="342899"/>
            <a:ext cx="4569460" cy="18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Non-Member Tuition: $</a:t>
            </a:r>
            <a:r>
              <a:rPr lang="en-US" dirty="0" smtClean="0"/>
              <a:t>13,500 </a:t>
            </a:r>
            <a:r>
              <a:rPr lang="en-US" dirty="0"/>
              <a:t>/ $</a:t>
            </a:r>
            <a:r>
              <a:rPr lang="en-US" dirty="0" smtClean="0"/>
              <a:t>1125 </a:t>
            </a:r>
            <a:r>
              <a:rPr lang="en-US" dirty="0"/>
              <a:t>per course</a:t>
            </a:r>
            <a:br>
              <a:rPr lang="en-US" dirty="0"/>
            </a:br>
            <a:r>
              <a:rPr lang="en-US" dirty="0"/>
              <a:t>Member  Tuition: $</a:t>
            </a:r>
            <a:r>
              <a:rPr lang="en-US" dirty="0" smtClean="0"/>
              <a:t>11,500 / $958 per </a:t>
            </a:r>
            <a:r>
              <a:rPr lang="en-US" dirty="0"/>
              <a:t>course</a:t>
            </a: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8470" y="406689"/>
            <a:ext cx="325339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Affordable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Tuition</a:t>
            </a:r>
          </a:p>
          <a:p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MPA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1862" y="5428873"/>
            <a:ext cx="3220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UTPA | Online</a:t>
            </a:r>
          </a:p>
        </p:txBody>
      </p:sp>
      <p:pic>
        <p:nvPicPr>
          <p:cNvPr id="6" name="Picture 2" descr="Financial Aid Photo | L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52" y="439335"/>
            <a:ext cx="4183380" cy="17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06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137B77-B081-B448-BA56-8930897946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There is NO COST to make the degrees available to your employees.</a:t>
            </a:r>
          </a:p>
          <a:p>
            <a:r>
              <a:rPr lang="en-US" dirty="0" smtClean="0"/>
              <a:t>We have a partnership letter (not a legally bound document).</a:t>
            </a:r>
          </a:p>
          <a:p>
            <a:r>
              <a:rPr lang="en-US" dirty="0" smtClean="0"/>
              <a:t>We provide the announcement letter to send out to your employees.</a:t>
            </a:r>
          </a:p>
          <a:p>
            <a:r>
              <a:rPr lang="en-US" dirty="0" smtClean="0"/>
              <a:t>We create a benefits web portal with your logo at no cost to you.</a:t>
            </a:r>
          </a:p>
          <a:p>
            <a:r>
              <a:rPr lang="en-US" dirty="0" smtClean="0"/>
              <a:t>We hold information sessions to inform </a:t>
            </a:r>
            <a:r>
              <a:rPr lang="en-US" smtClean="0"/>
              <a:t>your employees </a:t>
            </a:r>
            <a:r>
              <a:rPr lang="en-US" dirty="0" smtClean="0"/>
              <a:t>and answer questions regarding the degrees.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4725391"/>
            <a:ext cx="8576989" cy="1828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w Cen MT" pitchFamily="34" charset="0"/>
                <a:ea typeface="Tahoma" pitchFamily="34" charset="0"/>
                <a:cs typeface="Tahoma" pitchFamily="34" charset="0"/>
              </a:rPr>
              <a:t>ACADEMIC OUTREACH INITIATIVE</a:t>
            </a:r>
            <a:br>
              <a:rPr lang="en-US" dirty="0">
                <a:latin typeface="Tw Cen MT" pitchFamily="34" charset="0"/>
                <a:ea typeface="Tahoma" pitchFamily="34" charset="0"/>
                <a:cs typeface="Tahoma" pitchFamily="34" charset="0"/>
              </a:rPr>
            </a:br>
            <a:r>
              <a:rPr lang="en-US" dirty="0">
                <a:latin typeface="Tw Cen MT" pitchFamily="34" charset="0"/>
                <a:ea typeface="Tahoma" pitchFamily="34" charset="0"/>
                <a:cs typeface="Tahoma" pitchFamily="34" charset="0"/>
              </a:rPr>
              <a:t>[assisting leading employers in the development and education of their employees]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Description: C:\Users\Scott.Aronson\AppData\Local\Microsoft\Windows\Temporary Internet Files\Content.Outlook\IV5A2VRV\AP_logo (2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71" y="6129333"/>
            <a:ext cx="2428875" cy="60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9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TPA_PPT Template 10-01-12">
  <a:themeElements>
    <a:clrScheme name="UTPA_colors">
      <a:dk1>
        <a:sysClr val="windowText" lastClr="000000"/>
      </a:dk1>
      <a:lt1>
        <a:sysClr val="window" lastClr="FFFFFF"/>
      </a:lt1>
      <a:dk2>
        <a:srgbClr val="333333"/>
      </a:dk2>
      <a:lt2>
        <a:srgbClr val="DDDEDD"/>
      </a:lt2>
      <a:accent1>
        <a:srgbClr val="E55302"/>
      </a:accent1>
      <a:accent2>
        <a:srgbClr val="34663C"/>
      </a:accent2>
      <a:accent3>
        <a:srgbClr val="F4CF6A"/>
      </a:accent3>
      <a:accent4>
        <a:srgbClr val="000000"/>
      </a:accent4>
      <a:accent5>
        <a:srgbClr val="C85300"/>
      </a:accent5>
      <a:accent6>
        <a:srgbClr val="6E7B47"/>
      </a:accent6>
      <a:hlink>
        <a:srgbClr val="E55302"/>
      </a:hlink>
      <a:folHlink>
        <a:srgbClr val="E8964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1C25A79871024A9A256423D16AD56F" ma:contentTypeVersion="0" ma:contentTypeDescription="Create a new document." ma:contentTypeScope="" ma:versionID="a61524b5b069cbfefa5ad9dfc4555de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673B2FC-A95A-4D32-9B65-AD48FD7F74E2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14D1617-EC5D-44A9-927F-7090D47051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8404FF-E0AC-4779-B087-D45FEE7CC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UTPA_PPT Template 10-01-12.potx</Template>
  <TotalTime>6518</TotalTime>
  <Words>244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UTPA_PPT Template 10-01-12</vt:lpstr>
      <vt:lpstr>ACADEMIC OUTREACH INITIATIVE [assisting leading employers in the development and education of their employees] </vt:lpstr>
      <vt:lpstr>Master of Business Administration Master of Public Administration </vt:lpstr>
      <vt:lpstr>Fully Online Degrees</vt:lpstr>
      <vt:lpstr>The MBA program is designed for experienced business professionals seeking a graduate degree or an energetic entrepreneur motivated to start a business. **Fully accredited by the AACSB International (the Association to Advance Collegiate Schools of Business). </vt:lpstr>
      <vt:lpstr>Non-Member Tuition: $14,500 / $1208 per course Member  Tuition: $12,500 / $1042 per course  </vt:lpstr>
      <vt:lpstr>The MPA  program is intended as professional preparation for public service in governmental agencies at the federal, state, regional and local levels and for not-for-profit agencies. This program offers students the opportunity to develop skills required to properly serve the public and to have successful public sector careers.</vt:lpstr>
      <vt:lpstr>Non-Member Tuition: $13,500 / $1125 per course Member  Tuition: $11,500 / $958 per course  </vt:lpstr>
      <vt:lpstr>Communication Plan</vt:lpstr>
      <vt:lpstr>ACADEMIC OUTREACH INITIATIVE [assisting leading employers in the development and education of their employees] </vt:lpstr>
    </vt:vector>
  </TitlesOfParts>
  <Company>Higher Ed Holdings,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David.Edwards@academicpartnerships.com</dc:creator>
  <cp:lastModifiedBy>Ida Cavazos-Lindau</cp:lastModifiedBy>
  <cp:revision>152</cp:revision>
  <cp:lastPrinted>2012-02-21T17:29:56Z</cp:lastPrinted>
  <dcterms:created xsi:type="dcterms:W3CDTF">2012-01-18T14:14:35Z</dcterms:created>
  <dcterms:modified xsi:type="dcterms:W3CDTF">2013-11-25T21:53:19Z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0x010100731C25A79871024A9A256423D16AD56F</vt:lpwstr>
  </property>
</Properties>
</file>