
<file path=[Content_Types].xml><?xml version="1.0" encoding="utf-8"?>
<Types xmlns="http://schemas.openxmlformats.org/package/2006/content-types">
  <Default Extension="png" ContentType="image/png"/>
  <Default Extension="svg" ContentType="image/svg+xml"/>
  <Default Extension="emf" ContentType="image/x-emf"/>
  <Default Extension="jpeg" ContentType="image/jpeg"/>
  <Default Extension="rels" ContentType="application/vnd.openxmlformats-package.relationships+xml"/>
  <Default Extension="xml" ContentType="application/xml"/>
  <Default Extension="fntdata" ContentType="application/x-fontdata"/>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79"/>
  </p:notesMasterIdLst>
  <p:sldIdLst>
    <p:sldId id="256" r:id="rId2"/>
    <p:sldId id="257" r:id="rId3"/>
    <p:sldId id="258" r:id="rId4"/>
    <p:sldId id="259" r:id="rId5"/>
    <p:sldId id="324"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7" r:id="rId20"/>
    <p:sldId id="278" r:id="rId21"/>
    <p:sldId id="279" r:id="rId22"/>
    <p:sldId id="280" r:id="rId23"/>
    <p:sldId id="318" r:id="rId24"/>
    <p:sldId id="282" r:id="rId25"/>
    <p:sldId id="284" r:id="rId26"/>
    <p:sldId id="328" r:id="rId27"/>
    <p:sldId id="285" r:id="rId28"/>
    <p:sldId id="286" r:id="rId29"/>
    <p:sldId id="345" r:id="rId30"/>
    <p:sldId id="331" r:id="rId31"/>
    <p:sldId id="287" r:id="rId32"/>
    <p:sldId id="329" r:id="rId33"/>
    <p:sldId id="330" r:id="rId34"/>
    <p:sldId id="333" r:id="rId35"/>
    <p:sldId id="334" r:id="rId36"/>
    <p:sldId id="344" r:id="rId37"/>
    <p:sldId id="335" r:id="rId38"/>
    <p:sldId id="336" r:id="rId39"/>
    <p:sldId id="346" r:id="rId40"/>
    <p:sldId id="347" r:id="rId41"/>
    <p:sldId id="319" r:id="rId42"/>
    <p:sldId id="293" r:id="rId43"/>
    <p:sldId id="294" r:id="rId44"/>
    <p:sldId id="276" r:id="rId45"/>
    <p:sldId id="295" r:id="rId46"/>
    <p:sldId id="296" r:id="rId47"/>
    <p:sldId id="297" r:id="rId48"/>
    <p:sldId id="338" r:id="rId49"/>
    <p:sldId id="339" r:id="rId50"/>
    <p:sldId id="337" r:id="rId51"/>
    <p:sldId id="322" r:id="rId52"/>
    <p:sldId id="320" r:id="rId53"/>
    <p:sldId id="298" r:id="rId54"/>
    <p:sldId id="299" r:id="rId55"/>
    <p:sldId id="300" r:id="rId56"/>
    <p:sldId id="340" r:id="rId57"/>
    <p:sldId id="301" r:id="rId58"/>
    <p:sldId id="341" r:id="rId59"/>
    <p:sldId id="302" r:id="rId60"/>
    <p:sldId id="260" r:id="rId61"/>
    <p:sldId id="303" r:id="rId62"/>
    <p:sldId id="304" r:id="rId63"/>
    <p:sldId id="307" r:id="rId64"/>
    <p:sldId id="308" r:id="rId65"/>
    <p:sldId id="309" r:id="rId66"/>
    <p:sldId id="310" r:id="rId67"/>
    <p:sldId id="306" r:id="rId68"/>
    <p:sldId id="321" r:id="rId69"/>
    <p:sldId id="311" r:id="rId70"/>
    <p:sldId id="305" r:id="rId71"/>
    <p:sldId id="342" r:id="rId72"/>
    <p:sldId id="343" r:id="rId73"/>
    <p:sldId id="312" r:id="rId74"/>
    <p:sldId id="313" r:id="rId75"/>
    <p:sldId id="314" r:id="rId76"/>
    <p:sldId id="317" r:id="rId77"/>
    <p:sldId id="316" r:id="rId78"/>
  </p:sldIdLst>
  <p:sldSz cx="18288000" cy="10287000"/>
  <p:notesSz cx="7010400" cy="9296400"/>
  <p:embeddedFontLst>
    <p:embeddedFont>
      <p:font typeface="Arimo Bold" panose="020B0604020202020204" charset="0"/>
      <p:regular r:id="rId80"/>
    </p:embeddedFont>
    <p:embeddedFont>
      <p:font typeface="Calibri" panose="020F0502020204030204" pitchFamily="34" charset="0"/>
      <p:regular r:id="rId81"/>
      <p:bold r:id="rId82"/>
      <p:italic r:id="rId83"/>
      <p:boldItalic r:id="rId84"/>
    </p:embeddedFont>
    <p:embeddedFont>
      <p:font typeface="Cordia New" panose="020B0304020202020204" pitchFamily="34" charset="-34"/>
      <p:regular r:id="rId85"/>
      <p:bold r:id="rId86"/>
      <p:italic r:id="rId87"/>
      <p:boldItalic r:id="rId88"/>
    </p:embeddedFont>
    <p:embeddedFont>
      <p:font typeface="DM Sans" panose="020B0604020202020204" charset="0"/>
      <p:regular r:id="rId89"/>
    </p:embeddedFont>
    <p:embeddedFont>
      <p:font typeface="DM Sans Bold" panose="020B0604020202020204" charset="0"/>
      <p:regular r:id="rId90"/>
    </p:embeddedFont>
    <p:embeddedFont>
      <p:font typeface="League Gothic" panose="020B0604020202020204" charset="0"/>
      <p:regular r:id="rId91"/>
    </p:embeddedFont>
    <p:embeddedFont>
      <p:font typeface="Montserrat Bold" panose="00000800000000000000" pitchFamily="2" charset="0"/>
      <p:regular r:id="rId92"/>
      <p:bold r:id="rId93"/>
    </p:embeddedFont>
    <p:embeddedFont>
      <p:font typeface="Open Sans" panose="020B0606030504020204" pitchFamily="34" charset="0"/>
      <p:regular r:id="rId94"/>
      <p:bold r:id="rId95"/>
      <p:italic r:id="rId96"/>
      <p:boldItalic r:id="rId97"/>
    </p:embeddedFont>
    <p:embeddedFont>
      <p:font typeface="Poppins" panose="020B0604020202020204" charset="0"/>
      <p:regular r:id="rId98"/>
      <p:bold r:id="rId99"/>
      <p:italic r:id="rId100"/>
      <p:boldItalic r:id="rId101"/>
    </p:embeddedFont>
    <p:embeddedFont>
      <p:font typeface="Poppins Bold" panose="020B0604020202020204" charset="0"/>
      <p:regular r:id="rId102"/>
    </p:embeddedFont>
    <p:embeddedFont>
      <p:font typeface="Pragmatica Bold" panose="020B0604020202020204" charset="0"/>
      <p:regular r:id="rId10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im Sadro" initials="JS" lastIdx="12" clrIdx="0">
    <p:extLst>
      <p:ext uri="{19B8F6BF-5375-455C-9EA6-DF929625EA0E}">
        <p15:presenceInfo xmlns:p15="http://schemas.microsoft.com/office/powerpoint/2012/main" userId="S-1-5-21-1837278858-3963604081-365294412-2113" providerId="AD"/>
      </p:ext>
    </p:extLst>
  </p:cmAuthor>
  <p:cmAuthor id="2" name="Breanna Hurt" initials="BH" lastIdx="13" clrIdx="1">
    <p:extLst>
      <p:ext uri="{19B8F6BF-5375-455C-9EA6-DF929625EA0E}">
        <p15:presenceInfo xmlns:p15="http://schemas.microsoft.com/office/powerpoint/2012/main" userId="S-1-5-21-1837278858-3963604081-365294412-2561" providerId="AD"/>
      </p:ext>
    </p:extLst>
  </p:cmAuthor>
  <p:cmAuthor id="3" name="Gabriella Yap" initials="GY" lastIdx="1" clrIdx="2">
    <p:extLst>
      <p:ext uri="{19B8F6BF-5375-455C-9EA6-DF929625EA0E}">
        <p15:presenceInfo xmlns:p15="http://schemas.microsoft.com/office/powerpoint/2012/main" userId="S-1-5-21-1837278858-3963604081-365294412-9744" providerId="AD"/>
      </p:ext>
    </p:extLst>
  </p:cmAuthor>
  <p:cmAuthor id="4" name="Susan Kim" initials="SK" lastIdx="9" clrIdx="3">
    <p:extLst>
      <p:ext uri="{19B8F6BF-5375-455C-9EA6-DF929625EA0E}">
        <p15:presenceInfo xmlns:p15="http://schemas.microsoft.com/office/powerpoint/2012/main" userId="S-1-5-21-1837278858-3963604081-365294412-8424" providerId="AD"/>
      </p:ext>
    </p:extLst>
  </p:cmAuthor>
  <p:cmAuthor id="5" name="Rhonda Barone" initials="RB" lastIdx="10" clrIdx="4">
    <p:extLst>
      <p:ext uri="{19B8F6BF-5375-455C-9EA6-DF929625EA0E}">
        <p15:presenceInfo xmlns:p15="http://schemas.microsoft.com/office/powerpoint/2012/main" userId="S-1-5-21-1837278858-3963604081-365294412-828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AA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3" d="100"/>
          <a:sy n="63" d="100"/>
        </p:scale>
        <p:origin x="2144"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font" Target="fonts/font5.fntdata"/><Relationship Id="rId89" Type="http://schemas.openxmlformats.org/officeDocument/2006/relationships/font" Target="fonts/font10.fntdata"/><Relationship Id="rId16" Type="http://schemas.openxmlformats.org/officeDocument/2006/relationships/slide" Target="slides/slide15.xml"/><Relationship Id="rId107" Type="http://schemas.openxmlformats.org/officeDocument/2006/relationships/theme" Target="theme/theme1.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notesMaster" Target="notesMasters/notesMaster1.xml"/><Relationship Id="rId102" Type="http://schemas.openxmlformats.org/officeDocument/2006/relationships/font" Target="fonts/font23.fntdata"/><Relationship Id="rId5" Type="http://schemas.openxmlformats.org/officeDocument/2006/relationships/slide" Target="slides/slide4.xml"/><Relationship Id="rId90" Type="http://schemas.openxmlformats.org/officeDocument/2006/relationships/font" Target="fonts/font11.fntdata"/><Relationship Id="rId95" Type="http://schemas.openxmlformats.org/officeDocument/2006/relationships/font" Target="fonts/font16.fntdata"/><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font" Target="fonts/font1.fntdata"/><Relationship Id="rId85" Type="http://schemas.openxmlformats.org/officeDocument/2006/relationships/font" Target="fonts/font6.fntdata"/><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font" Target="fonts/font24.fntdata"/><Relationship Id="rId108"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font" Target="fonts/font4.fntdata"/><Relationship Id="rId88" Type="http://schemas.openxmlformats.org/officeDocument/2006/relationships/font" Target="fonts/font9.fntdata"/><Relationship Id="rId91" Type="http://schemas.openxmlformats.org/officeDocument/2006/relationships/font" Target="fonts/font12.fntdata"/><Relationship Id="rId96" Type="http://schemas.openxmlformats.org/officeDocument/2006/relationships/font" Target="fonts/font17.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font" Target="fonts/font2.fntdata"/><Relationship Id="rId86" Type="http://schemas.openxmlformats.org/officeDocument/2006/relationships/font" Target="fonts/font7.fntdata"/><Relationship Id="rId94" Type="http://schemas.openxmlformats.org/officeDocument/2006/relationships/font" Target="fonts/font15.fntdata"/><Relationship Id="rId99" Type="http://schemas.openxmlformats.org/officeDocument/2006/relationships/font" Target="fonts/font20.fntdata"/><Relationship Id="rId101" Type="http://schemas.openxmlformats.org/officeDocument/2006/relationships/font" Target="fonts/font22.fntdata"/><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font" Target="fonts/font18.fntdata"/><Relationship Id="rId104" Type="http://schemas.openxmlformats.org/officeDocument/2006/relationships/commentAuthors" Target="commentAuthor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font" Target="fonts/font13.fntdata"/><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font" Target="fonts/font8.fntdata"/><Relationship Id="rId61" Type="http://schemas.openxmlformats.org/officeDocument/2006/relationships/slide" Target="slides/slide60.xml"/><Relationship Id="rId82" Type="http://schemas.openxmlformats.org/officeDocument/2006/relationships/font" Target="fonts/font3.fntdata"/><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font" Target="fonts/font21.fntdata"/><Relationship Id="rId105"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font" Target="fonts/font14.fntdata"/><Relationship Id="rId98" Type="http://schemas.openxmlformats.org/officeDocument/2006/relationships/font" Target="fonts/font19.fntdata"/><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Revenue!$C$22</c:f>
              <c:strCache>
                <c:ptCount val="1"/>
                <c:pt idx="0">
                  <c:v> FY 26-27 Proposed </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F46-4A32-9B72-D25BEBDCD5A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4F46-4A32-9B72-D25BEBDCD5A6}"/>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4F46-4A32-9B72-D25BEBDCD5A6}"/>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4F46-4A32-9B72-D25BEBDCD5A6}"/>
              </c:ext>
            </c:extLst>
          </c:dPt>
          <c:dLbls>
            <c:dLbl>
              <c:idx val="0"/>
              <c:layout>
                <c:manualLayout>
                  <c:x val="-0.18045302011888389"/>
                  <c:y val="0.1126629086545686"/>
                </c:manualLayout>
              </c:layout>
              <c:tx>
                <c:rich>
                  <a:bodyPr rot="0" spcFirstLastPara="1" vertOverflow="ellipsis" vert="horz" wrap="square" lIns="38100" tIns="19050" rIns="38100" bIns="19050" anchor="ctr" anchorCtr="1">
                    <a:noAutofit/>
                  </a:bodyPr>
                  <a:lstStyle/>
                  <a:p>
                    <a:pPr>
                      <a:defRPr sz="20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D09D793B-43C1-4004-82FD-380BEBC2937A}" type="CATEGORYNAME">
                      <a:rPr lang="en-US" sz="2000" smtClean="0"/>
                      <a:pPr>
                        <a:defRPr sz="2000" b="1">
                          <a:latin typeface="Arial" panose="020B0604020202020204" pitchFamily="34" charset="0"/>
                          <a:cs typeface="Arial" panose="020B0604020202020204" pitchFamily="34" charset="0"/>
                        </a:defRPr>
                      </a:pPr>
                      <a:t>[CATEGORY NAME]</a:t>
                    </a:fld>
                    <a:r>
                      <a:rPr lang="en-US" sz="2000" baseline="0" dirty="0"/>
                      <a:t>: </a:t>
                    </a:r>
                    <a:fld id="{9F31FECC-AC06-4E70-A094-28E0935A314A}" type="VALUE">
                      <a:rPr lang="en-US" sz="2000" baseline="0" smtClean="0"/>
                      <a:pPr>
                        <a:defRPr sz="2000" b="1">
                          <a:latin typeface="Arial" panose="020B0604020202020204" pitchFamily="34" charset="0"/>
                          <a:cs typeface="Arial" panose="020B0604020202020204" pitchFamily="34" charset="0"/>
                        </a:defRPr>
                      </a:pPr>
                      <a:t>[VALUE]</a:t>
                    </a:fld>
                    <a:r>
                      <a:rPr lang="en-US" sz="2000" baseline="0" dirty="0"/>
                      <a:t> </a:t>
                    </a:r>
                  </a:p>
                  <a:p>
                    <a:pPr>
                      <a:defRPr sz="2000" b="1">
                        <a:latin typeface="Arial" panose="020B0604020202020204" pitchFamily="34" charset="0"/>
                        <a:cs typeface="Arial" panose="020B0604020202020204" pitchFamily="34" charset="0"/>
                      </a:defRPr>
                    </a:pPr>
                    <a:r>
                      <a:rPr lang="en-US" sz="2000" baseline="0" dirty="0"/>
                      <a:t>(</a:t>
                    </a:r>
                    <a:fld id="{D5385C07-9B8A-4DCF-A390-60498A0CE492}" type="PERCENTAGE">
                      <a:rPr lang="en-US" sz="2000" baseline="0" smtClean="0"/>
                      <a:pPr>
                        <a:defRPr sz="2000" b="1">
                          <a:latin typeface="Arial" panose="020B0604020202020204" pitchFamily="34" charset="0"/>
                          <a:cs typeface="Arial" panose="020B0604020202020204" pitchFamily="34" charset="0"/>
                        </a:defRPr>
                      </a:pPr>
                      <a:t>[PERCENTAGE]</a:t>
                    </a:fld>
                    <a:r>
                      <a:rPr lang="en-US" sz="2000" baseline="0" dirty="0"/>
                      <a:t>)</a:t>
                    </a:r>
                  </a:p>
                </c:rich>
              </c:tx>
              <c:spPr>
                <a:noFill/>
                <a:ln>
                  <a:noFill/>
                </a:ln>
                <a:effectLst/>
              </c:spPr>
              <c:txPr>
                <a:bodyPr rot="0" spcFirstLastPara="1" vertOverflow="ellipsis" vert="horz" wrap="square" lIns="38100" tIns="19050" rIns="38100" bIns="19050" anchor="ctr" anchorCtr="1">
                  <a:noAutofit/>
                </a:bodyPr>
                <a:lstStyle/>
                <a:p>
                  <a:pPr>
                    <a:defRPr sz="20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1"/>
              <c:showSerName val="0"/>
              <c:showPercent val="1"/>
              <c:showBubbleSize val="0"/>
              <c:extLst>
                <c:ext xmlns:c15="http://schemas.microsoft.com/office/drawing/2012/chart" uri="{CE6537A1-D6FC-4f65-9D91-7224C49458BB}">
                  <c15:layout>
                    <c:manualLayout>
                      <c:w val="0.27088932372904173"/>
                      <c:h val="0.12039704197235729"/>
                    </c:manualLayout>
                  </c15:layout>
                  <c15:dlblFieldTable/>
                  <c15:showDataLabelsRange val="0"/>
                </c:ext>
                <c:ext xmlns:c16="http://schemas.microsoft.com/office/drawing/2014/chart" uri="{C3380CC4-5D6E-409C-BE32-E72D297353CC}">
                  <c16:uniqueId val="{00000001-4F46-4A32-9B72-D25BEBDCD5A6}"/>
                </c:ext>
              </c:extLst>
            </c:dLbl>
            <c:dLbl>
              <c:idx val="1"/>
              <c:layout>
                <c:manualLayout>
                  <c:x val="-0.13228987643667836"/>
                  <c:y val="-0.19137648224936327"/>
                </c:manualLayout>
              </c:layout>
              <c:tx>
                <c:rich>
                  <a:bodyPr rot="0" spcFirstLastPara="1" vertOverflow="ellipsis" vert="horz" wrap="square" lIns="38100" tIns="19050" rIns="38100" bIns="19050" anchor="ctr" anchorCtr="0">
                    <a:noAutofit/>
                  </a:bodyPr>
                  <a:lstStyle/>
                  <a:p>
                    <a:pPr algn="ctr" rtl="0">
                      <a:defRPr lang="en-US" sz="2000" b="1" i="0" u="none" strike="noStrike" kern="1200" baseline="0">
                        <a:solidFill>
                          <a:prstClr val="black">
                            <a:lumMod val="75000"/>
                            <a:lumOff val="25000"/>
                          </a:prstClr>
                        </a:solidFill>
                        <a:latin typeface="Arial" panose="020B0604020202020204" pitchFamily="34" charset="0"/>
                        <a:ea typeface="+mn-ea"/>
                        <a:cs typeface="Arial" panose="020B0604020202020204" pitchFamily="34" charset="0"/>
                      </a:defRPr>
                    </a:pPr>
                    <a:fld id="{E4D34A4A-19C8-4655-8238-32087C2FB11C}" type="CATEGORYNAME">
                      <a:rPr lang="en-US" sz="2000" b="1" i="0" u="none" strike="noStrike" kern="1200" baseline="0" smtClean="0">
                        <a:solidFill>
                          <a:prstClr val="black">
                            <a:lumMod val="75000"/>
                            <a:lumOff val="25000"/>
                          </a:prstClr>
                        </a:solidFill>
                        <a:latin typeface="Arial" panose="020B0604020202020204" pitchFamily="34" charset="0"/>
                        <a:ea typeface="+mn-ea"/>
                        <a:cs typeface="Arial" panose="020B0604020202020204" pitchFamily="34" charset="0"/>
                      </a:rPr>
                      <a:pPr algn="ctr" rtl="0">
                        <a:defRPr lang="en-US" sz="2000" b="1">
                          <a:solidFill>
                            <a:prstClr val="black">
                              <a:lumMod val="75000"/>
                              <a:lumOff val="25000"/>
                            </a:prstClr>
                          </a:solidFill>
                          <a:latin typeface="Arial" panose="020B0604020202020204" pitchFamily="34" charset="0"/>
                          <a:cs typeface="Arial" panose="020B0604020202020204" pitchFamily="34" charset="0"/>
                        </a:defRPr>
                      </a:pPr>
                      <a:t>[CATEGORY NAME]</a:t>
                    </a:fld>
                    <a:r>
                      <a:rPr lang="en-US" sz="2000" b="1" i="0" u="none" strike="noStrike" kern="1200" baseline="0" dirty="0">
                        <a:solidFill>
                          <a:prstClr val="black">
                            <a:lumMod val="75000"/>
                            <a:lumOff val="25000"/>
                          </a:prstClr>
                        </a:solidFill>
                        <a:latin typeface="Arial" panose="020B0604020202020204" pitchFamily="34" charset="0"/>
                        <a:ea typeface="+mn-ea"/>
                        <a:cs typeface="Arial" panose="020B0604020202020204" pitchFamily="34" charset="0"/>
                      </a:rPr>
                      <a:t>:</a:t>
                    </a:r>
                    <a:fld id="{BD76B69C-3504-4E60-AD65-68CF38A1E2FD}" type="VALUE">
                      <a:rPr lang="en-US" sz="2000" b="1" i="0" u="none" strike="noStrike" kern="1200" baseline="0" smtClean="0">
                        <a:solidFill>
                          <a:prstClr val="black">
                            <a:lumMod val="75000"/>
                            <a:lumOff val="25000"/>
                          </a:prstClr>
                        </a:solidFill>
                        <a:latin typeface="Arial" panose="020B0604020202020204" pitchFamily="34" charset="0"/>
                        <a:ea typeface="+mn-ea"/>
                        <a:cs typeface="Arial" panose="020B0604020202020204" pitchFamily="34" charset="0"/>
                      </a:rPr>
                      <a:pPr algn="ctr" rtl="0">
                        <a:defRPr lang="en-US" sz="2000" b="1">
                          <a:solidFill>
                            <a:prstClr val="black">
                              <a:lumMod val="75000"/>
                              <a:lumOff val="25000"/>
                            </a:prstClr>
                          </a:solidFill>
                          <a:latin typeface="Arial" panose="020B0604020202020204" pitchFamily="34" charset="0"/>
                          <a:cs typeface="Arial" panose="020B0604020202020204" pitchFamily="34" charset="0"/>
                        </a:defRPr>
                      </a:pPr>
                      <a:t>[VALUE]</a:t>
                    </a:fld>
                    <a:r>
                      <a:rPr lang="en-US" sz="2000" b="1" i="0" u="none" strike="noStrike" kern="1200" baseline="0" dirty="0">
                        <a:solidFill>
                          <a:prstClr val="black">
                            <a:lumMod val="75000"/>
                            <a:lumOff val="25000"/>
                          </a:prstClr>
                        </a:solidFill>
                        <a:latin typeface="Arial" panose="020B0604020202020204" pitchFamily="34" charset="0"/>
                        <a:ea typeface="+mn-ea"/>
                        <a:cs typeface="Arial" panose="020B0604020202020204" pitchFamily="34" charset="0"/>
                      </a:rPr>
                      <a:t> (</a:t>
                    </a:r>
                    <a:fld id="{806E7E11-B89D-49BB-8CCC-E1B5C7595C3E}" type="PERCENTAGE">
                      <a:rPr lang="en-US" sz="2000" b="1" i="0" u="none" strike="noStrike" kern="1200" baseline="0" smtClean="0">
                        <a:solidFill>
                          <a:prstClr val="black">
                            <a:lumMod val="75000"/>
                            <a:lumOff val="25000"/>
                          </a:prstClr>
                        </a:solidFill>
                        <a:latin typeface="Arial" panose="020B0604020202020204" pitchFamily="34" charset="0"/>
                        <a:ea typeface="+mn-ea"/>
                        <a:cs typeface="Arial" panose="020B0604020202020204" pitchFamily="34" charset="0"/>
                      </a:rPr>
                      <a:pPr algn="ctr" rtl="0">
                        <a:defRPr lang="en-US" sz="2000" b="1">
                          <a:solidFill>
                            <a:prstClr val="black">
                              <a:lumMod val="75000"/>
                              <a:lumOff val="25000"/>
                            </a:prstClr>
                          </a:solidFill>
                          <a:latin typeface="Arial" panose="020B0604020202020204" pitchFamily="34" charset="0"/>
                          <a:cs typeface="Arial" panose="020B0604020202020204" pitchFamily="34" charset="0"/>
                        </a:defRPr>
                      </a:pPr>
                      <a:t>[PERCENTAGE]</a:t>
                    </a:fld>
                    <a:r>
                      <a:rPr lang="en-US" sz="2000" b="1" i="0" u="none" strike="noStrike" kern="1200" baseline="0" dirty="0">
                        <a:solidFill>
                          <a:prstClr val="black">
                            <a:lumMod val="75000"/>
                            <a:lumOff val="25000"/>
                          </a:prstClr>
                        </a:solidFill>
                        <a:latin typeface="Arial" panose="020B0604020202020204" pitchFamily="34" charset="0"/>
                        <a:ea typeface="+mn-ea"/>
                        <a:cs typeface="Arial" panose="020B0604020202020204" pitchFamily="34" charset="0"/>
                      </a:rPr>
                      <a:t>)</a:t>
                    </a:r>
                  </a:p>
                </c:rich>
              </c:tx>
              <c:spPr>
                <a:noFill/>
                <a:ln>
                  <a:noFill/>
                </a:ln>
                <a:effectLst/>
              </c:spPr>
              <c:txPr>
                <a:bodyPr rot="0" spcFirstLastPara="1" vertOverflow="ellipsis" vert="horz" wrap="square" lIns="38100" tIns="19050" rIns="38100" bIns="19050" anchor="ctr" anchorCtr="0">
                  <a:noAutofit/>
                </a:bodyPr>
                <a:lstStyle/>
                <a:p>
                  <a:pPr algn="ctr" rtl="0">
                    <a:defRPr lang="en-US" sz="2000" b="1" i="0" u="none" strike="noStrike" kern="1200" baseline="0">
                      <a:solidFill>
                        <a:prstClr val="black">
                          <a:lumMod val="75000"/>
                          <a:lumOff val="25000"/>
                        </a:prstClr>
                      </a:solidFill>
                      <a:latin typeface="Arial" panose="020B0604020202020204" pitchFamily="34" charset="0"/>
                      <a:ea typeface="+mn-ea"/>
                      <a:cs typeface="Arial" panose="020B0604020202020204" pitchFamily="34" charset="0"/>
                    </a:defRPr>
                  </a:pPr>
                  <a:endParaRPr lang="en-US"/>
                </a:p>
              </c:txPr>
              <c:showLegendKey val="0"/>
              <c:showVal val="1"/>
              <c:showCatName val="1"/>
              <c:showSerName val="0"/>
              <c:showPercent val="1"/>
              <c:showBubbleSize val="0"/>
              <c:extLst>
                <c:ext xmlns:c15="http://schemas.microsoft.com/office/drawing/2012/chart" uri="{CE6537A1-D6FC-4f65-9D91-7224C49458BB}">
                  <c15:layout>
                    <c:manualLayout>
                      <c:w val="0.25060963957763749"/>
                      <c:h val="0.12552032035415972"/>
                    </c:manualLayout>
                  </c15:layout>
                  <c15:dlblFieldTable/>
                  <c15:showDataLabelsRange val="0"/>
                </c:ext>
                <c:ext xmlns:c16="http://schemas.microsoft.com/office/drawing/2014/chart" uri="{C3380CC4-5D6E-409C-BE32-E72D297353CC}">
                  <c16:uniqueId val="{00000003-4F46-4A32-9B72-D25BEBDCD5A6}"/>
                </c:ext>
              </c:extLst>
            </c:dLbl>
            <c:dLbl>
              <c:idx val="2"/>
              <c:layout>
                <c:manualLayout>
                  <c:x val="0.15651679670178215"/>
                  <c:y val="-0.16120377028088764"/>
                </c:manualLayout>
              </c:layout>
              <c:tx>
                <c:rich>
                  <a:bodyPr rot="0" spcFirstLastPara="1" vertOverflow="ellipsis" vert="horz" wrap="square" lIns="38100" tIns="19050" rIns="38100" bIns="19050" anchor="ctr" anchorCtr="0">
                    <a:noAutofit/>
                  </a:bodyPr>
                  <a:lstStyle/>
                  <a:p>
                    <a:pPr algn="ctr" rtl="0">
                      <a:defRPr lang="en-US" sz="2000" b="1" i="0" u="none" strike="noStrike" kern="1200" baseline="0">
                        <a:solidFill>
                          <a:prstClr val="black">
                            <a:lumMod val="75000"/>
                            <a:lumOff val="25000"/>
                          </a:prstClr>
                        </a:solidFill>
                        <a:latin typeface="Arial" panose="020B0604020202020204" pitchFamily="34" charset="0"/>
                        <a:ea typeface="+mn-ea"/>
                        <a:cs typeface="Arial" panose="020B0604020202020204" pitchFamily="34" charset="0"/>
                      </a:defRPr>
                    </a:pPr>
                    <a:fld id="{BE4A308B-E853-4CE9-93DC-36681721A7BD}" type="CATEGORYNAME">
                      <a:rPr lang="en-US" sz="2000" b="1" i="0" u="none" strike="noStrike" kern="1200" baseline="0" smtClean="0">
                        <a:solidFill>
                          <a:prstClr val="black">
                            <a:lumMod val="75000"/>
                            <a:lumOff val="25000"/>
                          </a:prstClr>
                        </a:solidFill>
                        <a:latin typeface="Arial" panose="020B0604020202020204" pitchFamily="34" charset="0"/>
                        <a:ea typeface="+mn-ea"/>
                        <a:cs typeface="Arial" panose="020B0604020202020204" pitchFamily="34" charset="0"/>
                      </a:rPr>
                      <a:pPr algn="ctr" rtl="0">
                        <a:defRPr lang="en-US" sz="2000" b="1">
                          <a:solidFill>
                            <a:prstClr val="black">
                              <a:lumMod val="75000"/>
                              <a:lumOff val="25000"/>
                            </a:prstClr>
                          </a:solidFill>
                          <a:latin typeface="Arial" panose="020B0604020202020204" pitchFamily="34" charset="0"/>
                          <a:cs typeface="Arial" panose="020B0604020202020204" pitchFamily="34" charset="0"/>
                        </a:defRPr>
                      </a:pPr>
                      <a:t>[CATEGORY NAME]</a:t>
                    </a:fld>
                    <a:r>
                      <a:rPr lang="en-US" sz="2000" b="1" i="0" u="none" strike="noStrike" kern="1200" baseline="0" dirty="0">
                        <a:solidFill>
                          <a:prstClr val="black">
                            <a:lumMod val="75000"/>
                            <a:lumOff val="25000"/>
                          </a:prstClr>
                        </a:solidFill>
                        <a:latin typeface="Arial" panose="020B0604020202020204" pitchFamily="34" charset="0"/>
                        <a:ea typeface="+mn-ea"/>
                        <a:cs typeface="Arial" panose="020B0604020202020204" pitchFamily="34" charset="0"/>
                      </a:rPr>
                      <a:t>: </a:t>
                    </a:r>
                    <a:fld id="{3DDFEF39-21D9-482B-9E1F-044B6E82DF0D}" type="VALUE">
                      <a:rPr lang="en-US" sz="2000" b="1" i="0" u="none" strike="noStrike" kern="1200" baseline="0" smtClean="0">
                        <a:solidFill>
                          <a:prstClr val="black">
                            <a:lumMod val="75000"/>
                            <a:lumOff val="25000"/>
                          </a:prstClr>
                        </a:solidFill>
                        <a:latin typeface="Arial" panose="020B0604020202020204" pitchFamily="34" charset="0"/>
                        <a:ea typeface="+mn-ea"/>
                        <a:cs typeface="Arial" panose="020B0604020202020204" pitchFamily="34" charset="0"/>
                      </a:rPr>
                      <a:pPr algn="ctr" rtl="0">
                        <a:defRPr lang="en-US" sz="2000" b="1">
                          <a:solidFill>
                            <a:prstClr val="black">
                              <a:lumMod val="75000"/>
                              <a:lumOff val="25000"/>
                            </a:prstClr>
                          </a:solidFill>
                          <a:latin typeface="Arial" panose="020B0604020202020204" pitchFamily="34" charset="0"/>
                          <a:cs typeface="Arial" panose="020B0604020202020204" pitchFamily="34" charset="0"/>
                        </a:defRPr>
                      </a:pPr>
                      <a:t>[VALUE]</a:t>
                    </a:fld>
                    <a:r>
                      <a:rPr lang="en-US" sz="2000" b="1" i="0" u="none" strike="noStrike" kern="1200" baseline="0" dirty="0">
                        <a:solidFill>
                          <a:prstClr val="black">
                            <a:lumMod val="75000"/>
                            <a:lumOff val="25000"/>
                          </a:prstClr>
                        </a:solidFill>
                        <a:latin typeface="Arial" panose="020B0604020202020204" pitchFamily="34" charset="0"/>
                        <a:ea typeface="+mn-ea"/>
                        <a:cs typeface="Arial" panose="020B0604020202020204" pitchFamily="34" charset="0"/>
                      </a:rPr>
                      <a:t> (</a:t>
                    </a:r>
                    <a:fld id="{32096037-642F-42CA-AA0D-9200A32FD0D0}" type="PERCENTAGE">
                      <a:rPr lang="en-US" sz="2000" b="1" i="0" u="none" strike="noStrike" kern="1200" baseline="0" smtClean="0">
                        <a:solidFill>
                          <a:prstClr val="black">
                            <a:lumMod val="75000"/>
                            <a:lumOff val="25000"/>
                          </a:prstClr>
                        </a:solidFill>
                        <a:latin typeface="Arial" panose="020B0604020202020204" pitchFamily="34" charset="0"/>
                        <a:ea typeface="+mn-ea"/>
                        <a:cs typeface="Arial" panose="020B0604020202020204" pitchFamily="34" charset="0"/>
                      </a:rPr>
                      <a:pPr algn="ctr" rtl="0">
                        <a:defRPr lang="en-US" sz="2000" b="1">
                          <a:solidFill>
                            <a:prstClr val="black">
                              <a:lumMod val="75000"/>
                              <a:lumOff val="25000"/>
                            </a:prstClr>
                          </a:solidFill>
                          <a:latin typeface="Arial" panose="020B0604020202020204" pitchFamily="34" charset="0"/>
                          <a:cs typeface="Arial" panose="020B0604020202020204" pitchFamily="34" charset="0"/>
                        </a:defRPr>
                      </a:pPr>
                      <a:t>[PERCENTAGE]</a:t>
                    </a:fld>
                    <a:r>
                      <a:rPr lang="en-US" sz="2000" b="1" i="0" u="none" strike="noStrike" kern="1200" baseline="0" dirty="0">
                        <a:solidFill>
                          <a:prstClr val="black">
                            <a:lumMod val="75000"/>
                            <a:lumOff val="25000"/>
                          </a:prstClr>
                        </a:solidFill>
                        <a:latin typeface="Arial" panose="020B0604020202020204" pitchFamily="34" charset="0"/>
                        <a:ea typeface="+mn-ea"/>
                        <a:cs typeface="Arial" panose="020B0604020202020204" pitchFamily="34" charset="0"/>
                      </a:rPr>
                      <a:t>)</a:t>
                    </a:r>
                  </a:p>
                </c:rich>
              </c:tx>
              <c:spPr>
                <a:noFill/>
                <a:ln>
                  <a:noFill/>
                </a:ln>
                <a:effectLst/>
              </c:spPr>
              <c:txPr>
                <a:bodyPr rot="0" spcFirstLastPara="1" vertOverflow="ellipsis" vert="horz" wrap="square" lIns="38100" tIns="19050" rIns="38100" bIns="19050" anchor="ctr" anchorCtr="0">
                  <a:noAutofit/>
                </a:bodyPr>
                <a:lstStyle/>
                <a:p>
                  <a:pPr algn="ctr" rtl="0">
                    <a:defRPr lang="en-US" sz="2000" b="1" i="0" u="none" strike="noStrike" kern="1200" baseline="0">
                      <a:solidFill>
                        <a:prstClr val="black">
                          <a:lumMod val="75000"/>
                          <a:lumOff val="25000"/>
                        </a:prstClr>
                      </a:solidFill>
                      <a:latin typeface="Arial" panose="020B0604020202020204" pitchFamily="34" charset="0"/>
                      <a:ea typeface="+mn-ea"/>
                      <a:cs typeface="Arial" panose="020B0604020202020204" pitchFamily="34" charset="0"/>
                    </a:defRPr>
                  </a:pPr>
                  <a:endParaRPr lang="en-US"/>
                </a:p>
              </c:txPr>
              <c:showLegendKey val="0"/>
              <c:showVal val="1"/>
              <c:showCatName val="1"/>
              <c:showSerName val="0"/>
              <c:showPercent val="1"/>
              <c:showBubbleSize val="0"/>
              <c:extLst>
                <c:ext xmlns:c15="http://schemas.microsoft.com/office/drawing/2012/chart" uri="{CE6537A1-D6FC-4f65-9D91-7224C49458BB}">
                  <c15:layout>
                    <c:manualLayout>
                      <c:w val="0.2559447021177147"/>
                      <c:h val="0.22042179095916256"/>
                    </c:manualLayout>
                  </c15:layout>
                  <c15:dlblFieldTable/>
                  <c15:showDataLabelsRange val="0"/>
                </c:ext>
                <c:ext xmlns:c16="http://schemas.microsoft.com/office/drawing/2014/chart" uri="{C3380CC4-5D6E-409C-BE32-E72D297353CC}">
                  <c16:uniqueId val="{00000005-4F46-4A32-9B72-D25BEBDCD5A6}"/>
                </c:ext>
              </c:extLst>
            </c:dLbl>
            <c:dLbl>
              <c:idx val="3"/>
              <c:layout>
                <c:manualLayout>
                  <c:x val="0.21178330999379502"/>
                  <c:y val="0.22266925736453447"/>
                </c:manualLayout>
              </c:layout>
              <c:tx>
                <c:rich>
                  <a:bodyPr rot="0" spcFirstLastPara="1" vertOverflow="ellipsis" vert="horz" wrap="square" lIns="38100" tIns="19050" rIns="38100" bIns="19050" anchor="ctr" anchorCtr="1">
                    <a:noAutofit/>
                  </a:bodyPr>
                  <a:lstStyle/>
                  <a:p>
                    <a:pPr>
                      <a:defRPr sz="10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fld id="{42360ACD-B25E-4E4C-904F-AC5476668032}" type="CATEGORYNAME">
                      <a:rPr lang="en-US" sz="2000" smtClean="0"/>
                      <a:pPr>
                        <a:defRPr sz="1000" b="1">
                          <a:latin typeface="Arial" panose="020B0604020202020204" pitchFamily="34" charset="0"/>
                          <a:cs typeface="Arial" panose="020B0604020202020204" pitchFamily="34" charset="0"/>
                        </a:defRPr>
                      </a:pPr>
                      <a:t>[CATEGORY NAME]</a:t>
                    </a:fld>
                    <a:r>
                      <a:rPr lang="en-US" sz="2000" baseline="0" dirty="0"/>
                      <a:t>: </a:t>
                    </a:r>
                    <a:fld id="{ED09A743-79FE-4F5C-A3C6-7BD84EE4AD18}" type="VALUE">
                      <a:rPr lang="en-US" sz="2000" baseline="0" smtClean="0"/>
                      <a:pPr>
                        <a:defRPr sz="1000" b="1">
                          <a:latin typeface="Arial" panose="020B0604020202020204" pitchFamily="34" charset="0"/>
                          <a:cs typeface="Arial" panose="020B0604020202020204" pitchFamily="34" charset="0"/>
                        </a:defRPr>
                      </a:pPr>
                      <a:t>[VALUE]</a:t>
                    </a:fld>
                    <a:r>
                      <a:rPr lang="en-US" sz="2000" baseline="0" dirty="0"/>
                      <a:t> (</a:t>
                    </a:r>
                    <a:fld id="{9B8AE8BB-8141-4A9D-A860-C1E3B61D7DAB}" type="PERCENTAGE">
                      <a:rPr lang="en-US" sz="2000" baseline="0" smtClean="0"/>
                      <a:pPr>
                        <a:defRPr sz="1000" b="1">
                          <a:latin typeface="Arial" panose="020B0604020202020204" pitchFamily="34" charset="0"/>
                          <a:cs typeface="Arial" panose="020B0604020202020204" pitchFamily="34" charset="0"/>
                        </a:defRPr>
                      </a:pPr>
                      <a:t>[PERCENTAGE]</a:t>
                    </a:fld>
                    <a:r>
                      <a:rPr lang="en-US" sz="2000" baseline="0" dirty="0"/>
                      <a:t>)</a:t>
                    </a:r>
                  </a:p>
                </c:rich>
              </c:tx>
              <c:spPr>
                <a:noFill/>
                <a:ln>
                  <a:noFill/>
                </a:ln>
                <a:effectLst/>
              </c:spPr>
              <c:txPr>
                <a:bodyPr rot="0" spcFirstLastPara="1" vertOverflow="ellipsis" vert="horz" wrap="square" lIns="38100" tIns="19050" rIns="38100" bIns="19050" anchor="ctr" anchorCtr="1">
                  <a:noAutofit/>
                </a:bodyPr>
                <a:lstStyle/>
                <a:p>
                  <a:pPr>
                    <a:defRPr sz="10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1"/>
              <c:showSerName val="0"/>
              <c:showPercent val="1"/>
              <c:showBubbleSize val="0"/>
              <c:extLst>
                <c:ext xmlns:c15="http://schemas.microsoft.com/office/drawing/2012/chart" uri="{CE6537A1-D6FC-4f65-9D91-7224C49458BB}">
                  <c15:layout>
                    <c:manualLayout>
                      <c:w val="0.2402108126895097"/>
                      <c:h val="0.19606036246563888"/>
                    </c:manualLayout>
                  </c15:layout>
                  <c15:dlblFieldTable/>
                  <c15:showDataLabelsRange val="0"/>
                </c:ext>
                <c:ext xmlns:c16="http://schemas.microsoft.com/office/drawing/2014/chart" uri="{C3380CC4-5D6E-409C-BE32-E72D297353CC}">
                  <c16:uniqueId val="{00000007-4F46-4A32-9B72-D25BEBDCD5A6}"/>
                </c:ext>
              </c:extLst>
            </c:dLbl>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Revenue!$A$23:$A$26</c:f>
              <c:strCache>
                <c:ptCount val="4"/>
                <c:pt idx="0">
                  <c:v>PROPERTY TAX</c:v>
                </c:pt>
                <c:pt idx="1">
                  <c:v>SALES TAX</c:v>
                </c:pt>
                <c:pt idx="2">
                  <c:v>TRANSACTION &amp; USE TAX (Measure V)</c:v>
                </c:pt>
                <c:pt idx="3">
                  <c:v>ALL OTHER REVENUES</c:v>
                </c:pt>
              </c:strCache>
            </c:strRef>
          </c:cat>
          <c:val>
            <c:numRef>
              <c:f>Revenue!$C$23:$C$26</c:f>
              <c:numCache>
                <c:formatCode>_("$"* #,##0_);_("$"* \(#,##0\);_("$"* "-"??_);_(@_)</c:formatCode>
                <c:ptCount val="4"/>
                <c:pt idx="0">
                  <c:v>26726605</c:v>
                </c:pt>
                <c:pt idx="1">
                  <c:v>14070902</c:v>
                </c:pt>
                <c:pt idx="2">
                  <c:v>15187000</c:v>
                </c:pt>
                <c:pt idx="3">
                  <c:v>16935743</c:v>
                </c:pt>
              </c:numCache>
            </c:numRef>
          </c:val>
          <c:extLst>
            <c:ext xmlns:c16="http://schemas.microsoft.com/office/drawing/2014/chart" uri="{C3380CC4-5D6E-409C-BE32-E72D297353CC}">
              <c16:uniqueId val="{00000008-4F46-4A32-9B72-D25BEBDCD5A6}"/>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5" cy="46672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970338" y="0"/>
            <a:ext cx="3038475" cy="466725"/>
          </a:xfrm>
          <a:prstGeom prst="rect">
            <a:avLst/>
          </a:prstGeom>
        </p:spPr>
        <p:txBody>
          <a:bodyPr vert="horz" lIns="91440" tIns="45720" rIns="91440" bIns="45720" rtlCol="0"/>
          <a:lstStyle>
            <a:lvl1pPr algn="r">
              <a:defRPr sz="1200"/>
            </a:lvl1pPr>
          </a:lstStyle>
          <a:p>
            <a:fld id="{88F1E283-20B0-45AF-ADBD-DF239F720DF3}" type="datetimeFigureOut">
              <a:rPr lang="en-US" smtClean="0"/>
              <a:t>5/28/2026</a:t>
            </a:fld>
            <a:endParaRPr lang="en-US"/>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701675" y="4473575"/>
            <a:ext cx="5607050" cy="366077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675"/>
            <a:ext cx="3038475" cy="46672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970338" y="8829675"/>
            <a:ext cx="3038475" cy="466725"/>
          </a:xfrm>
          <a:prstGeom prst="rect">
            <a:avLst/>
          </a:prstGeom>
        </p:spPr>
        <p:txBody>
          <a:bodyPr vert="horz" lIns="91440" tIns="45720" rIns="91440" bIns="45720" rtlCol="0" anchor="b"/>
          <a:lstStyle>
            <a:lvl1pPr algn="r">
              <a:defRPr sz="1200"/>
            </a:lvl1pPr>
          </a:lstStyle>
          <a:p>
            <a:fld id="{BB1B47B7-FFC5-4D27-B623-A8C4CE4C340C}" type="slidenum">
              <a:rPr lang="en-US" smtClean="0"/>
              <a:t>‹#›</a:t>
            </a:fld>
            <a:endParaRPr lang="en-US"/>
          </a:p>
        </p:txBody>
      </p:sp>
    </p:spTree>
    <p:extLst>
      <p:ext uri="{BB962C8B-B14F-4D97-AF65-F5344CB8AC3E}">
        <p14:creationId xmlns:p14="http://schemas.microsoft.com/office/powerpoint/2010/main" val="580343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Facility Leases: Added VCC: The Gary Center</a:t>
            </a:r>
          </a:p>
        </p:txBody>
      </p:sp>
      <p:sp>
        <p:nvSpPr>
          <p:cNvPr id="4" name="Slide Number Placeholder 3"/>
          <p:cNvSpPr>
            <a:spLocks noGrp="1"/>
          </p:cNvSpPr>
          <p:nvPr>
            <p:ph type="sldNum" sz="quarter" idx="5"/>
          </p:nvPr>
        </p:nvSpPr>
        <p:spPr/>
        <p:txBody>
          <a:bodyPr/>
          <a:lstStyle/>
          <a:p>
            <a:fld id="{BB1B47B7-FFC5-4D27-B623-A8C4CE4C340C}" type="slidenum">
              <a:rPr lang="en-US" smtClean="0"/>
              <a:t>15</a:t>
            </a:fld>
            <a:endParaRPr lang="en-US"/>
          </a:p>
        </p:txBody>
      </p:sp>
    </p:spTree>
    <p:extLst>
      <p:ext uri="{BB962C8B-B14F-4D97-AF65-F5344CB8AC3E}">
        <p14:creationId xmlns:p14="http://schemas.microsoft.com/office/powerpoint/2010/main" val="1668548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Partnerships and Collaboration, removed including the County and replaced with serving 34 cities </a:t>
            </a:r>
          </a:p>
        </p:txBody>
      </p:sp>
      <p:sp>
        <p:nvSpPr>
          <p:cNvPr id="4" name="Slide Number Placeholder 3"/>
          <p:cNvSpPr>
            <a:spLocks noGrp="1"/>
          </p:cNvSpPr>
          <p:nvPr>
            <p:ph type="sldNum" sz="quarter" idx="5"/>
          </p:nvPr>
        </p:nvSpPr>
        <p:spPr/>
        <p:txBody>
          <a:bodyPr/>
          <a:lstStyle/>
          <a:p>
            <a:fld id="{BB1B47B7-FFC5-4D27-B623-A8C4CE4C340C}" type="slidenum">
              <a:rPr lang="en-US" smtClean="0"/>
              <a:t>18</a:t>
            </a:fld>
            <a:endParaRPr lang="en-US"/>
          </a:p>
        </p:txBody>
      </p:sp>
    </p:spTree>
    <p:extLst>
      <p:ext uri="{BB962C8B-B14F-4D97-AF65-F5344CB8AC3E}">
        <p14:creationId xmlns:p14="http://schemas.microsoft.com/office/powerpoint/2010/main" val="2249637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Added: Engagement to Homeless Outreach Program</a:t>
            </a:r>
          </a:p>
          <a:p>
            <a:r>
              <a:rPr lang="en-US" dirty="0"/>
              <a:t>Added: The to VCC: The Gary Center</a:t>
            </a:r>
          </a:p>
        </p:txBody>
      </p:sp>
      <p:sp>
        <p:nvSpPr>
          <p:cNvPr id="4" name="Slide Number Placeholder 3"/>
          <p:cNvSpPr>
            <a:spLocks noGrp="1"/>
          </p:cNvSpPr>
          <p:nvPr>
            <p:ph type="sldNum" sz="quarter" idx="5"/>
          </p:nvPr>
        </p:nvSpPr>
        <p:spPr/>
        <p:txBody>
          <a:bodyPr/>
          <a:lstStyle/>
          <a:p>
            <a:fld id="{BB1B47B7-FFC5-4D27-B623-A8C4CE4C340C}" type="slidenum">
              <a:rPr lang="en-US" smtClean="0"/>
              <a:t>21</a:t>
            </a:fld>
            <a:endParaRPr lang="en-US"/>
          </a:p>
        </p:txBody>
      </p:sp>
    </p:spTree>
    <p:extLst>
      <p:ext uri="{BB962C8B-B14F-4D97-AF65-F5344CB8AC3E}">
        <p14:creationId xmlns:p14="http://schemas.microsoft.com/office/powerpoint/2010/main" val="3075981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5/28/2026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e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jpeg"/></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image" Target="../media/image37.em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jpeg"/><Relationship Id="rId1" Type="http://schemas.openxmlformats.org/officeDocument/2006/relationships/slideLayout" Target="../slideLayouts/slideLayout7.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openxmlformats.org/officeDocument/2006/relationships/image" Target="../media/image62.png"/><Relationship Id="rId13" Type="http://schemas.openxmlformats.org/officeDocument/2006/relationships/image" Target="../media/image67.png"/><Relationship Id="rId3" Type="http://schemas.openxmlformats.org/officeDocument/2006/relationships/image" Target="../media/image57.png"/><Relationship Id="rId7" Type="http://schemas.openxmlformats.org/officeDocument/2006/relationships/image" Target="../media/image61.png"/><Relationship Id="rId12" Type="http://schemas.openxmlformats.org/officeDocument/2006/relationships/image" Target="../media/image66.png"/><Relationship Id="rId2" Type="http://schemas.openxmlformats.org/officeDocument/2006/relationships/image" Target="../media/image56.png"/><Relationship Id="rId16" Type="http://schemas.openxmlformats.org/officeDocument/2006/relationships/image" Target="../media/image70.png"/><Relationship Id="rId1" Type="http://schemas.openxmlformats.org/officeDocument/2006/relationships/slideLayout" Target="../slideLayouts/slideLayout7.xml"/><Relationship Id="rId6" Type="http://schemas.openxmlformats.org/officeDocument/2006/relationships/image" Target="../media/image60.png"/><Relationship Id="rId11" Type="http://schemas.openxmlformats.org/officeDocument/2006/relationships/image" Target="../media/image65.png"/><Relationship Id="rId5" Type="http://schemas.openxmlformats.org/officeDocument/2006/relationships/image" Target="../media/image59.png"/><Relationship Id="rId15" Type="http://schemas.openxmlformats.org/officeDocument/2006/relationships/image" Target="../media/image69.png"/><Relationship Id="rId10" Type="http://schemas.openxmlformats.org/officeDocument/2006/relationships/image" Target="../media/image64.png"/><Relationship Id="rId4" Type="http://schemas.openxmlformats.org/officeDocument/2006/relationships/image" Target="../media/image58.png"/><Relationship Id="rId9" Type="http://schemas.openxmlformats.org/officeDocument/2006/relationships/image" Target="../media/image63.png"/><Relationship Id="rId14" Type="http://schemas.openxmlformats.org/officeDocument/2006/relationships/image" Target="../media/image68.png"/></Relationships>
</file>

<file path=ppt/slides/_rels/slide34.xml.rels><?xml version="1.0" encoding="UTF-8" standalone="yes"?>
<Relationships xmlns="http://schemas.openxmlformats.org/package/2006/relationships"><Relationship Id="rId3" Type="http://schemas.openxmlformats.org/officeDocument/2006/relationships/image" Target="../media/image72.png"/><Relationship Id="rId7" Type="http://schemas.openxmlformats.org/officeDocument/2006/relationships/image" Target="../media/image76.png"/><Relationship Id="rId2" Type="http://schemas.openxmlformats.org/officeDocument/2006/relationships/image" Target="../media/image71.png"/><Relationship Id="rId1" Type="http://schemas.openxmlformats.org/officeDocument/2006/relationships/slideLayout" Target="../slideLayouts/slideLayout7.xml"/><Relationship Id="rId6" Type="http://schemas.openxmlformats.org/officeDocument/2006/relationships/image" Target="../media/image75.png"/><Relationship Id="rId5" Type="http://schemas.openxmlformats.org/officeDocument/2006/relationships/image" Target="../media/image74.png"/><Relationship Id="rId4" Type="http://schemas.openxmlformats.org/officeDocument/2006/relationships/image" Target="../media/image73.png"/></Relationships>
</file>

<file path=ppt/slides/_rels/slide35.xml.rels><?xml version="1.0" encoding="UTF-8" standalone="yes"?>
<Relationships xmlns="http://schemas.openxmlformats.org/package/2006/relationships"><Relationship Id="rId3" Type="http://schemas.openxmlformats.org/officeDocument/2006/relationships/image" Target="../media/image78.png"/><Relationship Id="rId7" Type="http://schemas.openxmlformats.org/officeDocument/2006/relationships/image" Target="../media/image82.png"/><Relationship Id="rId2" Type="http://schemas.openxmlformats.org/officeDocument/2006/relationships/image" Target="../media/image77.png"/><Relationship Id="rId1" Type="http://schemas.openxmlformats.org/officeDocument/2006/relationships/slideLayout" Target="../slideLayouts/slideLayout7.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9.jpeg"/></Relationships>
</file>

<file path=ppt/slides/_rels/slide36.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7.xml"/><Relationship Id="rId4" Type="http://schemas.openxmlformats.org/officeDocument/2006/relationships/image" Target="../media/image87.png"/></Relationships>
</file>

<file path=ppt/slides/_rels/slide38.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7.xml"/><Relationship Id="rId4" Type="http://schemas.openxmlformats.org/officeDocument/2006/relationships/image" Target="../media/image90.png"/></Relationships>
</file>

<file path=ppt/slides/_rels/slide39.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png"/><Relationship Id="rId1" Type="http://schemas.openxmlformats.org/officeDocument/2006/relationships/slideLayout" Target="../slideLayouts/slideLayout7.xml"/><Relationship Id="rId4" Type="http://schemas.openxmlformats.org/officeDocument/2006/relationships/image" Target="../media/image93.png"/></Relationships>
</file>

<file path=ppt/slides/_rels/slide40.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97.emf"/><Relationship Id="rId2" Type="http://schemas.openxmlformats.org/officeDocument/2006/relationships/image" Target="../media/image96.emf"/><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image" Target="../media/image99.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103.emf"/><Relationship Id="rId2" Type="http://schemas.openxmlformats.org/officeDocument/2006/relationships/image" Target="../media/image102.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image" Target="../media/image105.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107.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111.emf"/><Relationship Id="rId2" Type="http://schemas.openxmlformats.org/officeDocument/2006/relationships/image" Target="../media/image110.emf"/><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112.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image" Target="../media/image113.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5.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18.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120.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122.emf"/><Relationship Id="rId2" Type="http://schemas.openxmlformats.org/officeDocument/2006/relationships/image" Target="../media/image121.emf"/><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png"/><Relationship Id="rId1" Type="http://schemas.openxmlformats.org/officeDocument/2006/relationships/slideLayout" Target="../slideLayouts/slideLayout7.xml"/><Relationship Id="rId5" Type="http://schemas.openxmlformats.org/officeDocument/2006/relationships/image" Target="../media/image126.png"/><Relationship Id="rId4" Type="http://schemas.openxmlformats.org/officeDocument/2006/relationships/image" Target="../media/image125.png"/></Relationships>
</file>

<file path=ppt/slides/_rels/slide63.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image" Target="../media/image127.png"/><Relationship Id="rId1" Type="http://schemas.openxmlformats.org/officeDocument/2006/relationships/slideLayout" Target="../slideLayouts/slideLayout7.xml"/><Relationship Id="rId4" Type="http://schemas.openxmlformats.org/officeDocument/2006/relationships/image" Target="../media/image129.png"/></Relationships>
</file>

<file path=ppt/slides/_rels/slide64.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image" Target="../media/image130.jpeg"/><Relationship Id="rId1" Type="http://schemas.openxmlformats.org/officeDocument/2006/relationships/slideLayout" Target="../slideLayouts/slideLayout7.xml"/><Relationship Id="rId6" Type="http://schemas.openxmlformats.org/officeDocument/2006/relationships/image" Target="../media/image134.png"/><Relationship Id="rId5" Type="http://schemas.openxmlformats.org/officeDocument/2006/relationships/image" Target="../media/image133.png"/><Relationship Id="rId4" Type="http://schemas.openxmlformats.org/officeDocument/2006/relationships/image" Target="../media/image132.png"/></Relationships>
</file>

<file path=ppt/slides/_rels/slide65.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image" Target="../media/image135.png"/><Relationship Id="rId1" Type="http://schemas.openxmlformats.org/officeDocument/2006/relationships/slideLayout" Target="../slideLayouts/slideLayout7.xml"/><Relationship Id="rId4" Type="http://schemas.openxmlformats.org/officeDocument/2006/relationships/image" Target="../media/image137.jpeg"/></Relationships>
</file>

<file path=ppt/slides/_rels/slide66.xml.rels><?xml version="1.0" encoding="UTF-8" standalone="yes"?>
<Relationships xmlns="http://schemas.openxmlformats.org/package/2006/relationships"><Relationship Id="rId3" Type="http://schemas.openxmlformats.org/officeDocument/2006/relationships/image" Target="../media/image139.jpeg"/><Relationship Id="rId7" Type="http://schemas.openxmlformats.org/officeDocument/2006/relationships/image" Target="../media/image143.png"/><Relationship Id="rId2" Type="http://schemas.openxmlformats.org/officeDocument/2006/relationships/image" Target="../media/image138.jpeg"/><Relationship Id="rId1" Type="http://schemas.openxmlformats.org/officeDocument/2006/relationships/slideLayout" Target="../slideLayouts/slideLayout7.xml"/><Relationship Id="rId6" Type="http://schemas.openxmlformats.org/officeDocument/2006/relationships/image" Target="../media/image142.png"/><Relationship Id="rId5" Type="http://schemas.openxmlformats.org/officeDocument/2006/relationships/image" Target="../media/image141.png"/><Relationship Id="rId4" Type="http://schemas.openxmlformats.org/officeDocument/2006/relationships/image" Target="../media/image140.jpeg"/></Relationships>
</file>

<file path=ppt/slides/_rels/slide67.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147.emf"/><Relationship Id="rId2" Type="http://schemas.openxmlformats.org/officeDocument/2006/relationships/image" Target="../media/image146.emf"/><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image" Target="../media/image148.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image" Target="../media/image150.jpeg"/><Relationship Id="rId1" Type="http://schemas.openxmlformats.org/officeDocument/2006/relationships/slideLayout" Target="../slideLayouts/slideLayout7.xml"/><Relationship Id="rId4" Type="http://schemas.openxmlformats.org/officeDocument/2006/relationships/image" Target="../media/image152.png"/></Relationships>
</file>

<file path=ppt/slides/_rels/slide72.xml.rels><?xml version="1.0" encoding="UTF-8" standalone="yes"?>
<Relationships xmlns="http://schemas.openxmlformats.org/package/2006/relationships"><Relationship Id="rId2" Type="http://schemas.openxmlformats.org/officeDocument/2006/relationships/image" Target="../media/image153.emf"/><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154.emf"/><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6152025"/>
            <a:ext cx="18288000" cy="2133600"/>
            <a:chOff x="0" y="0"/>
            <a:chExt cx="5609387" cy="561936"/>
          </a:xfrm>
        </p:grpSpPr>
        <p:sp>
          <p:nvSpPr>
            <p:cNvPr id="4" name="Freeform 4"/>
            <p:cNvSpPr/>
            <p:nvPr/>
          </p:nvSpPr>
          <p:spPr>
            <a:xfrm>
              <a:off x="0" y="0"/>
              <a:ext cx="5609387" cy="561936"/>
            </a:xfrm>
            <a:custGeom>
              <a:avLst/>
              <a:gdLst/>
              <a:ahLst/>
              <a:cxnLst/>
              <a:rect l="l" t="t" r="r" b="b"/>
              <a:pathLst>
                <a:path w="5609387" h="561936">
                  <a:moveTo>
                    <a:pt x="0" y="0"/>
                  </a:moveTo>
                  <a:lnTo>
                    <a:pt x="5609387" y="0"/>
                  </a:lnTo>
                  <a:lnTo>
                    <a:pt x="5609387" y="561936"/>
                  </a:lnTo>
                  <a:lnTo>
                    <a:pt x="0" y="561936"/>
                  </a:lnTo>
                  <a:close/>
                </a:path>
              </a:pathLst>
            </a:custGeom>
            <a:solidFill>
              <a:srgbClr val="004AAD"/>
            </a:solidFill>
          </p:spPr>
        </p:sp>
        <p:sp>
          <p:nvSpPr>
            <p:cNvPr id="5" name="TextBox 5"/>
            <p:cNvSpPr txBox="1"/>
            <p:nvPr/>
          </p:nvSpPr>
          <p:spPr>
            <a:xfrm>
              <a:off x="0" y="-38100"/>
              <a:ext cx="5609387" cy="600036"/>
            </a:xfrm>
            <a:prstGeom prst="rect">
              <a:avLst/>
            </a:prstGeom>
          </p:spPr>
          <p:txBody>
            <a:bodyPr lIns="50800" tIns="50800" rIns="50800" bIns="50800" rtlCol="0" anchor="ctr"/>
            <a:lstStyle/>
            <a:p>
              <a:pPr algn="ctr">
                <a:lnSpc>
                  <a:spcPts val="2659"/>
                </a:lnSpc>
                <a:spcBef>
                  <a:spcPct val="0"/>
                </a:spcBef>
              </a:pPr>
              <a:endParaRPr dirty="0"/>
            </a:p>
          </p:txBody>
        </p:sp>
      </p:grpSp>
      <p:sp>
        <p:nvSpPr>
          <p:cNvPr id="7" name="TextBox 7"/>
          <p:cNvSpPr txBox="1"/>
          <p:nvPr/>
        </p:nvSpPr>
        <p:spPr>
          <a:xfrm>
            <a:off x="1028700" y="1579945"/>
            <a:ext cx="11012480" cy="4649036"/>
          </a:xfrm>
          <a:prstGeom prst="rect">
            <a:avLst/>
          </a:prstGeom>
        </p:spPr>
        <p:txBody>
          <a:bodyPr lIns="0" tIns="0" rIns="0" bIns="0" rtlCol="0" anchor="t">
            <a:spAutoFit/>
          </a:bodyPr>
          <a:lstStyle/>
          <a:p>
            <a:pPr algn="l">
              <a:lnSpc>
                <a:spcPts val="12032"/>
              </a:lnSpc>
            </a:pPr>
            <a:r>
              <a:rPr lang="en-US" sz="12032" b="1" dirty="0">
                <a:solidFill>
                  <a:srgbClr val="292929"/>
                </a:solidFill>
                <a:latin typeface="DM Sans Bold"/>
                <a:ea typeface="DM Sans Bold"/>
                <a:cs typeface="DM Sans Bold"/>
                <a:sym typeface="DM Sans Bold"/>
              </a:rPr>
              <a:t>PROPOSED MUNICIPAL BUDGET</a:t>
            </a:r>
          </a:p>
        </p:txBody>
      </p:sp>
      <p:sp>
        <p:nvSpPr>
          <p:cNvPr id="8" name="TextBox 8"/>
          <p:cNvSpPr txBox="1"/>
          <p:nvPr/>
        </p:nvSpPr>
        <p:spPr>
          <a:xfrm>
            <a:off x="1048191" y="6831624"/>
            <a:ext cx="8095809" cy="798232"/>
          </a:xfrm>
          <a:prstGeom prst="rect">
            <a:avLst/>
          </a:prstGeom>
        </p:spPr>
        <p:txBody>
          <a:bodyPr lIns="0" tIns="0" rIns="0" bIns="0" rtlCol="0" anchor="t">
            <a:spAutoFit/>
          </a:bodyPr>
          <a:lstStyle/>
          <a:p>
            <a:pPr algn="just">
              <a:lnSpc>
                <a:spcPts val="6298"/>
              </a:lnSpc>
            </a:pPr>
            <a:r>
              <a:rPr lang="en-US" sz="5249" b="1" dirty="0">
                <a:solidFill>
                  <a:srgbClr val="FAFAFA"/>
                </a:solidFill>
                <a:latin typeface="DM Sans Bold"/>
                <a:ea typeface="DM Sans Bold"/>
                <a:cs typeface="DM Sans Bold"/>
                <a:sym typeface="DM Sans Bold"/>
              </a:rPr>
              <a:t>FISCAL YEAR 2026-2027</a:t>
            </a:r>
          </a:p>
        </p:txBody>
      </p:sp>
      <p:sp>
        <p:nvSpPr>
          <p:cNvPr id="9" name="TextBox 9"/>
          <p:cNvSpPr txBox="1"/>
          <p:nvPr/>
        </p:nvSpPr>
        <p:spPr>
          <a:xfrm>
            <a:off x="2973491" y="8876175"/>
            <a:ext cx="4245208" cy="429541"/>
          </a:xfrm>
          <a:prstGeom prst="rect">
            <a:avLst/>
          </a:prstGeom>
        </p:spPr>
        <p:txBody>
          <a:bodyPr lIns="0" tIns="0" rIns="0" bIns="0" rtlCol="0" anchor="t">
            <a:spAutoFit/>
          </a:bodyPr>
          <a:lstStyle/>
          <a:p>
            <a:pPr algn="l">
              <a:lnSpc>
                <a:spcPts val="3359"/>
              </a:lnSpc>
            </a:pPr>
            <a:r>
              <a:rPr lang="en-US" sz="2799" dirty="0">
                <a:solidFill>
                  <a:srgbClr val="292929"/>
                </a:solidFill>
                <a:latin typeface="DM Sans"/>
                <a:ea typeface="DM Sans"/>
                <a:cs typeface="DM Sans"/>
                <a:sym typeface="DM Sans"/>
              </a:rPr>
              <a:t>PRESENTED JUNE 1, 2026</a:t>
            </a:r>
          </a:p>
        </p:txBody>
      </p:sp>
      <p:sp>
        <p:nvSpPr>
          <p:cNvPr id="10" name="TextBox 10"/>
          <p:cNvSpPr txBox="1"/>
          <p:nvPr/>
        </p:nvSpPr>
        <p:spPr>
          <a:xfrm>
            <a:off x="10537011" y="8876175"/>
            <a:ext cx="4245208" cy="419100"/>
          </a:xfrm>
          <a:prstGeom prst="rect">
            <a:avLst/>
          </a:prstGeom>
        </p:spPr>
        <p:txBody>
          <a:bodyPr lIns="0" tIns="0" rIns="0" bIns="0" rtlCol="0" anchor="t">
            <a:spAutoFit/>
          </a:bodyPr>
          <a:lstStyle/>
          <a:p>
            <a:pPr algn="l">
              <a:lnSpc>
                <a:spcPts val="3359"/>
              </a:lnSpc>
            </a:pPr>
            <a:r>
              <a:rPr lang="en-US" sz="2799" dirty="0">
                <a:solidFill>
                  <a:srgbClr val="292929"/>
                </a:solidFill>
                <a:latin typeface="DM Sans"/>
                <a:ea typeface="DM Sans"/>
                <a:cs typeface="DM Sans"/>
                <a:sym typeface="DM Sans"/>
              </a:rPr>
              <a:t>CITY OF LA HABRA, CA</a:t>
            </a:r>
          </a:p>
        </p:txBody>
      </p:sp>
      <p:pic>
        <p:nvPicPr>
          <p:cNvPr id="11" name="Picture 10">
            <a:extLst>
              <a:ext uri="{FF2B5EF4-FFF2-40B4-BE49-F238E27FC236}">
                <a16:creationId xmlns:a16="http://schemas.microsoft.com/office/drawing/2014/main" id="{2C14168A-9F6A-447A-8992-A793D20FA0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41180" y="1493955"/>
            <a:ext cx="4171950" cy="421813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7344625" y="2814728"/>
            <a:ext cx="943375" cy="4657545"/>
            <a:chOff x="0" y="0"/>
            <a:chExt cx="248461" cy="1226678"/>
          </a:xfrm>
        </p:grpSpPr>
        <p:sp>
          <p:nvSpPr>
            <p:cNvPr id="4" name="Freeform 4"/>
            <p:cNvSpPr/>
            <p:nvPr/>
          </p:nvSpPr>
          <p:spPr>
            <a:xfrm>
              <a:off x="0" y="0"/>
              <a:ext cx="248461" cy="1226679"/>
            </a:xfrm>
            <a:custGeom>
              <a:avLst/>
              <a:gdLst/>
              <a:ahLst/>
              <a:cxnLst/>
              <a:rect l="l" t="t" r="r" b="b"/>
              <a:pathLst>
                <a:path w="248461" h="1226679">
                  <a:moveTo>
                    <a:pt x="0" y="0"/>
                  </a:moveTo>
                  <a:lnTo>
                    <a:pt x="248461" y="0"/>
                  </a:lnTo>
                  <a:lnTo>
                    <a:pt x="248461" y="1226679"/>
                  </a:lnTo>
                  <a:lnTo>
                    <a:pt x="0" y="1226679"/>
                  </a:lnTo>
                  <a:close/>
                </a:path>
              </a:pathLst>
            </a:custGeom>
            <a:solidFill>
              <a:srgbClr val="004AAD"/>
            </a:solidFill>
          </p:spPr>
        </p:sp>
        <p:sp>
          <p:nvSpPr>
            <p:cNvPr id="5" name="TextBox 5"/>
            <p:cNvSpPr txBox="1"/>
            <p:nvPr/>
          </p:nvSpPr>
          <p:spPr>
            <a:xfrm>
              <a:off x="0" y="-38100"/>
              <a:ext cx="248461" cy="1264778"/>
            </a:xfrm>
            <a:prstGeom prst="rect">
              <a:avLst/>
            </a:prstGeom>
          </p:spPr>
          <p:txBody>
            <a:bodyPr lIns="50800" tIns="50800" rIns="50800" bIns="50800" rtlCol="0" anchor="ctr"/>
            <a:lstStyle/>
            <a:p>
              <a:pPr algn="ctr">
                <a:lnSpc>
                  <a:spcPts val="2659"/>
                </a:lnSpc>
                <a:spcBef>
                  <a:spcPct val="0"/>
                </a:spcBef>
              </a:pPr>
              <a:endParaRPr dirty="0"/>
            </a:p>
          </p:txBody>
        </p:sp>
      </p:grpSp>
      <p:sp>
        <p:nvSpPr>
          <p:cNvPr id="6" name="AutoShape 6"/>
          <p:cNvSpPr/>
          <p:nvPr/>
        </p:nvSpPr>
        <p:spPr>
          <a:xfrm>
            <a:off x="-1" y="2808400"/>
            <a:ext cx="18288001" cy="3125"/>
          </a:xfrm>
          <a:prstGeom prst="line">
            <a:avLst/>
          </a:prstGeom>
          <a:ln w="19050" cap="flat">
            <a:solidFill>
              <a:srgbClr val="292929"/>
            </a:solidFill>
            <a:prstDash val="solid"/>
            <a:headEnd type="none" w="sm" len="sm"/>
            <a:tailEnd type="none" w="sm" len="sm"/>
          </a:ln>
        </p:spPr>
      </p:sp>
      <p:sp>
        <p:nvSpPr>
          <p:cNvPr id="7" name="TextBox 7"/>
          <p:cNvSpPr txBox="1"/>
          <p:nvPr/>
        </p:nvSpPr>
        <p:spPr>
          <a:xfrm>
            <a:off x="0" y="3896995"/>
            <a:ext cx="18288000" cy="2693036"/>
          </a:xfrm>
          <a:prstGeom prst="rect">
            <a:avLst/>
          </a:prstGeom>
        </p:spPr>
        <p:txBody>
          <a:bodyPr lIns="0" tIns="0" rIns="0" bIns="0" rtlCol="0" anchor="t">
            <a:spAutoFit/>
          </a:bodyPr>
          <a:lstStyle/>
          <a:p>
            <a:pPr algn="ctr">
              <a:lnSpc>
                <a:spcPts val="10400"/>
              </a:lnSpc>
            </a:pPr>
            <a:r>
              <a:rPr lang="en-US" sz="10400" dirty="0">
                <a:solidFill>
                  <a:srgbClr val="292929"/>
                </a:solidFill>
                <a:latin typeface="DM Sans"/>
                <a:ea typeface="DM Sans"/>
                <a:cs typeface="DM Sans"/>
                <a:sym typeface="DM Sans"/>
              </a:rPr>
              <a:t>FY 26/27 PROPOSED </a:t>
            </a:r>
          </a:p>
          <a:p>
            <a:pPr algn="ctr">
              <a:lnSpc>
                <a:spcPts val="10400"/>
              </a:lnSpc>
            </a:pPr>
            <a:r>
              <a:rPr lang="en-US" sz="10400" dirty="0">
                <a:solidFill>
                  <a:srgbClr val="292929"/>
                </a:solidFill>
                <a:latin typeface="DM Sans"/>
                <a:ea typeface="DM Sans"/>
                <a:cs typeface="DM Sans"/>
                <a:sym typeface="DM Sans"/>
              </a:rPr>
              <a:t>BUDGET OVERVIEW</a:t>
            </a:r>
          </a:p>
        </p:txBody>
      </p:sp>
      <p:sp>
        <p:nvSpPr>
          <p:cNvPr id="8" name="AutoShape 8"/>
          <p:cNvSpPr/>
          <p:nvPr/>
        </p:nvSpPr>
        <p:spPr>
          <a:xfrm>
            <a:off x="152399" y="7470600"/>
            <a:ext cx="18135601" cy="1672"/>
          </a:xfrm>
          <a:prstGeom prst="line">
            <a:avLst/>
          </a:prstGeom>
          <a:ln w="19050" cap="flat">
            <a:solidFill>
              <a:srgbClr val="292929"/>
            </a:solidFill>
            <a:prstDash val="solid"/>
            <a:headEnd type="none" w="sm" len="sm"/>
            <a:tailEnd type="none" w="sm" len="sm"/>
          </a:ln>
        </p:spPr>
      </p:sp>
      <p:grpSp>
        <p:nvGrpSpPr>
          <p:cNvPr id="9" name="Group 9"/>
          <p:cNvGrpSpPr/>
          <p:nvPr/>
        </p:nvGrpSpPr>
        <p:grpSpPr>
          <a:xfrm>
            <a:off x="0" y="2816255"/>
            <a:ext cx="943375" cy="4657545"/>
            <a:chOff x="0" y="0"/>
            <a:chExt cx="248461" cy="1226678"/>
          </a:xfrm>
        </p:grpSpPr>
        <p:sp>
          <p:nvSpPr>
            <p:cNvPr id="10" name="Freeform 10"/>
            <p:cNvSpPr/>
            <p:nvPr/>
          </p:nvSpPr>
          <p:spPr>
            <a:xfrm>
              <a:off x="0" y="0"/>
              <a:ext cx="248461" cy="1226679"/>
            </a:xfrm>
            <a:custGeom>
              <a:avLst/>
              <a:gdLst/>
              <a:ahLst/>
              <a:cxnLst/>
              <a:rect l="l" t="t" r="r" b="b"/>
              <a:pathLst>
                <a:path w="248461" h="1226679">
                  <a:moveTo>
                    <a:pt x="0" y="0"/>
                  </a:moveTo>
                  <a:lnTo>
                    <a:pt x="248461" y="0"/>
                  </a:lnTo>
                  <a:lnTo>
                    <a:pt x="248461" y="1226679"/>
                  </a:lnTo>
                  <a:lnTo>
                    <a:pt x="0" y="1226679"/>
                  </a:lnTo>
                  <a:close/>
                </a:path>
              </a:pathLst>
            </a:custGeom>
            <a:solidFill>
              <a:srgbClr val="004AAD"/>
            </a:solidFill>
          </p:spPr>
        </p:sp>
        <p:sp>
          <p:nvSpPr>
            <p:cNvPr id="11" name="TextBox 11"/>
            <p:cNvSpPr txBox="1"/>
            <p:nvPr/>
          </p:nvSpPr>
          <p:spPr>
            <a:xfrm>
              <a:off x="0" y="-38100"/>
              <a:ext cx="248461" cy="1264778"/>
            </a:xfrm>
            <a:prstGeom prst="rect">
              <a:avLst/>
            </a:prstGeom>
          </p:spPr>
          <p:txBody>
            <a:bodyPr lIns="50800" tIns="50800" rIns="50800" bIns="50800" rtlCol="0" anchor="ctr"/>
            <a:lstStyle/>
            <a:p>
              <a:pPr algn="ctr">
                <a:lnSpc>
                  <a:spcPts val="2659"/>
                </a:lnSpc>
                <a:spcBef>
                  <a:spcPct val="0"/>
                </a:spcBef>
              </a:pPr>
              <a:endParaRPr dirty="0"/>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828388" y="306541"/>
            <a:ext cx="8534236" cy="1749133"/>
          </a:xfrm>
          <a:prstGeom prst="rect">
            <a:avLst/>
          </a:prstGeom>
        </p:spPr>
        <p:txBody>
          <a:bodyPr wrap="square" lIns="0" tIns="0" rIns="0" bIns="0" rtlCol="0" anchor="t">
            <a:spAutoFit/>
          </a:bodyPr>
          <a:lstStyle/>
          <a:p>
            <a:pPr marL="0" lvl="0" indent="0" algn="l">
              <a:lnSpc>
                <a:spcPts val="6700"/>
              </a:lnSpc>
              <a:spcBef>
                <a:spcPct val="0"/>
              </a:spcBef>
            </a:pPr>
            <a:r>
              <a:rPr lang="en-US" sz="6700" b="1" u="none" strike="noStrike" dirty="0">
                <a:solidFill>
                  <a:srgbClr val="292929"/>
                </a:solidFill>
                <a:latin typeface="DM Sans Bold"/>
                <a:ea typeface="DM Sans Bold"/>
                <a:cs typeface="DM Sans Bold"/>
                <a:sym typeface="DM Sans Bold"/>
              </a:rPr>
              <a:t>FY 26/27 PROPOSED </a:t>
            </a:r>
          </a:p>
          <a:p>
            <a:pPr marL="0" lvl="0" indent="0" algn="l">
              <a:lnSpc>
                <a:spcPts val="6700"/>
              </a:lnSpc>
              <a:spcBef>
                <a:spcPct val="0"/>
              </a:spcBef>
            </a:pPr>
            <a:r>
              <a:rPr lang="en-US" sz="6700" b="1" u="none" strike="noStrike" dirty="0">
                <a:solidFill>
                  <a:srgbClr val="292929"/>
                </a:solidFill>
                <a:latin typeface="DM Sans Bold"/>
                <a:ea typeface="DM Sans Bold"/>
                <a:cs typeface="DM Sans Bold"/>
                <a:sym typeface="DM Sans Bold"/>
              </a:rPr>
              <a:t>BUDGET OVERVIEW</a:t>
            </a:r>
          </a:p>
        </p:txBody>
      </p:sp>
      <p:grpSp>
        <p:nvGrpSpPr>
          <p:cNvPr id="5" name="Group 5"/>
          <p:cNvGrpSpPr/>
          <p:nvPr/>
        </p:nvGrpSpPr>
        <p:grpSpPr>
          <a:xfrm>
            <a:off x="0" y="-30843"/>
            <a:ext cx="704726" cy="2031183"/>
            <a:chOff x="0" y="0"/>
            <a:chExt cx="248461" cy="534962"/>
          </a:xfrm>
        </p:grpSpPr>
        <p:sp>
          <p:nvSpPr>
            <p:cNvPr id="6" name="Freeform 6"/>
            <p:cNvSpPr/>
            <p:nvPr/>
          </p:nvSpPr>
          <p:spPr>
            <a:xfrm>
              <a:off x="0" y="0"/>
              <a:ext cx="248461" cy="534962"/>
            </a:xfrm>
            <a:custGeom>
              <a:avLst/>
              <a:gdLst/>
              <a:ahLst/>
              <a:cxnLst/>
              <a:rect l="l" t="t" r="r" b="b"/>
              <a:pathLst>
                <a:path w="248461" h="534962">
                  <a:moveTo>
                    <a:pt x="0" y="0"/>
                  </a:moveTo>
                  <a:lnTo>
                    <a:pt x="248461" y="0"/>
                  </a:lnTo>
                  <a:lnTo>
                    <a:pt x="248461" y="534962"/>
                  </a:lnTo>
                  <a:lnTo>
                    <a:pt x="0" y="534962"/>
                  </a:lnTo>
                  <a:close/>
                </a:path>
              </a:pathLst>
            </a:custGeom>
            <a:solidFill>
              <a:srgbClr val="004AAD"/>
            </a:solidFill>
          </p:spPr>
        </p:sp>
        <p:sp>
          <p:nvSpPr>
            <p:cNvPr id="7" name="TextBox 7"/>
            <p:cNvSpPr txBox="1"/>
            <p:nvPr/>
          </p:nvSpPr>
          <p:spPr>
            <a:xfrm>
              <a:off x="0" y="-38100"/>
              <a:ext cx="248461" cy="573062"/>
            </a:xfrm>
            <a:prstGeom prst="rect">
              <a:avLst/>
            </a:prstGeom>
          </p:spPr>
          <p:txBody>
            <a:bodyPr lIns="50800" tIns="50800" rIns="50800" bIns="50800" rtlCol="0" anchor="ctr"/>
            <a:lstStyle/>
            <a:p>
              <a:pPr algn="ctr">
                <a:lnSpc>
                  <a:spcPts val="2659"/>
                </a:lnSpc>
                <a:spcBef>
                  <a:spcPct val="0"/>
                </a:spcBef>
              </a:pPr>
              <a:endParaRPr dirty="0"/>
            </a:p>
          </p:txBody>
        </p:sp>
      </p:grpSp>
      <p:sp>
        <p:nvSpPr>
          <p:cNvPr id="11" name="TextBox 11"/>
          <p:cNvSpPr txBox="1"/>
          <p:nvPr/>
        </p:nvSpPr>
        <p:spPr>
          <a:xfrm>
            <a:off x="1147592" y="2992157"/>
            <a:ext cx="7619999" cy="1777731"/>
          </a:xfrm>
          <a:prstGeom prst="rect">
            <a:avLst/>
          </a:prstGeom>
        </p:spPr>
        <p:txBody>
          <a:bodyPr wrap="square" lIns="0" tIns="0" rIns="0" bIns="0" rtlCol="0" anchor="t">
            <a:spAutoFit/>
          </a:bodyPr>
          <a:lstStyle/>
          <a:p>
            <a:r>
              <a:rPr lang="en-US" sz="3200" b="1" spc="234" dirty="0">
                <a:solidFill>
                  <a:schemeClr val="tx2">
                    <a:lumMod val="75000"/>
                  </a:schemeClr>
                </a:solidFill>
                <a:latin typeface="Montserrat Bold"/>
                <a:ea typeface="Montserrat Bold"/>
                <a:cs typeface="Montserrat Bold"/>
                <a:sym typeface="Montserrat Bold"/>
              </a:rPr>
              <a:t>TOTAL PROPOSED MUNICIPAL BUDGET (ALL FUNDS):</a:t>
            </a:r>
          </a:p>
          <a:p>
            <a:r>
              <a:rPr lang="en-US" sz="5152" b="1" spc="314" dirty="0">
                <a:solidFill>
                  <a:schemeClr val="tx2">
                    <a:lumMod val="75000"/>
                  </a:schemeClr>
                </a:solidFill>
                <a:latin typeface="Montserrat Bold"/>
                <a:ea typeface="Montserrat Bold"/>
                <a:cs typeface="Montserrat Bold"/>
                <a:sym typeface="Montserrat Bold"/>
              </a:rPr>
              <a:t>$186.2 MILLION</a:t>
            </a:r>
          </a:p>
        </p:txBody>
      </p:sp>
      <p:sp>
        <p:nvSpPr>
          <p:cNvPr id="15" name="TextBox 15"/>
          <p:cNvSpPr txBox="1"/>
          <p:nvPr/>
        </p:nvSpPr>
        <p:spPr>
          <a:xfrm>
            <a:off x="1147592" y="5425150"/>
            <a:ext cx="6962503" cy="1840632"/>
          </a:xfrm>
          <a:prstGeom prst="rect">
            <a:avLst/>
          </a:prstGeom>
        </p:spPr>
        <p:txBody>
          <a:bodyPr lIns="0" tIns="0" rIns="0" bIns="0" rtlCol="0" anchor="t">
            <a:spAutoFit/>
          </a:bodyPr>
          <a:lstStyle/>
          <a:p>
            <a:r>
              <a:rPr lang="en-US" sz="3200" b="1" spc="234" dirty="0">
                <a:solidFill>
                  <a:schemeClr val="tx2">
                    <a:lumMod val="75000"/>
                  </a:schemeClr>
                </a:solidFill>
                <a:latin typeface="Montserrat Bold"/>
                <a:sym typeface="Montserrat Bold"/>
              </a:rPr>
              <a:t>PROPOSED GENERAL FUND (GF) EXPENDITURE BUDGET:</a:t>
            </a:r>
          </a:p>
          <a:p>
            <a:pPr lvl="0" indent="0">
              <a:lnSpc>
                <a:spcPts val="7213"/>
              </a:lnSpc>
            </a:pPr>
            <a:r>
              <a:rPr lang="en-US" sz="5152" b="1" spc="314" dirty="0">
                <a:solidFill>
                  <a:schemeClr val="tx2">
                    <a:lumMod val="75000"/>
                  </a:schemeClr>
                </a:solidFill>
                <a:latin typeface="Montserrat Bold"/>
                <a:sym typeface="Montserrat Bold"/>
              </a:rPr>
              <a:t>$72.9 MILLION</a:t>
            </a:r>
          </a:p>
        </p:txBody>
      </p:sp>
      <p:sp>
        <p:nvSpPr>
          <p:cNvPr id="16" name="AutoShape 16"/>
          <p:cNvSpPr/>
          <p:nvPr/>
        </p:nvSpPr>
        <p:spPr>
          <a:xfrm>
            <a:off x="1147592" y="5081876"/>
            <a:ext cx="6504647" cy="0"/>
          </a:xfrm>
          <a:prstGeom prst="line">
            <a:avLst/>
          </a:prstGeom>
          <a:ln w="38100" cap="flat">
            <a:solidFill>
              <a:srgbClr val="292929"/>
            </a:solidFill>
            <a:prstDash val="solid"/>
            <a:headEnd type="none" w="sm" len="sm"/>
            <a:tailEnd type="none" w="sm" len="sm"/>
          </a:ln>
        </p:spPr>
      </p:sp>
      <p:grpSp>
        <p:nvGrpSpPr>
          <p:cNvPr id="25" name="Group 24">
            <a:extLst>
              <a:ext uri="{FF2B5EF4-FFF2-40B4-BE49-F238E27FC236}">
                <a16:creationId xmlns:a16="http://schemas.microsoft.com/office/drawing/2014/main" id="{9DEA0CD6-74F6-4DDD-B8FD-6D9305F88589}"/>
              </a:ext>
            </a:extLst>
          </p:cNvPr>
          <p:cNvGrpSpPr/>
          <p:nvPr/>
        </p:nvGrpSpPr>
        <p:grpSpPr>
          <a:xfrm>
            <a:off x="0" y="9634703"/>
            <a:ext cx="18288000" cy="652298"/>
            <a:chOff x="0" y="9634703"/>
            <a:chExt cx="18288000" cy="652298"/>
          </a:xfrm>
        </p:grpSpPr>
        <p:grpSp>
          <p:nvGrpSpPr>
            <p:cNvPr id="18" name="Group 18"/>
            <p:cNvGrpSpPr/>
            <p:nvPr/>
          </p:nvGrpSpPr>
          <p:grpSpPr>
            <a:xfrm>
              <a:off x="0" y="9634703"/>
              <a:ext cx="18288000" cy="652298"/>
              <a:chOff x="0" y="0"/>
              <a:chExt cx="5524553" cy="422385"/>
            </a:xfrm>
          </p:grpSpPr>
          <p:sp>
            <p:nvSpPr>
              <p:cNvPr id="19" name="Freeform 19"/>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20" name="TextBox 20"/>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21" name="TextBox 21"/>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2026-2027</a:t>
              </a:r>
            </a:p>
          </p:txBody>
        </p:sp>
        <p:sp>
          <p:nvSpPr>
            <p:cNvPr id="22" name="TextBox 22"/>
            <p:cNvSpPr txBox="1"/>
            <p:nvPr/>
          </p:nvSpPr>
          <p:spPr>
            <a:xfrm>
              <a:off x="303437" y="9743646"/>
              <a:ext cx="3330169"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grpSp>
      <p:pic>
        <p:nvPicPr>
          <p:cNvPr id="24" name="Picture 23">
            <a:extLst>
              <a:ext uri="{FF2B5EF4-FFF2-40B4-BE49-F238E27FC236}">
                <a16:creationId xmlns:a16="http://schemas.microsoft.com/office/drawing/2014/main" id="{78C5B434-BA2C-46A1-8C93-AA9999CB4D29}"/>
              </a:ext>
            </a:extLst>
          </p:cNvPr>
          <p:cNvPicPr>
            <a:picLocks noChangeAspect="1"/>
          </p:cNvPicPr>
          <p:nvPr/>
        </p:nvPicPr>
        <p:blipFill>
          <a:blip r:embed="rId2"/>
          <a:stretch>
            <a:fillRect/>
          </a:stretch>
        </p:blipFill>
        <p:spPr>
          <a:xfrm>
            <a:off x="10635763" y="306541"/>
            <a:ext cx="6980619" cy="898967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3"/>
          <p:cNvSpPr txBox="1"/>
          <p:nvPr/>
        </p:nvSpPr>
        <p:spPr>
          <a:xfrm>
            <a:off x="533400" y="237199"/>
            <a:ext cx="14554200" cy="830997"/>
          </a:xfrm>
          <a:prstGeom prst="rect">
            <a:avLst/>
          </a:prstGeom>
        </p:spPr>
        <p:txBody>
          <a:bodyPr wrap="square" lIns="0" tIns="0" rIns="0" bIns="0" rtlCol="0" anchor="t">
            <a:spAutoFit/>
          </a:bodyPr>
          <a:lstStyle/>
          <a:p>
            <a:pPr marL="0" lvl="0" indent="0" algn="l">
              <a:spcBef>
                <a:spcPct val="0"/>
              </a:spcBef>
            </a:pPr>
            <a:r>
              <a:rPr lang="en-US" sz="5400" b="1" u="none" strike="noStrike" dirty="0">
                <a:solidFill>
                  <a:srgbClr val="292929"/>
                </a:solidFill>
                <a:latin typeface="DM Sans Bold"/>
                <a:ea typeface="DM Sans Bold"/>
                <a:cs typeface="DM Sans Bold"/>
                <a:sym typeface="DM Sans Bold"/>
              </a:rPr>
              <a:t>GENERAL FUND (GF) BUDGET COMPARISON</a:t>
            </a:r>
          </a:p>
        </p:txBody>
      </p:sp>
      <p:sp>
        <p:nvSpPr>
          <p:cNvPr id="41" name="TextBox 41"/>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2026-2027</a:t>
            </a:r>
          </a:p>
        </p:txBody>
      </p:sp>
      <p:sp>
        <p:nvSpPr>
          <p:cNvPr id="42" name="TextBox 42"/>
          <p:cNvSpPr txBox="1"/>
          <p:nvPr/>
        </p:nvSpPr>
        <p:spPr>
          <a:xfrm>
            <a:off x="303437" y="9743646"/>
            <a:ext cx="3330169"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grpSp>
        <p:nvGrpSpPr>
          <p:cNvPr id="47" name="Group 46">
            <a:extLst>
              <a:ext uri="{FF2B5EF4-FFF2-40B4-BE49-F238E27FC236}">
                <a16:creationId xmlns:a16="http://schemas.microsoft.com/office/drawing/2014/main" id="{BD3F21BA-2087-488F-B80F-4357A49A21F6}"/>
              </a:ext>
            </a:extLst>
          </p:cNvPr>
          <p:cNvGrpSpPr/>
          <p:nvPr/>
        </p:nvGrpSpPr>
        <p:grpSpPr>
          <a:xfrm>
            <a:off x="0" y="9634703"/>
            <a:ext cx="18288000" cy="652298"/>
            <a:chOff x="0" y="9634703"/>
            <a:chExt cx="18288000" cy="652298"/>
          </a:xfrm>
        </p:grpSpPr>
        <p:grpSp>
          <p:nvGrpSpPr>
            <p:cNvPr id="48" name="Group 18">
              <a:extLst>
                <a:ext uri="{FF2B5EF4-FFF2-40B4-BE49-F238E27FC236}">
                  <a16:creationId xmlns:a16="http://schemas.microsoft.com/office/drawing/2014/main" id="{F2FCEFB7-39A7-455B-930F-1A0934E4E743}"/>
                </a:ext>
              </a:extLst>
            </p:cNvPr>
            <p:cNvGrpSpPr/>
            <p:nvPr/>
          </p:nvGrpSpPr>
          <p:grpSpPr>
            <a:xfrm>
              <a:off x="0" y="9634703"/>
              <a:ext cx="18288000" cy="652298"/>
              <a:chOff x="0" y="0"/>
              <a:chExt cx="5524553" cy="422385"/>
            </a:xfrm>
          </p:grpSpPr>
          <p:sp>
            <p:nvSpPr>
              <p:cNvPr id="51" name="Freeform 19">
                <a:extLst>
                  <a:ext uri="{FF2B5EF4-FFF2-40B4-BE49-F238E27FC236}">
                    <a16:creationId xmlns:a16="http://schemas.microsoft.com/office/drawing/2014/main" id="{A1CC306A-8CA3-43ED-8780-A50BDB47FE14}"/>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52" name="TextBox 20">
                <a:extLst>
                  <a:ext uri="{FF2B5EF4-FFF2-40B4-BE49-F238E27FC236}">
                    <a16:creationId xmlns:a16="http://schemas.microsoft.com/office/drawing/2014/main" id="{B019047D-DF66-441D-9C08-B079B7346E9A}"/>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49" name="TextBox 21">
              <a:extLst>
                <a:ext uri="{FF2B5EF4-FFF2-40B4-BE49-F238E27FC236}">
                  <a16:creationId xmlns:a16="http://schemas.microsoft.com/office/drawing/2014/main" id="{BC107399-E6CD-44D2-865E-FEF045797C4F}"/>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2026-2027</a:t>
              </a:r>
            </a:p>
          </p:txBody>
        </p:sp>
        <p:sp>
          <p:nvSpPr>
            <p:cNvPr id="50" name="TextBox 22">
              <a:extLst>
                <a:ext uri="{FF2B5EF4-FFF2-40B4-BE49-F238E27FC236}">
                  <a16:creationId xmlns:a16="http://schemas.microsoft.com/office/drawing/2014/main" id="{C996FA88-6570-4986-9E4C-F3D449D246D7}"/>
                </a:ext>
              </a:extLst>
            </p:cNvPr>
            <p:cNvSpPr txBox="1"/>
            <p:nvPr/>
          </p:nvSpPr>
          <p:spPr>
            <a:xfrm>
              <a:off x="303437" y="9743646"/>
              <a:ext cx="3330169"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grpSp>
      <p:pic>
        <p:nvPicPr>
          <p:cNvPr id="56" name="Picture 55">
            <a:extLst>
              <a:ext uri="{FF2B5EF4-FFF2-40B4-BE49-F238E27FC236}">
                <a16:creationId xmlns:a16="http://schemas.microsoft.com/office/drawing/2014/main" id="{FEEBB4EC-E4AC-4201-A49D-D208ABD3156B}"/>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0287000" y="4152900"/>
            <a:ext cx="7924800" cy="2182614"/>
          </a:xfrm>
          <a:prstGeom prst="rect">
            <a:avLst/>
          </a:prstGeom>
          <a:noFill/>
          <a:ln>
            <a:noFill/>
          </a:ln>
        </p:spPr>
      </p:pic>
      <p:pic>
        <p:nvPicPr>
          <p:cNvPr id="57" name="Picture 56">
            <a:extLst>
              <a:ext uri="{FF2B5EF4-FFF2-40B4-BE49-F238E27FC236}">
                <a16:creationId xmlns:a16="http://schemas.microsoft.com/office/drawing/2014/main" id="{EE86D2DE-9087-4590-88B5-D7E6051448CC}"/>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381000" y="2409561"/>
            <a:ext cx="9708211" cy="5467878"/>
          </a:xfrm>
          <a:prstGeom prst="rect">
            <a:avLst/>
          </a:prstGeom>
          <a:noFill/>
          <a:ln>
            <a:noFill/>
          </a:ln>
        </p:spPr>
      </p:pic>
      <p:grpSp>
        <p:nvGrpSpPr>
          <p:cNvPr id="16" name="Group 4">
            <a:extLst>
              <a:ext uri="{FF2B5EF4-FFF2-40B4-BE49-F238E27FC236}">
                <a16:creationId xmlns:a16="http://schemas.microsoft.com/office/drawing/2014/main" id="{61E0DB70-6C8E-49F3-851B-6F19D053C49A}"/>
              </a:ext>
            </a:extLst>
          </p:cNvPr>
          <p:cNvGrpSpPr/>
          <p:nvPr/>
        </p:nvGrpSpPr>
        <p:grpSpPr>
          <a:xfrm>
            <a:off x="1" y="1"/>
            <a:ext cx="381000" cy="1149070"/>
            <a:chOff x="0" y="0"/>
            <a:chExt cx="144101" cy="512341"/>
          </a:xfrm>
        </p:grpSpPr>
        <p:sp>
          <p:nvSpPr>
            <p:cNvPr id="17" name="Freeform 5">
              <a:extLst>
                <a:ext uri="{FF2B5EF4-FFF2-40B4-BE49-F238E27FC236}">
                  <a16:creationId xmlns:a16="http://schemas.microsoft.com/office/drawing/2014/main" id="{B3421069-9A5E-4658-BFBF-AB3F1C2EF785}"/>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18" name="TextBox 6">
              <a:extLst>
                <a:ext uri="{FF2B5EF4-FFF2-40B4-BE49-F238E27FC236}">
                  <a16:creationId xmlns:a16="http://schemas.microsoft.com/office/drawing/2014/main" id="{8955B32C-73C9-45C6-A34D-52537A7F8C67}"/>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 name="TextBox 1">
            <a:extLst>
              <a:ext uri="{FF2B5EF4-FFF2-40B4-BE49-F238E27FC236}">
                <a16:creationId xmlns:a16="http://schemas.microsoft.com/office/drawing/2014/main" id="{65D25762-23E5-4780-B6B2-F4EE903AC20B}"/>
              </a:ext>
            </a:extLst>
          </p:cNvPr>
          <p:cNvSpPr txBox="1"/>
          <p:nvPr/>
        </p:nvSpPr>
        <p:spPr>
          <a:xfrm>
            <a:off x="8252294" y="8700756"/>
            <a:ext cx="4069411" cy="584775"/>
          </a:xfrm>
          <a:prstGeom prst="rect">
            <a:avLst/>
          </a:prstGeom>
          <a:noFill/>
        </p:spPr>
        <p:txBody>
          <a:bodyPr wrap="square" rtlCol="0">
            <a:spAutoFit/>
          </a:bodyPr>
          <a:lstStyle/>
          <a:p>
            <a:r>
              <a:rPr lang="en-US" sz="3200" dirty="0"/>
              <a:t>YoY = Year over Year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7"/>
          <p:cNvSpPr/>
          <p:nvPr/>
        </p:nvSpPr>
        <p:spPr>
          <a:xfrm>
            <a:off x="15621000" y="-1494368"/>
            <a:ext cx="4247535" cy="4114800"/>
          </a:xfrm>
          <a:custGeom>
            <a:avLst/>
            <a:gdLst/>
            <a:ahLst/>
            <a:cxnLst/>
            <a:rect l="l" t="t" r="r" b="b"/>
            <a:pathLst>
              <a:path w="4247535" h="4114800">
                <a:moveTo>
                  <a:pt x="0" y="0"/>
                </a:moveTo>
                <a:lnTo>
                  <a:pt x="4247536" y="0"/>
                </a:lnTo>
                <a:lnTo>
                  <a:pt x="4247536"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8" name="TextBox 8"/>
          <p:cNvSpPr txBox="1"/>
          <p:nvPr/>
        </p:nvSpPr>
        <p:spPr>
          <a:xfrm>
            <a:off x="533400" y="259147"/>
            <a:ext cx="15316200" cy="842282"/>
          </a:xfrm>
          <a:prstGeom prst="rect">
            <a:avLst/>
          </a:prstGeom>
        </p:spPr>
        <p:txBody>
          <a:bodyPr wrap="square" lIns="0" tIns="0" rIns="0" bIns="0" rtlCol="0" anchor="t">
            <a:spAutoFit/>
          </a:bodyPr>
          <a:lstStyle/>
          <a:p>
            <a:pPr marL="0" lvl="0" indent="0" algn="l">
              <a:lnSpc>
                <a:spcPts val="6700"/>
              </a:lnSpc>
              <a:spcBef>
                <a:spcPct val="0"/>
              </a:spcBef>
            </a:pPr>
            <a:r>
              <a:rPr lang="en-US" sz="5400" b="1" u="none" strike="noStrike" dirty="0">
                <a:solidFill>
                  <a:srgbClr val="292929"/>
                </a:solidFill>
                <a:latin typeface="DM Sans Bold"/>
                <a:ea typeface="DM Sans Bold"/>
                <a:cs typeface="DM Sans Bold"/>
                <a:sym typeface="DM Sans Bold"/>
              </a:rPr>
              <a:t>GENERAL FUND BUDGET HIGHLIGHTS</a:t>
            </a:r>
          </a:p>
        </p:txBody>
      </p:sp>
      <p:sp>
        <p:nvSpPr>
          <p:cNvPr id="12" name="TextBox 12"/>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2026-2027</a:t>
            </a:r>
          </a:p>
        </p:txBody>
      </p:sp>
      <p:sp>
        <p:nvSpPr>
          <p:cNvPr id="13" name="TextBox 13"/>
          <p:cNvSpPr txBox="1"/>
          <p:nvPr/>
        </p:nvSpPr>
        <p:spPr>
          <a:xfrm>
            <a:off x="303437" y="9743646"/>
            <a:ext cx="3330169"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sp>
        <p:nvSpPr>
          <p:cNvPr id="18" name="TextBox 19">
            <a:extLst>
              <a:ext uri="{FF2B5EF4-FFF2-40B4-BE49-F238E27FC236}">
                <a16:creationId xmlns:a16="http://schemas.microsoft.com/office/drawing/2014/main" id="{25D81C34-C365-4ADE-9268-9B5FA8E840C0}"/>
              </a:ext>
            </a:extLst>
          </p:cNvPr>
          <p:cNvSpPr txBox="1"/>
          <p:nvPr/>
        </p:nvSpPr>
        <p:spPr>
          <a:xfrm>
            <a:off x="742990" y="1645327"/>
            <a:ext cx="16802020" cy="7017306"/>
          </a:xfrm>
          <a:prstGeom prst="rect">
            <a:avLst/>
          </a:prstGeom>
        </p:spPr>
        <p:txBody>
          <a:bodyPr wrap="square" lIns="0" tIns="0" rIns="0" bIns="0" rtlCol="0" anchor="t">
            <a:spAutoFit/>
          </a:bodyPr>
          <a:lstStyle/>
          <a:p>
            <a:pPr lvl="0"/>
            <a:r>
              <a:rPr lang="en-US" sz="2400" dirty="0">
                <a:ea typeface="Open Sans" panose="020B0604020202020204" charset="0"/>
                <a:cs typeface="Open Sans" panose="020B0604020202020204" charset="0"/>
              </a:rPr>
              <a:t>$673,000 to fund the second year of four year labor agreement with the Police Association</a:t>
            </a:r>
          </a:p>
          <a:p>
            <a:pPr lvl="0"/>
            <a:endParaRPr lang="en-US" sz="2400" dirty="0">
              <a:ea typeface="Open Sans" panose="020B0604020202020204" charset="0"/>
              <a:cs typeface="Open Sans" panose="020B0604020202020204" charset="0"/>
            </a:endParaRPr>
          </a:p>
          <a:p>
            <a:r>
              <a:rPr lang="en-US" sz="2400" dirty="0">
                <a:ea typeface="Open Sans" panose="020B0604020202020204" charset="0"/>
                <a:cs typeface="Open Sans" panose="020B0604020202020204" charset="0"/>
              </a:rPr>
              <a:t>$627,000 for new PERS unfunded pension liability costs</a:t>
            </a:r>
          </a:p>
          <a:p>
            <a:pPr lvl="0"/>
            <a:endParaRPr lang="en-US" sz="2400" dirty="0">
              <a:ea typeface="Open Sans" panose="020B0604020202020204" charset="0"/>
              <a:cs typeface="Open Sans" panose="020B0604020202020204" charset="0"/>
            </a:endParaRPr>
          </a:p>
          <a:p>
            <a:r>
              <a:rPr lang="en-US" sz="2400" dirty="0">
                <a:ea typeface="Open Sans" panose="020B0604020202020204" charset="0"/>
                <a:cs typeface="Open Sans" panose="020B0604020202020204" charset="0"/>
              </a:rPr>
              <a:t>$577,000 to transfer to the General Capital Projects budget </a:t>
            </a:r>
          </a:p>
          <a:p>
            <a:pPr lvl="0"/>
            <a:endParaRPr lang="en-US" sz="2400" dirty="0">
              <a:ea typeface="Open Sans" panose="020B0604020202020204" charset="0"/>
              <a:cs typeface="Open Sans" panose="020B0604020202020204" charset="0"/>
            </a:endParaRPr>
          </a:p>
          <a:p>
            <a:r>
              <a:rPr lang="en-US" sz="2400" dirty="0">
                <a:ea typeface="Open Sans" panose="020B0604020202020204" charset="0"/>
                <a:cs typeface="Open Sans" panose="020B0604020202020204" charset="0"/>
              </a:rPr>
              <a:t>$470,000 increase for Community Services operations and events. Includes new Senior Center expenses and $100,000 for Corn Festival.</a:t>
            </a:r>
          </a:p>
          <a:p>
            <a:endParaRPr lang="en-US" sz="2400" dirty="0">
              <a:ea typeface="Open Sans" panose="020B0604020202020204" charset="0"/>
              <a:cs typeface="Open Sans" panose="020B0604020202020204" charset="0"/>
            </a:endParaRPr>
          </a:p>
          <a:p>
            <a:r>
              <a:rPr lang="en-US" sz="2400" dirty="0">
                <a:ea typeface="Open Sans" panose="020B0604020202020204" charset="0"/>
                <a:cs typeface="Open Sans" panose="020B0604020202020204" charset="0"/>
              </a:rPr>
              <a:t>$428,000 in higher Parks Operations and Maintenance costs (includes new Vin Scully Centennial Park and Woman’s Club Park maintenance costs)</a:t>
            </a:r>
          </a:p>
          <a:p>
            <a:endParaRPr lang="en-US" sz="2400" dirty="0">
              <a:ea typeface="Open Sans" panose="020B0604020202020204" charset="0"/>
              <a:cs typeface="Open Sans" panose="020B0604020202020204" charset="0"/>
            </a:endParaRPr>
          </a:p>
          <a:p>
            <a:r>
              <a:rPr lang="en-US" sz="2400" dirty="0">
                <a:ea typeface="Open Sans" panose="020B0604020202020204" charset="0"/>
                <a:cs typeface="Open Sans" panose="020B0604020202020204" charset="0"/>
              </a:rPr>
              <a:t>$163,000 in Facility Maintenance costs, largely due to increases in utility expenses and facility repair costs</a:t>
            </a:r>
          </a:p>
          <a:p>
            <a:endParaRPr lang="en-US" sz="2400" dirty="0">
              <a:ea typeface="Open Sans" panose="020B0604020202020204" charset="0"/>
              <a:cs typeface="Open Sans" panose="020B0604020202020204" charset="0"/>
            </a:endParaRPr>
          </a:p>
          <a:p>
            <a:r>
              <a:rPr lang="en-US" sz="2400" dirty="0">
                <a:ea typeface="Open Sans" panose="020B0604020202020204" charset="0"/>
                <a:cs typeface="Open Sans" panose="020B0604020202020204" charset="0"/>
              </a:rPr>
              <a:t>$123,000 more in the Fire budget (along with $239,000 for former LHFD employee pension costs)</a:t>
            </a:r>
          </a:p>
          <a:p>
            <a:pPr lvl="0"/>
            <a:endParaRPr lang="en-US" sz="2400" dirty="0">
              <a:ea typeface="Open Sans" panose="020B0604020202020204" charset="0"/>
              <a:cs typeface="Open Sans" panose="020B0604020202020204" charset="0"/>
            </a:endParaRPr>
          </a:p>
          <a:p>
            <a:pPr lvl="0"/>
            <a:r>
              <a:rPr lang="en-US" sz="2400" dirty="0">
                <a:ea typeface="Open Sans" panose="020B0604020202020204" charset="0"/>
                <a:cs typeface="Open Sans" panose="020B0604020202020204" charset="0"/>
              </a:rPr>
              <a:t>$42,000 more for the Inland Valley Humane Society animal sheltering contract</a:t>
            </a:r>
          </a:p>
          <a:p>
            <a:pPr lvl="0"/>
            <a:endParaRPr lang="en-US" sz="2400" dirty="0">
              <a:ea typeface="Open Sans" panose="020B0604020202020204" charset="0"/>
              <a:cs typeface="Open Sans" panose="020B0604020202020204" charset="0"/>
            </a:endParaRPr>
          </a:p>
          <a:p>
            <a:pPr lvl="0"/>
            <a:r>
              <a:rPr lang="en-US" sz="2400" dirty="0">
                <a:ea typeface="Open Sans" panose="020B0604020202020204" charset="0"/>
                <a:cs typeface="Open Sans" panose="020B0604020202020204" charset="0"/>
              </a:rPr>
              <a:t>$31,000 more for the Police Department’s Use of Automated License Plate Reader services</a:t>
            </a:r>
          </a:p>
          <a:p>
            <a:pPr lvl="0"/>
            <a:endParaRPr lang="en-US" sz="2400" dirty="0">
              <a:ea typeface="Open Sans" panose="020B0604020202020204" charset="0"/>
              <a:cs typeface="Open Sans" panose="020B0604020202020204" charset="0"/>
              <a:sym typeface="Poppins Bold"/>
            </a:endParaRPr>
          </a:p>
        </p:txBody>
      </p:sp>
      <p:grpSp>
        <p:nvGrpSpPr>
          <p:cNvPr id="49" name="Group 48">
            <a:extLst>
              <a:ext uri="{FF2B5EF4-FFF2-40B4-BE49-F238E27FC236}">
                <a16:creationId xmlns:a16="http://schemas.microsoft.com/office/drawing/2014/main" id="{E03B64F4-7D8F-48F0-AA95-30F6A4D099BB}"/>
              </a:ext>
            </a:extLst>
          </p:cNvPr>
          <p:cNvGrpSpPr/>
          <p:nvPr/>
        </p:nvGrpSpPr>
        <p:grpSpPr>
          <a:xfrm>
            <a:off x="0" y="9634703"/>
            <a:ext cx="18288000" cy="652298"/>
            <a:chOff x="0" y="9634703"/>
            <a:chExt cx="18288000" cy="652298"/>
          </a:xfrm>
        </p:grpSpPr>
        <p:grpSp>
          <p:nvGrpSpPr>
            <p:cNvPr id="50" name="Group 18">
              <a:extLst>
                <a:ext uri="{FF2B5EF4-FFF2-40B4-BE49-F238E27FC236}">
                  <a16:creationId xmlns:a16="http://schemas.microsoft.com/office/drawing/2014/main" id="{F0923159-9DF9-433F-9FFD-917CACE00F2F}"/>
                </a:ext>
              </a:extLst>
            </p:cNvPr>
            <p:cNvGrpSpPr/>
            <p:nvPr/>
          </p:nvGrpSpPr>
          <p:grpSpPr>
            <a:xfrm>
              <a:off x="0" y="9634703"/>
              <a:ext cx="18288000" cy="652298"/>
              <a:chOff x="0" y="0"/>
              <a:chExt cx="5524553" cy="422385"/>
            </a:xfrm>
          </p:grpSpPr>
          <p:sp>
            <p:nvSpPr>
              <p:cNvPr id="53" name="Freeform 19">
                <a:extLst>
                  <a:ext uri="{FF2B5EF4-FFF2-40B4-BE49-F238E27FC236}">
                    <a16:creationId xmlns:a16="http://schemas.microsoft.com/office/drawing/2014/main" id="{0096367A-0A82-42AB-B081-589FBD71294A}"/>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54" name="TextBox 20">
                <a:extLst>
                  <a:ext uri="{FF2B5EF4-FFF2-40B4-BE49-F238E27FC236}">
                    <a16:creationId xmlns:a16="http://schemas.microsoft.com/office/drawing/2014/main" id="{197719F0-A440-4C6B-B441-DEA45BBBD87E}"/>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51" name="TextBox 21">
              <a:extLst>
                <a:ext uri="{FF2B5EF4-FFF2-40B4-BE49-F238E27FC236}">
                  <a16:creationId xmlns:a16="http://schemas.microsoft.com/office/drawing/2014/main" id="{7B2C682A-CE78-4D30-9F32-DFB388B2FB01}"/>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2026-2027</a:t>
              </a:r>
            </a:p>
          </p:txBody>
        </p:sp>
        <p:sp>
          <p:nvSpPr>
            <p:cNvPr id="52" name="TextBox 22">
              <a:extLst>
                <a:ext uri="{FF2B5EF4-FFF2-40B4-BE49-F238E27FC236}">
                  <a16:creationId xmlns:a16="http://schemas.microsoft.com/office/drawing/2014/main" id="{34BDE6AC-83BD-488E-B01D-0B0B6ABCAA85}"/>
                </a:ext>
              </a:extLst>
            </p:cNvPr>
            <p:cNvSpPr txBox="1"/>
            <p:nvPr/>
          </p:nvSpPr>
          <p:spPr>
            <a:xfrm>
              <a:off x="303437" y="9743646"/>
              <a:ext cx="3330169"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grpSp>
      <p:grpSp>
        <p:nvGrpSpPr>
          <p:cNvPr id="16" name="Group 4">
            <a:extLst>
              <a:ext uri="{FF2B5EF4-FFF2-40B4-BE49-F238E27FC236}">
                <a16:creationId xmlns:a16="http://schemas.microsoft.com/office/drawing/2014/main" id="{53E97985-052C-4DB8-AA91-FC7C3B103F31}"/>
              </a:ext>
            </a:extLst>
          </p:cNvPr>
          <p:cNvGrpSpPr/>
          <p:nvPr/>
        </p:nvGrpSpPr>
        <p:grpSpPr>
          <a:xfrm>
            <a:off x="1" y="1"/>
            <a:ext cx="381000" cy="1149070"/>
            <a:chOff x="0" y="0"/>
            <a:chExt cx="144101" cy="512341"/>
          </a:xfrm>
        </p:grpSpPr>
        <p:sp>
          <p:nvSpPr>
            <p:cNvPr id="17" name="Freeform 5">
              <a:extLst>
                <a:ext uri="{FF2B5EF4-FFF2-40B4-BE49-F238E27FC236}">
                  <a16:creationId xmlns:a16="http://schemas.microsoft.com/office/drawing/2014/main" id="{391726D7-63C6-459A-83AB-860206B076B1}"/>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19" name="TextBox 6">
              <a:extLst>
                <a:ext uri="{FF2B5EF4-FFF2-40B4-BE49-F238E27FC236}">
                  <a16:creationId xmlns:a16="http://schemas.microsoft.com/office/drawing/2014/main" id="{E97E21A0-2B04-47AB-95AD-733B02B2D311}"/>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Tree>
    <p:extLst>
      <p:ext uri="{BB962C8B-B14F-4D97-AF65-F5344CB8AC3E}">
        <p14:creationId xmlns:p14="http://schemas.microsoft.com/office/powerpoint/2010/main" val="3309575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416170" y="268018"/>
            <a:ext cx="14456368" cy="889924"/>
          </a:xfrm>
          <a:prstGeom prst="rect">
            <a:avLst/>
          </a:prstGeom>
        </p:spPr>
        <p:txBody>
          <a:bodyPr wrap="square" lIns="0" tIns="0" rIns="0" bIns="0" rtlCol="0" anchor="t">
            <a:spAutoFit/>
          </a:bodyPr>
          <a:lstStyle/>
          <a:p>
            <a:pPr marL="0" lvl="0" indent="0" algn="l">
              <a:lnSpc>
                <a:spcPts val="6700"/>
              </a:lnSpc>
              <a:spcBef>
                <a:spcPct val="0"/>
              </a:spcBef>
            </a:pPr>
            <a:r>
              <a:rPr lang="en-US" sz="6700" b="1" u="none" strike="noStrike" dirty="0">
                <a:solidFill>
                  <a:srgbClr val="292929"/>
                </a:solidFill>
                <a:latin typeface="DM Sans Bold"/>
                <a:ea typeface="DM Sans Bold"/>
                <a:cs typeface="DM Sans Bold"/>
                <a:sym typeface="DM Sans Bold"/>
              </a:rPr>
              <a:t>GF REVENUES: BY MAJOR SOURCE</a:t>
            </a:r>
          </a:p>
        </p:txBody>
      </p:sp>
      <p:grpSp>
        <p:nvGrpSpPr>
          <p:cNvPr id="8" name="Group 8"/>
          <p:cNvGrpSpPr/>
          <p:nvPr/>
        </p:nvGrpSpPr>
        <p:grpSpPr>
          <a:xfrm>
            <a:off x="821732" y="3429001"/>
            <a:ext cx="7547655" cy="1381963"/>
            <a:chOff x="0" y="0"/>
            <a:chExt cx="1643690" cy="300957"/>
          </a:xfrm>
        </p:grpSpPr>
        <p:sp>
          <p:nvSpPr>
            <p:cNvPr id="9" name="Freeform 9"/>
            <p:cNvSpPr/>
            <p:nvPr/>
          </p:nvSpPr>
          <p:spPr>
            <a:xfrm>
              <a:off x="0" y="0"/>
              <a:ext cx="1643690" cy="300957"/>
            </a:xfrm>
            <a:custGeom>
              <a:avLst/>
              <a:gdLst/>
              <a:ahLst/>
              <a:cxnLst/>
              <a:rect l="l" t="t" r="r" b="b"/>
              <a:pathLst>
                <a:path w="1643690" h="300957">
                  <a:moveTo>
                    <a:pt x="0" y="0"/>
                  </a:moveTo>
                  <a:lnTo>
                    <a:pt x="1643690" y="0"/>
                  </a:lnTo>
                  <a:lnTo>
                    <a:pt x="1643690" y="300957"/>
                  </a:lnTo>
                  <a:lnTo>
                    <a:pt x="0" y="300957"/>
                  </a:lnTo>
                  <a:close/>
                </a:path>
              </a:pathLst>
            </a:custGeom>
            <a:solidFill>
              <a:srgbClr val="004AAD"/>
            </a:solidFill>
          </p:spPr>
        </p:sp>
        <p:sp>
          <p:nvSpPr>
            <p:cNvPr id="10" name="TextBox 10"/>
            <p:cNvSpPr txBox="1"/>
            <p:nvPr/>
          </p:nvSpPr>
          <p:spPr>
            <a:xfrm>
              <a:off x="0" y="-38100"/>
              <a:ext cx="1643690" cy="339057"/>
            </a:xfrm>
            <a:prstGeom prst="rect">
              <a:avLst/>
            </a:prstGeom>
          </p:spPr>
          <p:txBody>
            <a:bodyPr lIns="50800" tIns="50800" rIns="50800" bIns="50800" rtlCol="0" anchor="ctr"/>
            <a:lstStyle/>
            <a:p>
              <a:pPr algn="ctr">
                <a:lnSpc>
                  <a:spcPts val="2659"/>
                </a:lnSpc>
              </a:pPr>
              <a:endParaRPr dirty="0"/>
            </a:p>
          </p:txBody>
        </p:sp>
      </p:grpSp>
      <p:sp>
        <p:nvSpPr>
          <p:cNvPr id="11" name="TextBox 11"/>
          <p:cNvSpPr txBox="1"/>
          <p:nvPr/>
        </p:nvSpPr>
        <p:spPr>
          <a:xfrm>
            <a:off x="662237" y="3324160"/>
            <a:ext cx="7866647" cy="2467791"/>
          </a:xfrm>
          <a:prstGeom prst="rect">
            <a:avLst/>
          </a:prstGeom>
        </p:spPr>
        <p:txBody>
          <a:bodyPr lIns="0" tIns="0" rIns="0" bIns="0" rtlCol="0" anchor="t">
            <a:spAutoFit/>
          </a:bodyPr>
          <a:lstStyle/>
          <a:p>
            <a:pPr algn="ctr"/>
            <a:r>
              <a:rPr lang="en-US" sz="4658" b="1" spc="284" dirty="0">
                <a:solidFill>
                  <a:srgbClr val="FAFAFA"/>
                </a:solidFill>
                <a:latin typeface="Montserrat Bold"/>
                <a:ea typeface="Montserrat Bold"/>
                <a:cs typeface="Montserrat Bold"/>
                <a:sym typeface="Montserrat Bold"/>
              </a:rPr>
              <a:t>FY 26/27 PROPOSED GF REVENUE:</a:t>
            </a:r>
          </a:p>
          <a:p>
            <a:pPr marL="0" lvl="0" indent="0" algn="ctr">
              <a:lnSpc>
                <a:spcPts val="8723"/>
              </a:lnSpc>
            </a:pPr>
            <a:r>
              <a:rPr lang="en-US" sz="6231" b="1" spc="380" dirty="0">
                <a:solidFill>
                  <a:srgbClr val="004AAD"/>
                </a:solidFill>
                <a:latin typeface="Montserrat Bold"/>
                <a:ea typeface="Montserrat Bold"/>
                <a:cs typeface="Montserrat Bold"/>
                <a:sym typeface="Montserrat Bold"/>
              </a:rPr>
              <a:t>$72,920,250</a:t>
            </a:r>
          </a:p>
        </p:txBody>
      </p:sp>
      <p:sp>
        <p:nvSpPr>
          <p:cNvPr id="16" name="TextBox 16"/>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2026-2027</a:t>
            </a:r>
          </a:p>
        </p:txBody>
      </p:sp>
      <p:sp>
        <p:nvSpPr>
          <p:cNvPr id="17" name="TextBox 17"/>
          <p:cNvSpPr txBox="1"/>
          <p:nvPr/>
        </p:nvSpPr>
        <p:spPr>
          <a:xfrm>
            <a:off x="303437" y="9743646"/>
            <a:ext cx="3330169"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graphicFrame>
        <p:nvGraphicFramePr>
          <p:cNvPr id="23" name="Chart 22">
            <a:extLst>
              <a:ext uri="{FF2B5EF4-FFF2-40B4-BE49-F238E27FC236}">
                <a16:creationId xmlns:a16="http://schemas.microsoft.com/office/drawing/2014/main" id="{30E060B1-823F-4A4F-BC3C-9CD3DC5C2F46}"/>
              </a:ext>
            </a:extLst>
          </p:cNvPr>
          <p:cNvGraphicFramePr/>
          <p:nvPr>
            <p:extLst>
              <p:ext uri="{D42A27DB-BD31-4B8C-83A1-F6EECF244321}">
                <p14:modId xmlns:p14="http://schemas.microsoft.com/office/powerpoint/2010/main" val="3756098090"/>
              </p:ext>
            </p:extLst>
          </p:nvPr>
        </p:nvGraphicFramePr>
        <p:xfrm>
          <a:off x="9164976" y="927650"/>
          <a:ext cx="8801100" cy="8534400"/>
        </p:xfrm>
        <a:graphic>
          <a:graphicData uri="http://schemas.openxmlformats.org/drawingml/2006/chart">
            <c:chart xmlns:c="http://schemas.openxmlformats.org/drawingml/2006/chart" xmlns:r="http://schemas.openxmlformats.org/officeDocument/2006/relationships" r:id="rId2"/>
          </a:graphicData>
        </a:graphic>
      </p:graphicFrame>
      <p:grpSp>
        <p:nvGrpSpPr>
          <p:cNvPr id="27" name="Group 26">
            <a:extLst>
              <a:ext uri="{FF2B5EF4-FFF2-40B4-BE49-F238E27FC236}">
                <a16:creationId xmlns:a16="http://schemas.microsoft.com/office/drawing/2014/main" id="{2B0573AE-F6C3-4D62-B106-2E5617F0128C}"/>
              </a:ext>
            </a:extLst>
          </p:cNvPr>
          <p:cNvGrpSpPr/>
          <p:nvPr/>
        </p:nvGrpSpPr>
        <p:grpSpPr>
          <a:xfrm>
            <a:off x="0" y="9634703"/>
            <a:ext cx="18288000" cy="652298"/>
            <a:chOff x="0" y="9634703"/>
            <a:chExt cx="18288000" cy="652298"/>
          </a:xfrm>
        </p:grpSpPr>
        <p:grpSp>
          <p:nvGrpSpPr>
            <p:cNvPr id="28" name="Group 18">
              <a:extLst>
                <a:ext uri="{FF2B5EF4-FFF2-40B4-BE49-F238E27FC236}">
                  <a16:creationId xmlns:a16="http://schemas.microsoft.com/office/drawing/2014/main" id="{A2B17F3C-8163-4850-847F-0EC8D38B8079}"/>
                </a:ext>
              </a:extLst>
            </p:cNvPr>
            <p:cNvGrpSpPr/>
            <p:nvPr/>
          </p:nvGrpSpPr>
          <p:grpSpPr>
            <a:xfrm>
              <a:off x="0" y="9634703"/>
              <a:ext cx="18288000" cy="652298"/>
              <a:chOff x="0" y="0"/>
              <a:chExt cx="5524553" cy="422385"/>
            </a:xfrm>
          </p:grpSpPr>
          <p:sp>
            <p:nvSpPr>
              <p:cNvPr id="31" name="Freeform 19">
                <a:extLst>
                  <a:ext uri="{FF2B5EF4-FFF2-40B4-BE49-F238E27FC236}">
                    <a16:creationId xmlns:a16="http://schemas.microsoft.com/office/drawing/2014/main" id="{F7A1C7C9-5ADB-4FEF-AEE8-3320433A258C}"/>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32" name="TextBox 20">
                <a:extLst>
                  <a:ext uri="{FF2B5EF4-FFF2-40B4-BE49-F238E27FC236}">
                    <a16:creationId xmlns:a16="http://schemas.microsoft.com/office/drawing/2014/main" id="{B30F6929-2D12-4E12-A0AE-B8323E327F83}"/>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29" name="TextBox 21">
              <a:extLst>
                <a:ext uri="{FF2B5EF4-FFF2-40B4-BE49-F238E27FC236}">
                  <a16:creationId xmlns:a16="http://schemas.microsoft.com/office/drawing/2014/main" id="{FC36008D-BDF6-41D7-B03C-DE5214BCA5E0}"/>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2026-2027</a:t>
              </a:r>
            </a:p>
          </p:txBody>
        </p:sp>
        <p:sp>
          <p:nvSpPr>
            <p:cNvPr id="30" name="TextBox 22">
              <a:extLst>
                <a:ext uri="{FF2B5EF4-FFF2-40B4-BE49-F238E27FC236}">
                  <a16:creationId xmlns:a16="http://schemas.microsoft.com/office/drawing/2014/main" id="{B40652DF-7BD7-43CC-8CEE-C74F44FA4987}"/>
                </a:ext>
              </a:extLst>
            </p:cNvPr>
            <p:cNvSpPr txBox="1"/>
            <p:nvPr/>
          </p:nvSpPr>
          <p:spPr>
            <a:xfrm>
              <a:off x="303437" y="9743646"/>
              <a:ext cx="3330169"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grpSp>
      <p:grpSp>
        <p:nvGrpSpPr>
          <p:cNvPr id="19" name="Group 4">
            <a:extLst>
              <a:ext uri="{FF2B5EF4-FFF2-40B4-BE49-F238E27FC236}">
                <a16:creationId xmlns:a16="http://schemas.microsoft.com/office/drawing/2014/main" id="{B3E4776D-B84B-4699-8C55-D5DC7694DDCF}"/>
              </a:ext>
            </a:extLst>
          </p:cNvPr>
          <p:cNvGrpSpPr/>
          <p:nvPr/>
        </p:nvGrpSpPr>
        <p:grpSpPr>
          <a:xfrm>
            <a:off x="1" y="1"/>
            <a:ext cx="381000" cy="1149070"/>
            <a:chOff x="0" y="0"/>
            <a:chExt cx="144101" cy="512341"/>
          </a:xfrm>
        </p:grpSpPr>
        <p:sp>
          <p:nvSpPr>
            <p:cNvPr id="20" name="Freeform 5">
              <a:extLst>
                <a:ext uri="{FF2B5EF4-FFF2-40B4-BE49-F238E27FC236}">
                  <a16:creationId xmlns:a16="http://schemas.microsoft.com/office/drawing/2014/main" id="{2DC4DCD0-21FB-41C9-84C9-732248FDF6F1}"/>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1" name="TextBox 6">
              <a:extLst>
                <a:ext uri="{FF2B5EF4-FFF2-40B4-BE49-F238E27FC236}">
                  <a16:creationId xmlns:a16="http://schemas.microsoft.com/office/drawing/2014/main" id="{45D4E0E9-060E-403A-8413-BFF7236794B4}"/>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0CF7125-18BF-4F03-8B39-B914C2902411}"/>
              </a:ext>
            </a:extLst>
          </p:cNvPr>
          <p:cNvPicPr>
            <a:picLocks noChangeAspect="1"/>
          </p:cNvPicPr>
          <p:nvPr/>
        </p:nvPicPr>
        <p:blipFill>
          <a:blip r:embed="rId2"/>
          <a:stretch>
            <a:fillRect/>
          </a:stretch>
        </p:blipFill>
        <p:spPr>
          <a:xfrm>
            <a:off x="914400" y="946847"/>
            <a:ext cx="14202726" cy="8625788"/>
          </a:xfrm>
          <a:prstGeom prst="rect">
            <a:avLst/>
          </a:prstGeom>
        </p:spPr>
      </p:pic>
      <p:sp>
        <p:nvSpPr>
          <p:cNvPr id="15" name="TextBox 25">
            <a:extLst>
              <a:ext uri="{FF2B5EF4-FFF2-40B4-BE49-F238E27FC236}">
                <a16:creationId xmlns:a16="http://schemas.microsoft.com/office/drawing/2014/main" id="{378C950C-9EEF-4C04-8283-FAD6B727D173}"/>
              </a:ext>
            </a:extLst>
          </p:cNvPr>
          <p:cNvSpPr txBox="1"/>
          <p:nvPr/>
        </p:nvSpPr>
        <p:spPr>
          <a:xfrm>
            <a:off x="15278088" y="4229100"/>
            <a:ext cx="2848950" cy="2769989"/>
          </a:xfrm>
          <a:prstGeom prst="rect">
            <a:avLst/>
          </a:prstGeom>
        </p:spPr>
        <p:txBody>
          <a:bodyPr wrap="square" lIns="0" tIns="0" rIns="0" bIns="0" rtlCol="0" anchor="t">
            <a:spAutoFit/>
          </a:bodyPr>
          <a:lstStyle/>
          <a:p>
            <a:pPr algn="ctr"/>
            <a:r>
              <a:rPr lang="en-US" sz="2000" b="1" dirty="0">
                <a:solidFill>
                  <a:srgbClr val="292929"/>
                </a:solidFill>
                <a:latin typeface="Open Sans"/>
                <a:ea typeface="Open Sans"/>
                <a:cs typeface="Open Sans"/>
                <a:sym typeface="Open Sans"/>
              </a:rPr>
              <a:t>The increase in Transaction Tax revenue is due to the passage of Measure V in November 2024 which replaced the City’s prior ½ cent local tax with a new 1 cent local tax</a:t>
            </a:r>
          </a:p>
        </p:txBody>
      </p:sp>
      <p:sp>
        <p:nvSpPr>
          <p:cNvPr id="11" name="TextBox 11"/>
          <p:cNvSpPr txBox="1"/>
          <p:nvPr/>
        </p:nvSpPr>
        <p:spPr>
          <a:xfrm>
            <a:off x="533400" y="189545"/>
            <a:ext cx="10972800" cy="842282"/>
          </a:xfrm>
          <a:prstGeom prst="rect">
            <a:avLst/>
          </a:prstGeom>
        </p:spPr>
        <p:txBody>
          <a:bodyPr wrap="square" lIns="0" tIns="0" rIns="0" bIns="0" rtlCol="0" anchor="t">
            <a:spAutoFit/>
          </a:bodyPr>
          <a:lstStyle/>
          <a:p>
            <a:pPr marL="0" lvl="0" indent="0" algn="l">
              <a:lnSpc>
                <a:spcPts val="6700"/>
              </a:lnSpc>
              <a:spcBef>
                <a:spcPct val="0"/>
              </a:spcBef>
            </a:pPr>
            <a:r>
              <a:rPr lang="en-US" sz="5400" b="1" u="none" strike="noStrike" dirty="0">
                <a:solidFill>
                  <a:srgbClr val="292929"/>
                </a:solidFill>
                <a:latin typeface="DM Sans Bold"/>
                <a:ea typeface="DM Sans Bold"/>
                <a:cs typeface="DM Sans Bold"/>
                <a:sym typeface="DM Sans Bold"/>
              </a:rPr>
              <a:t>GF REVENUE HISTORY: 10 YEARS</a:t>
            </a:r>
          </a:p>
        </p:txBody>
      </p:sp>
      <p:grpSp>
        <p:nvGrpSpPr>
          <p:cNvPr id="12" name="Group 12"/>
          <p:cNvGrpSpPr/>
          <p:nvPr/>
        </p:nvGrpSpPr>
        <p:grpSpPr>
          <a:xfrm>
            <a:off x="303437" y="9743646"/>
            <a:ext cx="17662639" cy="419100"/>
            <a:chOff x="0" y="0"/>
            <a:chExt cx="23550185" cy="558800"/>
          </a:xfrm>
        </p:grpSpPr>
        <p:sp>
          <p:nvSpPr>
            <p:cNvPr id="13" name="TextBox 13"/>
            <p:cNvSpPr txBox="1"/>
            <p:nvPr/>
          </p:nvSpPr>
          <p:spPr>
            <a:xfrm>
              <a:off x="17889907" y="0"/>
              <a:ext cx="5660278" cy="5588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2025-2026</a:t>
              </a:r>
            </a:p>
          </p:txBody>
        </p:sp>
        <p:sp>
          <p:nvSpPr>
            <p:cNvPr id="14" name="TextBox 14"/>
            <p:cNvSpPr txBox="1"/>
            <p:nvPr/>
          </p:nvSpPr>
          <p:spPr>
            <a:xfrm>
              <a:off x="0" y="0"/>
              <a:ext cx="4440226" cy="5588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grpSp>
      <p:grpSp>
        <p:nvGrpSpPr>
          <p:cNvPr id="18" name="Group 17">
            <a:extLst>
              <a:ext uri="{FF2B5EF4-FFF2-40B4-BE49-F238E27FC236}">
                <a16:creationId xmlns:a16="http://schemas.microsoft.com/office/drawing/2014/main" id="{F06D3642-F3ED-491F-97EF-D56867D0256E}"/>
              </a:ext>
            </a:extLst>
          </p:cNvPr>
          <p:cNvGrpSpPr/>
          <p:nvPr/>
        </p:nvGrpSpPr>
        <p:grpSpPr>
          <a:xfrm>
            <a:off x="0" y="9634703"/>
            <a:ext cx="18288000" cy="652298"/>
            <a:chOff x="0" y="9634703"/>
            <a:chExt cx="18288000" cy="652298"/>
          </a:xfrm>
        </p:grpSpPr>
        <p:grpSp>
          <p:nvGrpSpPr>
            <p:cNvPr id="19" name="Group 18">
              <a:extLst>
                <a:ext uri="{FF2B5EF4-FFF2-40B4-BE49-F238E27FC236}">
                  <a16:creationId xmlns:a16="http://schemas.microsoft.com/office/drawing/2014/main" id="{AD3CC41E-A60A-4FB6-8127-0278F88A501B}"/>
                </a:ext>
              </a:extLst>
            </p:cNvPr>
            <p:cNvGrpSpPr/>
            <p:nvPr/>
          </p:nvGrpSpPr>
          <p:grpSpPr>
            <a:xfrm>
              <a:off x="0" y="9634703"/>
              <a:ext cx="18288000" cy="652298"/>
              <a:chOff x="0" y="0"/>
              <a:chExt cx="5524553" cy="422385"/>
            </a:xfrm>
          </p:grpSpPr>
          <p:sp>
            <p:nvSpPr>
              <p:cNvPr id="22" name="Freeform 19">
                <a:extLst>
                  <a:ext uri="{FF2B5EF4-FFF2-40B4-BE49-F238E27FC236}">
                    <a16:creationId xmlns:a16="http://schemas.microsoft.com/office/drawing/2014/main" id="{5BD5AB61-EBE5-4E57-9663-5C956F7C7B22}"/>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23" name="TextBox 20">
                <a:extLst>
                  <a:ext uri="{FF2B5EF4-FFF2-40B4-BE49-F238E27FC236}">
                    <a16:creationId xmlns:a16="http://schemas.microsoft.com/office/drawing/2014/main" id="{7A2335AD-49A6-4446-A3EB-8A0674A323D9}"/>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20" name="TextBox 21">
              <a:extLst>
                <a:ext uri="{FF2B5EF4-FFF2-40B4-BE49-F238E27FC236}">
                  <a16:creationId xmlns:a16="http://schemas.microsoft.com/office/drawing/2014/main" id="{643D2D84-DD2C-4CA5-A493-B28BC8F9809C}"/>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2026-2027</a:t>
              </a:r>
            </a:p>
          </p:txBody>
        </p:sp>
        <p:sp>
          <p:nvSpPr>
            <p:cNvPr id="21" name="TextBox 22">
              <a:extLst>
                <a:ext uri="{FF2B5EF4-FFF2-40B4-BE49-F238E27FC236}">
                  <a16:creationId xmlns:a16="http://schemas.microsoft.com/office/drawing/2014/main" id="{3E1DD4B6-D589-483B-B359-FED83A184AD4}"/>
                </a:ext>
              </a:extLst>
            </p:cNvPr>
            <p:cNvSpPr txBox="1"/>
            <p:nvPr/>
          </p:nvSpPr>
          <p:spPr>
            <a:xfrm>
              <a:off x="303437" y="9743646"/>
              <a:ext cx="3330169"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grpSp>
      <p:grpSp>
        <p:nvGrpSpPr>
          <p:cNvPr id="24" name="Group 4">
            <a:extLst>
              <a:ext uri="{FF2B5EF4-FFF2-40B4-BE49-F238E27FC236}">
                <a16:creationId xmlns:a16="http://schemas.microsoft.com/office/drawing/2014/main" id="{B38F521F-D45C-4C16-845F-51B03C26A643}"/>
              </a:ext>
            </a:extLst>
          </p:cNvPr>
          <p:cNvGrpSpPr/>
          <p:nvPr/>
        </p:nvGrpSpPr>
        <p:grpSpPr>
          <a:xfrm>
            <a:off x="1" y="1"/>
            <a:ext cx="381000" cy="1149070"/>
            <a:chOff x="0" y="0"/>
            <a:chExt cx="144101" cy="512341"/>
          </a:xfrm>
        </p:grpSpPr>
        <p:sp>
          <p:nvSpPr>
            <p:cNvPr id="25" name="Freeform 5">
              <a:extLst>
                <a:ext uri="{FF2B5EF4-FFF2-40B4-BE49-F238E27FC236}">
                  <a16:creationId xmlns:a16="http://schemas.microsoft.com/office/drawing/2014/main" id="{E11C581A-5255-48AE-AE6D-7C03DE0F6B4E}"/>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6" name="TextBox 6">
              <a:extLst>
                <a:ext uri="{FF2B5EF4-FFF2-40B4-BE49-F238E27FC236}">
                  <a16:creationId xmlns:a16="http://schemas.microsoft.com/office/drawing/2014/main" id="{0066B8C2-C274-4C59-ACD8-DF6C414C0FBD}"/>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cxnSp>
        <p:nvCxnSpPr>
          <p:cNvPr id="17" name="Straight Arrow Connector 16">
            <a:extLst>
              <a:ext uri="{FF2B5EF4-FFF2-40B4-BE49-F238E27FC236}">
                <a16:creationId xmlns:a16="http://schemas.microsoft.com/office/drawing/2014/main" id="{D5D455CC-9AFC-4FE4-A321-C1D71ABD78CD}"/>
              </a:ext>
            </a:extLst>
          </p:cNvPr>
          <p:cNvCxnSpPr>
            <a:cxnSpLocks/>
          </p:cNvCxnSpPr>
          <p:nvPr/>
        </p:nvCxnSpPr>
        <p:spPr>
          <a:xfrm flipH="1" flipV="1">
            <a:off x="13182601" y="4762500"/>
            <a:ext cx="2057399" cy="1524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592015" y="237749"/>
            <a:ext cx="13111268" cy="842282"/>
          </a:xfrm>
          <a:prstGeom prst="rect">
            <a:avLst/>
          </a:prstGeom>
        </p:spPr>
        <p:txBody>
          <a:bodyPr wrap="square" lIns="0" tIns="0" rIns="0" bIns="0" rtlCol="0" anchor="t">
            <a:spAutoFit/>
          </a:bodyPr>
          <a:lstStyle/>
          <a:p>
            <a:pPr marL="0" lvl="0" indent="0" algn="l">
              <a:lnSpc>
                <a:spcPts val="6700"/>
              </a:lnSpc>
              <a:spcBef>
                <a:spcPct val="0"/>
              </a:spcBef>
            </a:pPr>
            <a:r>
              <a:rPr lang="en-US" sz="5400" b="1" u="none" strike="noStrike" dirty="0">
                <a:solidFill>
                  <a:srgbClr val="292929"/>
                </a:solidFill>
                <a:latin typeface="DM Sans Bold"/>
                <a:ea typeface="DM Sans Bold"/>
                <a:cs typeface="DM Sans Bold"/>
                <a:sym typeface="DM Sans Bold"/>
              </a:rPr>
              <a:t>GF REVENUE: SALES TAX BREAKDOWN</a:t>
            </a:r>
          </a:p>
        </p:txBody>
      </p:sp>
      <p:sp>
        <p:nvSpPr>
          <p:cNvPr id="13" name="TextBox 13"/>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2026-2027</a:t>
            </a:r>
          </a:p>
        </p:txBody>
      </p:sp>
      <p:sp>
        <p:nvSpPr>
          <p:cNvPr id="14" name="TextBox 14"/>
          <p:cNvSpPr txBox="1"/>
          <p:nvPr/>
        </p:nvSpPr>
        <p:spPr>
          <a:xfrm>
            <a:off x="303437" y="9743646"/>
            <a:ext cx="3330169"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grpSp>
        <p:nvGrpSpPr>
          <p:cNvPr id="22" name="Group 21">
            <a:extLst>
              <a:ext uri="{FF2B5EF4-FFF2-40B4-BE49-F238E27FC236}">
                <a16:creationId xmlns:a16="http://schemas.microsoft.com/office/drawing/2014/main" id="{F231821A-6E54-4C84-9B5E-77A4F5A18B74}"/>
              </a:ext>
            </a:extLst>
          </p:cNvPr>
          <p:cNvGrpSpPr/>
          <p:nvPr/>
        </p:nvGrpSpPr>
        <p:grpSpPr>
          <a:xfrm>
            <a:off x="0" y="9634703"/>
            <a:ext cx="18288000" cy="652298"/>
            <a:chOff x="0" y="9634703"/>
            <a:chExt cx="18288000" cy="652298"/>
          </a:xfrm>
        </p:grpSpPr>
        <p:grpSp>
          <p:nvGrpSpPr>
            <p:cNvPr id="23" name="Group 18">
              <a:extLst>
                <a:ext uri="{FF2B5EF4-FFF2-40B4-BE49-F238E27FC236}">
                  <a16:creationId xmlns:a16="http://schemas.microsoft.com/office/drawing/2014/main" id="{916ADECF-D2B5-4DB0-A616-2418A83F7B8C}"/>
                </a:ext>
              </a:extLst>
            </p:cNvPr>
            <p:cNvGrpSpPr/>
            <p:nvPr/>
          </p:nvGrpSpPr>
          <p:grpSpPr>
            <a:xfrm>
              <a:off x="0" y="9634703"/>
              <a:ext cx="18288000" cy="652298"/>
              <a:chOff x="0" y="0"/>
              <a:chExt cx="5524553" cy="422385"/>
            </a:xfrm>
          </p:grpSpPr>
          <p:sp>
            <p:nvSpPr>
              <p:cNvPr id="26" name="Freeform 19">
                <a:extLst>
                  <a:ext uri="{FF2B5EF4-FFF2-40B4-BE49-F238E27FC236}">
                    <a16:creationId xmlns:a16="http://schemas.microsoft.com/office/drawing/2014/main" id="{A9CE2F8F-ABDB-4B1A-939B-B51EDC7984D0}"/>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27" name="TextBox 20">
                <a:extLst>
                  <a:ext uri="{FF2B5EF4-FFF2-40B4-BE49-F238E27FC236}">
                    <a16:creationId xmlns:a16="http://schemas.microsoft.com/office/drawing/2014/main" id="{98365D79-DFFF-40C2-AF1B-EB428B96715A}"/>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24" name="TextBox 21">
              <a:extLst>
                <a:ext uri="{FF2B5EF4-FFF2-40B4-BE49-F238E27FC236}">
                  <a16:creationId xmlns:a16="http://schemas.microsoft.com/office/drawing/2014/main" id="{5672841F-416E-4D90-963B-FA1D4FE8DF46}"/>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2026-2027</a:t>
              </a:r>
            </a:p>
          </p:txBody>
        </p:sp>
        <p:sp>
          <p:nvSpPr>
            <p:cNvPr id="25" name="TextBox 22">
              <a:extLst>
                <a:ext uri="{FF2B5EF4-FFF2-40B4-BE49-F238E27FC236}">
                  <a16:creationId xmlns:a16="http://schemas.microsoft.com/office/drawing/2014/main" id="{D2231CF8-BFD1-4752-B22E-AE2051C50734}"/>
                </a:ext>
              </a:extLst>
            </p:cNvPr>
            <p:cNvSpPr txBox="1"/>
            <p:nvPr/>
          </p:nvSpPr>
          <p:spPr>
            <a:xfrm>
              <a:off x="303437" y="9743646"/>
              <a:ext cx="3330169"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grpSp>
      <p:grpSp>
        <p:nvGrpSpPr>
          <p:cNvPr id="28" name="Group 4">
            <a:extLst>
              <a:ext uri="{FF2B5EF4-FFF2-40B4-BE49-F238E27FC236}">
                <a16:creationId xmlns:a16="http://schemas.microsoft.com/office/drawing/2014/main" id="{285BE734-18AB-4675-AC44-BC5C609BE402}"/>
              </a:ext>
            </a:extLst>
          </p:cNvPr>
          <p:cNvGrpSpPr/>
          <p:nvPr/>
        </p:nvGrpSpPr>
        <p:grpSpPr>
          <a:xfrm>
            <a:off x="1" y="1"/>
            <a:ext cx="381000" cy="1149070"/>
            <a:chOff x="0" y="0"/>
            <a:chExt cx="144101" cy="512341"/>
          </a:xfrm>
        </p:grpSpPr>
        <p:sp>
          <p:nvSpPr>
            <p:cNvPr id="29" name="Freeform 5">
              <a:extLst>
                <a:ext uri="{FF2B5EF4-FFF2-40B4-BE49-F238E27FC236}">
                  <a16:creationId xmlns:a16="http://schemas.microsoft.com/office/drawing/2014/main" id="{D70750B4-283E-4372-92BD-09A0C7D7F0F7}"/>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30" name="TextBox 6">
              <a:extLst>
                <a:ext uri="{FF2B5EF4-FFF2-40B4-BE49-F238E27FC236}">
                  <a16:creationId xmlns:a16="http://schemas.microsoft.com/office/drawing/2014/main" id="{63A2B017-1482-43EF-BDA2-81F163378484}"/>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pic>
        <p:nvPicPr>
          <p:cNvPr id="2" name="Picture 1">
            <a:extLst>
              <a:ext uri="{FF2B5EF4-FFF2-40B4-BE49-F238E27FC236}">
                <a16:creationId xmlns:a16="http://schemas.microsoft.com/office/drawing/2014/main" id="{39DF1821-EF3B-4467-92CE-8C37D01CC78E}"/>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4750503" y="869244"/>
            <a:ext cx="8786994" cy="878699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739140" y="301826"/>
            <a:ext cx="16870680" cy="894100"/>
          </a:xfrm>
          <a:prstGeom prst="rect">
            <a:avLst/>
          </a:prstGeom>
        </p:spPr>
        <p:txBody>
          <a:bodyPr lIns="0" tIns="0" rIns="0" bIns="0" rtlCol="0" anchor="t">
            <a:spAutoFit/>
          </a:bodyPr>
          <a:lstStyle/>
          <a:p>
            <a:pPr marL="0" lvl="0" indent="0" algn="l">
              <a:lnSpc>
                <a:spcPts val="6700"/>
              </a:lnSpc>
              <a:spcBef>
                <a:spcPct val="0"/>
              </a:spcBef>
            </a:pPr>
            <a:r>
              <a:rPr lang="en-US" sz="6700" b="1" u="none" strike="noStrike" dirty="0">
                <a:solidFill>
                  <a:srgbClr val="292929"/>
                </a:solidFill>
                <a:latin typeface="DM Sans Bold"/>
                <a:ea typeface="DM Sans Bold"/>
                <a:cs typeface="DM Sans Bold"/>
                <a:sym typeface="DM Sans Bold"/>
              </a:rPr>
              <a:t>GF EXPENDITURES: BY DEPARTMENT</a:t>
            </a:r>
          </a:p>
        </p:txBody>
      </p:sp>
      <p:sp>
        <p:nvSpPr>
          <p:cNvPr id="35" name="TextBox 35"/>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2026-2027</a:t>
            </a:r>
          </a:p>
        </p:txBody>
      </p:sp>
      <p:sp>
        <p:nvSpPr>
          <p:cNvPr id="36" name="TextBox 36"/>
          <p:cNvSpPr txBox="1"/>
          <p:nvPr/>
        </p:nvSpPr>
        <p:spPr>
          <a:xfrm>
            <a:off x="303437" y="9743646"/>
            <a:ext cx="3330169"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pic>
        <p:nvPicPr>
          <p:cNvPr id="42" name="Picture 41">
            <a:extLst>
              <a:ext uri="{FF2B5EF4-FFF2-40B4-BE49-F238E27FC236}">
                <a16:creationId xmlns:a16="http://schemas.microsoft.com/office/drawing/2014/main" id="{D9939709-5C09-45C7-8491-E0C207D45777}"/>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381001" y="3752080"/>
            <a:ext cx="9400043" cy="3787042"/>
          </a:xfrm>
          <a:prstGeom prst="rect">
            <a:avLst/>
          </a:prstGeom>
          <a:noFill/>
          <a:ln>
            <a:noFill/>
          </a:ln>
        </p:spPr>
      </p:pic>
      <p:grpSp>
        <p:nvGrpSpPr>
          <p:cNvPr id="45" name="Group 44">
            <a:extLst>
              <a:ext uri="{FF2B5EF4-FFF2-40B4-BE49-F238E27FC236}">
                <a16:creationId xmlns:a16="http://schemas.microsoft.com/office/drawing/2014/main" id="{2492B569-FDCF-4BBA-B473-18C6B6275E89}"/>
              </a:ext>
            </a:extLst>
          </p:cNvPr>
          <p:cNvGrpSpPr/>
          <p:nvPr/>
        </p:nvGrpSpPr>
        <p:grpSpPr>
          <a:xfrm>
            <a:off x="0" y="9634703"/>
            <a:ext cx="18288000" cy="652298"/>
            <a:chOff x="0" y="9634703"/>
            <a:chExt cx="18288000" cy="652298"/>
          </a:xfrm>
        </p:grpSpPr>
        <p:grpSp>
          <p:nvGrpSpPr>
            <p:cNvPr id="46" name="Group 18">
              <a:extLst>
                <a:ext uri="{FF2B5EF4-FFF2-40B4-BE49-F238E27FC236}">
                  <a16:creationId xmlns:a16="http://schemas.microsoft.com/office/drawing/2014/main" id="{F7F15F62-37CA-49C7-ABAC-18EA65AEC953}"/>
                </a:ext>
              </a:extLst>
            </p:cNvPr>
            <p:cNvGrpSpPr/>
            <p:nvPr/>
          </p:nvGrpSpPr>
          <p:grpSpPr>
            <a:xfrm>
              <a:off x="0" y="9634703"/>
              <a:ext cx="18288000" cy="652298"/>
              <a:chOff x="0" y="0"/>
              <a:chExt cx="5524553" cy="422385"/>
            </a:xfrm>
          </p:grpSpPr>
          <p:sp>
            <p:nvSpPr>
              <p:cNvPr id="49" name="Freeform 19">
                <a:extLst>
                  <a:ext uri="{FF2B5EF4-FFF2-40B4-BE49-F238E27FC236}">
                    <a16:creationId xmlns:a16="http://schemas.microsoft.com/office/drawing/2014/main" id="{8CF9B004-CE43-424A-B49A-A6CC159E8169}"/>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50" name="TextBox 20">
                <a:extLst>
                  <a:ext uri="{FF2B5EF4-FFF2-40B4-BE49-F238E27FC236}">
                    <a16:creationId xmlns:a16="http://schemas.microsoft.com/office/drawing/2014/main" id="{A0A9B8DA-AB60-403D-9C18-3D3DD0B38A9A}"/>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47" name="TextBox 21">
              <a:extLst>
                <a:ext uri="{FF2B5EF4-FFF2-40B4-BE49-F238E27FC236}">
                  <a16:creationId xmlns:a16="http://schemas.microsoft.com/office/drawing/2014/main" id="{750AC029-ACA6-4A2C-9A93-A1A14C86AE22}"/>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2026-2027</a:t>
              </a:r>
            </a:p>
          </p:txBody>
        </p:sp>
        <p:sp>
          <p:nvSpPr>
            <p:cNvPr id="48" name="TextBox 22">
              <a:extLst>
                <a:ext uri="{FF2B5EF4-FFF2-40B4-BE49-F238E27FC236}">
                  <a16:creationId xmlns:a16="http://schemas.microsoft.com/office/drawing/2014/main" id="{0F1F44B8-44EB-4091-ABE9-62FF7E5773A3}"/>
                </a:ext>
              </a:extLst>
            </p:cNvPr>
            <p:cNvSpPr txBox="1"/>
            <p:nvPr/>
          </p:nvSpPr>
          <p:spPr>
            <a:xfrm>
              <a:off x="303437" y="9743646"/>
              <a:ext cx="3330169"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grpSp>
      <p:grpSp>
        <p:nvGrpSpPr>
          <p:cNvPr id="21" name="Group 4">
            <a:extLst>
              <a:ext uri="{FF2B5EF4-FFF2-40B4-BE49-F238E27FC236}">
                <a16:creationId xmlns:a16="http://schemas.microsoft.com/office/drawing/2014/main" id="{27732E0E-738C-4271-BE02-E45467F1A384}"/>
              </a:ext>
            </a:extLst>
          </p:cNvPr>
          <p:cNvGrpSpPr/>
          <p:nvPr/>
        </p:nvGrpSpPr>
        <p:grpSpPr>
          <a:xfrm>
            <a:off x="1" y="1"/>
            <a:ext cx="381000" cy="1149070"/>
            <a:chOff x="0" y="0"/>
            <a:chExt cx="144101" cy="512341"/>
          </a:xfrm>
        </p:grpSpPr>
        <p:sp>
          <p:nvSpPr>
            <p:cNvPr id="22" name="Freeform 5">
              <a:extLst>
                <a:ext uri="{FF2B5EF4-FFF2-40B4-BE49-F238E27FC236}">
                  <a16:creationId xmlns:a16="http://schemas.microsoft.com/office/drawing/2014/main" id="{3559EF4A-26CC-4455-9602-B11C03A71938}"/>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3" name="TextBox 6">
              <a:extLst>
                <a:ext uri="{FF2B5EF4-FFF2-40B4-BE49-F238E27FC236}">
                  <a16:creationId xmlns:a16="http://schemas.microsoft.com/office/drawing/2014/main" id="{F7E4108F-C89E-43F2-BEA0-8C19494B2143}"/>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pic>
        <p:nvPicPr>
          <p:cNvPr id="2" name="Picture 1">
            <a:extLst>
              <a:ext uri="{FF2B5EF4-FFF2-40B4-BE49-F238E27FC236}">
                <a16:creationId xmlns:a16="http://schemas.microsoft.com/office/drawing/2014/main" id="{659F6DDD-27F6-4D8C-9D5E-60C24A2ECFF0}"/>
              </a:ext>
            </a:extLst>
          </p:cNvPr>
          <p:cNvPicPr>
            <a:picLocks noChangeAspect="1"/>
          </p:cNvPicPr>
          <p:nvPr/>
        </p:nvPicPr>
        <p:blipFill rotWithShape="1">
          <a:blip r:embed="rId3">
            <a:clrChange>
              <a:clrFrom>
                <a:srgbClr val="FFFFFF"/>
              </a:clrFrom>
              <a:clrTo>
                <a:srgbClr val="FFFFFF">
                  <a:alpha val="0"/>
                </a:srgbClr>
              </a:clrTo>
            </a:clrChange>
          </a:blip>
          <a:srcRect l="12567" t="615" r="22667" b="4582"/>
          <a:stretch/>
        </p:blipFill>
        <p:spPr>
          <a:xfrm>
            <a:off x="9107714" y="1577231"/>
            <a:ext cx="8574981" cy="7300070"/>
          </a:xfrm>
          <a:prstGeom prst="rect">
            <a:avLst/>
          </a:prstGeom>
        </p:spPr>
      </p:pic>
      <p:sp>
        <p:nvSpPr>
          <p:cNvPr id="3" name="Rectangle 1">
            <a:extLst>
              <a:ext uri="{FF2B5EF4-FFF2-40B4-BE49-F238E27FC236}">
                <a16:creationId xmlns:a16="http://schemas.microsoft.com/office/drawing/2014/main" id="{76CD88F4-32DA-4176-A802-4D0CBE37A41E}"/>
              </a:ext>
            </a:extLst>
          </p:cNvPr>
          <p:cNvSpPr>
            <a:spLocks noChangeArrowheads="1"/>
          </p:cNvSpPr>
          <p:nvPr/>
        </p:nvSpPr>
        <p:spPr bwMode="auto">
          <a:xfrm>
            <a:off x="390358" y="7786440"/>
            <a:ext cx="9207999"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mj-lt"/>
                <a:ea typeface="Times New Roman" panose="02020603050405020304" pitchFamily="18" charset="0"/>
                <a:cs typeface="Calibri" panose="020F0502020204030204" pitchFamily="34" charset="0"/>
              </a:rPr>
              <a:t>*Administration &amp; Support consists of the following combined City operations: </a:t>
            </a:r>
          </a:p>
          <a:p>
            <a:pPr marL="115888" marR="0" lvl="0" indent="-115888"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mj-lt"/>
                <a:ea typeface="Times New Roman" panose="02020603050405020304" pitchFamily="18" charset="0"/>
                <a:cs typeface="Calibri" panose="020F0502020204030204" pitchFamily="34" charset="0"/>
              </a:rPr>
              <a:t>  City Council, Administration, City Clerk, Legal Services, Finance</a:t>
            </a:r>
            <a:r>
              <a:rPr lang="en-US" altLang="en-US" dirty="0">
                <a:latin typeface="+mj-lt"/>
                <a:ea typeface="Times New Roman" panose="02020603050405020304" pitchFamily="18" charset="0"/>
                <a:cs typeface="Calibri" panose="020F0502020204030204" pitchFamily="34" charset="0"/>
              </a:rPr>
              <a:t>, Information Technology</a:t>
            </a:r>
            <a:r>
              <a:rPr kumimoji="0" lang="en-US" altLang="en-US" b="0" i="0" u="none" strike="noStrike" cap="none" normalizeH="0" baseline="0" dirty="0">
                <a:ln>
                  <a:noFill/>
                </a:ln>
                <a:effectLst/>
                <a:latin typeface="+mj-lt"/>
                <a:ea typeface="Times New Roman" panose="02020603050405020304" pitchFamily="18" charset="0"/>
                <a:cs typeface="Calibri" panose="020F0502020204030204" pitchFamily="34" charset="0"/>
              </a:rPr>
              <a:t>, </a:t>
            </a:r>
            <a:r>
              <a:rPr kumimoji="0" lang="en-US" altLang="en-US" b="0" i="0" u="none" strike="noStrike" cap="none" normalizeH="0" baseline="0" dirty="0">
                <a:ln>
                  <a:noFill/>
                </a:ln>
                <a:solidFill>
                  <a:srgbClr val="000000"/>
                </a:solidFill>
                <a:effectLst/>
                <a:latin typeface="+mj-lt"/>
                <a:ea typeface="Times New Roman" panose="02020603050405020304" pitchFamily="18" charset="0"/>
                <a:cs typeface="Calibri" panose="020F0502020204030204" pitchFamily="34" charset="0"/>
              </a:rPr>
              <a:t>and Human Resources</a:t>
            </a:r>
            <a:r>
              <a:rPr kumimoji="0" lang="en-US" altLang="en-US" b="0" i="0" u="none" strike="noStrike" cap="none" normalizeH="0" baseline="0" dirty="0">
                <a:ln>
                  <a:noFill/>
                </a:ln>
                <a:solidFill>
                  <a:schemeClr val="tx1"/>
                </a:solidFill>
                <a:effectLst/>
                <a:latin typeface="+mj-lt"/>
              </a:rPr>
              <a:t> </a:t>
            </a:r>
          </a:p>
        </p:txBody>
      </p:sp>
      <p:sp>
        <p:nvSpPr>
          <p:cNvPr id="4" name="TextBox 3">
            <a:extLst>
              <a:ext uri="{FF2B5EF4-FFF2-40B4-BE49-F238E27FC236}">
                <a16:creationId xmlns:a16="http://schemas.microsoft.com/office/drawing/2014/main" id="{DD77BC6E-2486-4ADF-9A77-8AED7C89D9D2}"/>
              </a:ext>
            </a:extLst>
          </p:cNvPr>
          <p:cNvSpPr txBox="1"/>
          <p:nvPr/>
        </p:nvSpPr>
        <p:spPr>
          <a:xfrm>
            <a:off x="3494544" y="9073940"/>
            <a:ext cx="12573000" cy="369332"/>
          </a:xfrm>
          <a:prstGeom prst="rect">
            <a:avLst/>
          </a:prstGeom>
          <a:noFill/>
        </p:spPr>
        <p:txBody>
          <a:bodyPr wrap="square" rtlCol="0">
            <a:spAutoFit/>
          </a:bodyPr>
          <a:lstStyle/>
          <a:p>
            <a:r>
              <a:rPr lang="en-US" b="1" i="1" dirty="0">
                <a:ea typeface="Open Sans" panose="020B0604020202020204" charset="0"/>
                <a:cs typeface="Open Sans" panose="020B0604020202020204" charset="0"/>
                <a:sym typeface="Poppins Bold"/>
              </a:rPr>
              <a:t>Combined public safety budgets (Police, Fire and Ambulance) accounts for 68% of the City’s total General Fund spending</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533400" y="194312"/>
            <a:ext cx="9624060" cy="842282"/>
          </a:xfrm>
          <a:prstGeom prst="rect">
            <a:avLst/>
          </a:prstGeom>
        </p:spPr>
        <p:txBody>
          <a:bodyPr wrap="square" lIns="0" tIns="0" rIns="0" bIns="0" rtlCol="0" anchor="t">
            <a:spAutoFit/>
          </a:bodyPr>
          <a:lstStyle/>
          <a:p>
            <a:pPr marL="0" lvl="0" indent="0" algn="l">
              <a:lnSpc>
                <a:spcPts val="6700"/>
              </a:lnSpc>
              <a:spcBef>
                <a:spcPct val="0"/>
              </a:spcBef>
            </a:pPr>
            <a:r>
              <a:rPr lang="en-US" sz="5400" b="1" u="none" strike="noStrike" dirty="0">
                <a:solidFill>
                  <a:srgbClr val="292929"/>
                </a:solidFill>
                <a:latin typeface="DM Sans Bold"/>
                <a:ea typeface="DM Sans Bold"/>
                <a:cs typeface="DM Sans Bold"/>
                <a:sym typeface="DM Sans Bold"/>
              </a:rPr>
              <a:t>GF EXPENDITURES: BY TYPE</a:t>
            </a:r>
          </a:p>
        </p:txBody>
      </p:sp>
      <p:sp>
        <p:nvSpPr>
          <p:cNvPr id="11" name="TextBox 11"/>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2026-2027</a:t>
            </a:r>
          </a:p>
        </p:txBody>
      </p:sp>
      <p:sp>
        <p:nvSpPr>
          <p:cNvPr id="12" name="TextBox 12"/>
          <p:cNvSpPr txBox="1"/>
          <p:nvPr/>
        </p:nvSpPr>
        <p:spPr>
          <a:xfrm>
            <a:off x="303437" y="9743646"/>
            <a:ext cx="3330169"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grpSp>
        <p:nvGrpSpPr>
          <p:cNvPr id="17" name="Group 16">
            <a:extLst>
              <a:ext uri="{FF2B5EF4-FFF2-40B4-BE49-F238E27FC236}">
                <a16:creationId xmlns:a16="http://schemas.microsoft.com/office/drawing/2014/main" id="{177D7129-6677-4298-8512-7DD4C78E2AAE}"/>
              </a:ext>
            </a:extLst>
          </p:cNvPr>
          <p:cNvGrpSpPr/>
          <p:nvPr/>
        </p:nvGrpSpPr>
        <p:grpSpPr>
          <a:xfrm>
            <a:off x="0" y="9634703"/>
            <a:ext cx="18288000" cy="652298"/>
            <a:chOff x="0" y="9634703"/>
            <a:chExt cx="18288000" cy="652298"/>
          </a:xfrm>
        </p:grpSpPr>
        <p:grpSp>
          <p:nvGrpSpPr>
            <p:cNvPr id="18" name="Group 18">
              <a:extLst>
                <a:ext uri="{FF2B5EF4-FFF2-40B4-BE49-F238E27FC236}">
                  <a16:creationId xmlns:a16="http://schemas.microsoft.com/office/drawing/2014/main" id="{6B7B0CB0-DB13-4A13-96AA-56B3A6ACEB84}"/>
                </a:ext>
              </a:extLst>
            </p:cNvPr>
            <p:cNvGrpSpPr/>
            <p:nvPr/>
          </p:nvGrpSpPr>
          <p:grpSpPr>
            <a:xfrm>
              <a:off x="0" y="9634703"/>
              <a:ext cx="18288000" cy="652298"/>
              <a:chOff x="0" y="0"/>
              <a:chExt cx="5524553" cy="422385"/>
            </a:xfrm>
          </p:grpSpPr>
          <p:sp>
            <p:nvSpPr>
              <p:cNvPr id="21" name="Freeform 19">
                <a:extLst>
                  <a:ext uri="{FF2B5EF4-FFF2-40B4-BE49-F238E27FC236}">
                    <a16:creationId xmlns:a16="http://schemas.microsoft.com/office/drawing/2014/main" id="{B7DF62E6-415E-4B3F-A370-537670C5A801}"/>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22" name="TextBox 20">
                <a:extLst>
                  <a:ext uri="{FF2B5EF4-FFF2-40B4-BE49-F238E27FC236}">
                    <a16:creationId xmlns:a16="http://schemas.microsoft.com/office/drawing/2014/main" id="{D70F2282-5A1C-4804-94F2-1DB9BE3E0EF1}"/>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19" name="TextBox 21">
              <a:extLst>
                <a:ext uri="{FF2B5EF4-FFF2-40B4-BE49-F238E27FC236}">
                  <a16:creationId xmlns:a16="http://schemas.microsoft.com/office/drawing/2014/main" id="{739E93A1-2304-4718-BC7A-82E10E8673A7}"/>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2026-2027</a:t>
              </a:r>
            </a:p>
          </p:txBody>
        </p:sp>
        <p:sp>
          <p:nvSpPr>
            <p:cNvPr id="20" name="TextBox 22">
              <a:extLst>
                <a:ext uri="{FF2B5EF4-FFF2-40B4-BE49-F238E27FC236}">
                  <a16:creationId xmlns:a16="http://schemas.microsoft.com/office/drawing/2014/main" id="{08E48919-0390-4AA4-A552-8CE5088D918C}"/>
                </a:ext>
              </a:extLst>
            </p:cNvPr>
            <p:cNvSpPr txBox="1"/>
            <p:nvPr/>
          </p:nvSpPr>
          <p:spPr>
            <a:xfrm>
              <a:off x="303437" y="9743646"/>
              <a:ext cx="3330169"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grpSp>
      <p:grpSp>
        <p:nvGrpSpPr>
          <p:cNvPr id="23" name="Group 4">
            <a:extLst>
              <a:ext uri="{FF2B5EF4-FFF2-40B4-BE49-F238E27FC236}">
                <a16:creationId xmlns:a16="http://schemas.microsoft.com/office/drawing/2014/main" id="{2942B350-F2D8-4FAF-8D87-FA7ED6B90CAB}"/>
              </a:ext>
            </a:extLst>
          </p:cNvPr>
          <p:cNvGrpSpPr/>
          <p:nvPr/>
        </p:nvGrpSpPr>
        <p:grpSpPr>
          <a:xfrm>
            <a:off x="1" y="1"/>
            <a:ext cx="381000" cy="1149070"/>
            <a:chOff x="0" y="0"/>
            <a:chExt cx="144101" cy="512341"/>
          </a:xfrm>
        </p:grpSpPr>
        <p:sp>
          <p:nvSpPr>
            <p:cNvPr id="24" name="Freeform 5">
              <a:extLst>
                <a:ext uri="{FF2B5EF4-FFF2-40B4-BE49-F238E27FC236}">
                  <a16:creationId xmlns:a16="http://schemas.microsoft.com/office/drawing/2014/main" id="{8E7EEDFB-37AD-47A7-9DD3-1362FAC77EEA}"/>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5" name="TextBox 6">
              <a:extLst>
                <a:ext uri="{FF2B5EF4-FFF2-40B4-BE49-F238E27FC236}">
                  <a16:creationId xmlns:a16="http://schemas.microsoft.com/office/drawing/2014/main" id="{E654F890-8600-43F1-819B-8235F42C193A}"/>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pic>
        <p:nvPicPr>
          <p:cNvPr id="2" name="Picture 1">
            <a:extLst>
              <a:ext uri="{FF2B5EF4-FFF2-40B4-BE49-F238E27FC236}">
                <a16:creationId xmlns:a16="http://schemas.microsoft.com/office/drawing/2014/main" id="{A7323D94-D71C-48B3-9A9C-11197CCBF33B}"/>
              </a:ext>
            </a:extLst>
          </p:cNvPr>
          <p:cNvPicPr>
            <a:picLocks noChangeAspect="1"/>
          </p:cNvPicPr>
          <p:nvPr/>
        </p:nvPicPr>
        <p:blipFill>
          <a:blip r:embed="rId2"/>
          <a:stretch>
            <a:fillRect/>
          </a:stretch>
        </p:blipFill>
        <p:spPr>
          <a:xfrm>
            <a:off x="3061369" y="1203613"/>
            <a:ext cx="12165262" cy="7879773"/>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344019" y="9634702"/>
            <a:ext cx="20976039" cy="1603743"/>
            <a:chOff x="0" y="0"/>
            <a:chExt cx="5524553" cy="422385"/>
          </a:xfrm>
        </p:grpSpPr>
        <p:sp>
          <p:nvSpPr>
            <p:cNvPr id="4" name="Freeform 4"/>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5" name="TextBox 5"/>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11" name="TextBox 11"/>
          <p:cNvSpPr txBox="1"/>
          <p:nvPr/>
        </p:nvSpPr>
        <p:spPr>
          <a:xfrm>
            <a:off x="739140" y="301826"/>
            <a:ext cx="16870680" cy="842282"/>
          </a:xfrm>
          <a:prstGeom prst="rect">
            <a:avLst/>
          </a:prstGeom>
        </p:spPr>
        <p:txBody>
          <a:bodyPr lIns="0" tIns="0" rIns="0" bIns="0" rtlCol="0" anchor="t">
            <a:spAutoFit/>
          </a:bodyPr>
          <a:lstStyle/>
          <a:p>
            <a:pPr marL="0" lvl="0" indent="0" algn="l">
              <a:lnSpc>
                <a:spcPts val="6700"/>
              </a:lnSpc>
              <a:spcBef>
                <a:spcPct val="0"/>
              </a:spcBef>
            </a:pPr>
            <a:r>
              <a:rPr lang="en-US" sz="5400" b="1" u="none" strike="noStrike" dirty="0">
                <a:solidFill>
                  <a:srgbClr val="292929"/>
                </a:solidFill>
                <a:latin typeface="DM Sans Bold"/>
                <a:ea typeface="DM Sans Bold"/>
                <a:cs typeface="DM Sans Bold"/>
                <a:sym typeface="DM Sans Bold"/>
              </a:rPr>
              <a:t>GF BUDGET ALLOCATION HISTORY</a:t>
            </a:r>
          </a:p>
        </p:txBody>
      </p:sp>
      <p:sp>
        <p:nvSpPr>
          <p:cNvPr id="12" name="TextBox 12"/>
          <p:cNvSpPr txBox="1"/>
          <p:nvPr/>
        </p:nvSpPr>
        <p:spPr>
          <a:xfrm>
            <a:off x="13720868" y="9743646"/>
            <a:ext cx="4245208"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2025-2026</a:t>
            </a:r>
          </a:p>
        </p:txBody>
      </p:sp>
      <p:sp>
        <p:nvSpPr>
          <p:cNvPr id="13" name="TextBox 13"/>
          <p:cNvSpPr txBox="1"/>
          <p:nvPr/>
        </p:nvSpPr>
        <p:spPr>
          <a:xfrm>
            <a:off x="303437" y="9743646"/>
            <a:ext cx="3330169"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grpSp>
        <p:nvGrpSpPr>
          <p:cNvPr id="18" name="Group 4">
            <a:extLst>
              <a:ext uri="{FF2B5EF4-FFF2-40B4-BE49-F238E27FC236}">
                <a16:creationId xmlns:a16="http://schemas.microsoft.com/office/drawing/2014/main" id="{1E5480E7-1576-4C9C-A127-3D1B02FC8566}"/>
              </a:ext>
            </a:extLst>
          </p:cNvPr>
          <p:cNvGrpSpPr/>
          <p:nvPr/>
        </p:nvGrpSpPr>
        <p:grpSpPr>
          <a:xfrm>
            <a:off x="1" y="1"/>
            <a:ext cx="381000" cy="1149070"/>
            <a:chOff x="0" y="0"/>
            <a:chExt cx="144101" cy="512341"/>
          </a:xfrm>
        </p:grpSpPr>
        <p:sp>
          <p:nvSpPr>
            <p:cNvPr id="19" name="Freeform 5">
              <a:extLst>
                <a:ext uri="{FF2B5EF4-FFF2-40B4-BE49-F238E27FC236}">
                  <a16:creationId xmlns:a16="http://schemas.microsoft.com/office/drawing/2014/main" id="{79CA87FA-3018-470A-BE5A-D806896160A2}"/>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0" name="TextBox 6">
              <a:extLst>
                <a:ext uri="{FF2B5EF4-FFF2-40B4-BE49-F238E27FC236}">
                  <a16:creationId xmlns:a16="http://schemas.microsoft.com/office/drawing/2014/main" id="{90B4E15A-9300-4C66-B897-E6916386158F}"/>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pic>
        <p:nvPicPr>
          <p:cNvPr id="6" name="Picture 5">
            <a:extLst>
              <a:ext uri="{FF2B5EF4-FFF2-40B4-BE49-F238E27FC236}">
                <a16:creationId xmlns:a16="http://schemas.microsoft.com/office/drawing/2014/main" id="{FF60BA60-97FB-4EEB-8B9D-2AA3263A6186}"/>
              </a:ext>
            </a:extLst>
          </p:cNvPr>
          <p:cNvPicPr>
            <a:picLocks noChangeAspect="1"/>
          </p:cNvPicPr>
          <p:nvPr/>
        </p:nvPicPr>
        <p:blipFill>
          <a:blip r:embed="rId2"/>
          <a:stretch>
            <a:fillRect/>
          </a:stretch>
        </p:blipFill>
        <p:spPr>
          <a:xfrm>
            <a:off x="2209800" y="1405812"/>
            <a:ext cx="13428038" cy="8079266"/>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a:off x="739140" y="301826"/>
            <a:ext cx="16870680" cy="842282"/>
          </a:xfrm>
          <a:prstGeom prst="rect">
            <a:avLst/>
          </a:prstGeom>
        </p:spPr>
        <p:txBody>
          <a:bodyPr lIns="0" tIns="0" rIns="0" bIns="0" rtlCol="0" anchor="t">
            <a:spAutoFit/>
          </a:bodyPr>
          <a:lstStyle/>
          <a:p>
            <a:pPr marL="0" lvl="0" indent="0" algn="l">
              <a:lnSpc>
                <a:spcPts val="6700"/>
              </a:lnSpc>
              <a:spcBef>
                <a:spcPct val="0"/>
              </a:spcBef>
            </a:pPr>
            <a:r>
              <a:rPr lang="en-US" sz="5400" b="1" u="none" strike="noStrike" dirty="0">
                <a:solidFill>
                  <a:srgbClr val="292929"/>
                </a:solidFill>
                <a:latin typeface="DM Sans Bold"/>
                <a:ea typeface="DM Sans Bold"/>
                <a:cs typeface="DM Sans Bold"/>
                <a:sym typeface="DM Sans Bold"/>
              </a:rPr>
              <a:t>STAFFING LEVELS (FTE’S)</a:t>
            </a:r>
          </a:p>
        </p:txBody>
      </p:sp>
      <p:sp>
        <p:nvSpPr>
          <p:cNvPr id="12" name="TextBox 12"/>
          <p:cNvSpPr txBox="1"/>
          <p:nvPr/>
        </p:nvSpPr>
        <p:spPr>
          <a:xfrm>
            <a:off x="13720868" y="9743646"/>
            <a:ext cx="4245208"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2025-2026</a:t>
            </a:r>
          </a:p>
        </p:txBody>
      </p:sp>
      <p:sp>
        <p:nvSpPr>
          <p:cNvPr id="13" name="TextBox 13"/>
          <p:cNvSpPr txBox="1"/>
          <p:nvPr/>
        </p:nvSpPr>
        <p:spPr>
          <a:xfrm>
            <a:off x="303437" y="9743646"/>
            <a:ext cx="3330169"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grpSp>
        <p:nvGrpSpPr>
          <p:cNvPr id="14" name="Group 13">
            <a:extLst>
              <a:ext uri="{FF2B5EF4-FFF2-40B4-BE49-F238E27FC236}">
                <a16:creationId xmlns:a16="http://schemas.microsoft.com/office/drawing/2014/main" id="{87386AFC-E7B3-4483-8AEF-C564A167CA70}"/>
              </a:ext>
            </a:extLst>
          </p:cNvPr>
          <p:cNvGrpSpPr/>
          <p:nvPr/>
        </p:nvGrpSpPr>
        <p:grpSpPr>
          <a:xfrm>
            <a:off x="0" y="9634703"/>
            <a:ext cx="18288000" cy="652298"/>
            <a:chOff x="0" y="9634703"/>
            <a:chExt cx="18288000" cy="652298"/>
          </a:xfrm>
        </p:grpSpPr>
        <p:grpSp>
          <p:nvGrpSpPr>
            <p:cNvPr id="15" name="Group 18">
              <a:extLst>
                <a:ext uri="{FF2B5EF4-FFF2-40B4-BE49-F238E27FC236}">
                  <a16:creationId xmlns:a16="http://schemas.microsoft.com/office/drawing/2014/main" id="{92B9CD5E-67AC-4855-B183-99DDA18B4DF2}"/>
                </a:ext>
              </a:extLst>
            </p:cNvPr>
            <p:cNvGrpSpPr/>
            <p:nvPr/>
          </p:nvGrpSpPr>
          <p:grpSpPr>
            <a:xfrm>
              <a:off x="0" y="9634703"/>
              <a:ext cx="18288000" cy="652298"/>
              <a:chOff x="0" y="0"/>
              <a:chExt cx="5524553" cy="422385"/>
            </a:xfrm>
          </p:grpSpPr>
          <p:sp>
            <p:nvSpPr>
              <p:cNvPr id="18" name="Freeform 19">
                <a:extLst>
                  <a:ext uri="{FF2B5EF4-FFF2-40B4-BE49-F238E27FC236}">
                    <a16:creationId xmlns:a16="http://schemas.microsoft.com/office/drawing/2014/main" id="{DFFBF168-F04A-4FF4-8F46-759F4F16DC80}"/>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19" name="TextBox 20">
                <a:extLst>
                  <a:ext uri="{FF2B5EF4-FFF2-40B4-BE49-F238E27FC236}">
                    <a16:creationId xmlns:a16="http://schemas.microsoft.com/office/drawing/2014/main" id="{662B2070-7358-4C71-BEFB-A0E1FE99D170}"/>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16" name="TextBox 21">
              <a:extLst>
                <a:ext uri="{FF2B5EF4-FFF2-40B4-BE49-F238E27FC236}">
                  <a16:creationId xmlns:a16="http://schemas.microsoft.com/office/drawing/2014/main" id="{7DD31B48-250B-4CA3-A696-7FE54D2A356F}"/>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2026-2027</a:t>
              </a:r>
            </a:p>
          </p:txBody>
        </p:sp>
        <p:sp>
          <p:nvSpPr>
            <p:cNvPr id="17" name="TextBox 22">
              <a:extLst>
                <a:ext uri="{FF2B5EF4-FFF2-40B4-BE49-F238E27FC236}">
                  <a16:creationId xmlns:a16="http://schemas.microsoft.com/office/drawing/2014/main" id="{89373F92-2A2F-4D2B-A4B3-F3846D1710A3}"/>
                </a:ext>
              </a:extLst>
            </p:cNvPr>
            <p:cNvSpPr txBox="1"/>
            <p:nvPr/>
          </p:nvSpPr>
          <p:spPr>
            <a:xfrm>
              <a:off x="303437" y="9743646"/>
              <a:ext cx="3330169"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grpSp>
      <p:grpSp>
        <p:nvGrpSpPr>
          <p:cNvPr id="20" name="Group 4">
            <a:extLst>
              <a:ext uri="{FF2B5EF4-FFF2-40B4-BE49-F238E27FC236}">
                <a16:creationId xmlns:a16="http://schemas.microsoft.com/office/drawing/2014/main" id="{5CE20A45-1670-4608-8AFF-F49F3EA9C503}"/>
              </a:ext>
            </a:extLst>
          </p:cNvPr>
          <p:cNvGrpSpPr/>
          <p:nvPr/>
        </p:nvGrpSpPr>
        <p:grpSpPr>
          <a:xfrm>
            <a:off x="1" y="1"/>
            <a:ext cx="381000" cy="1149070"/>
            <a:chOff x="0" y="0"/>
            <a:chExt cx="144101" cy="512341"/>
          </a:xfrm>
        </p:grpSpPr>
        <p:sp>
          <p:nvSpPr>
            <p:cNvPr id="21" name="Freeform 5">
              <a:extLst>
                <a:ext uri="{FF2B5EF4-FFF2-40B4-BE49-F238E27FC236}">
                  <a16:creationId xmlns:a16="http://schemas.microsoft.com/office/drawing/2014/main" id="{21839946-AF6C-41FB-BA62-160140D8D1C7}"/>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2" name="TextBox 6">
              <a:extLst>
                <a:ext uri="{FF2B5EF4-FFF2-40B4-BE49-F238E27FC236}">
                  <a16:creationId xmlns:a16="http://schemas.microsoft.com/office/drawing/2014/main" id="{C5A1991C-329D-4947-AA61-74764C08F36E}"/>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pic>
        <p:nvPicPr>
          <p:cNvPr id="2" name="Picture 1">
            <a:extLst>
              <a:ext uri="{FF2B5EF4-FFF2-40B4-BE49-F238E27FC236}">
                <a16:creationId xmlns:a16="http://schemas.microsoft.com/office/drawing/2014/main" id="{756E9AE6-9A2D-4DD3-896C-2C408DF90EDD}"/>
              </a:ext>
            </a:extLst>
          </p:cNvPr>
          <p:cNvPicPr>
            <a:picLocks noChangeAspect="1"/>
          </p:cNvPicPr>
          <p:nvPr/>
        </p:nvPicPr>
        <p:blipFill>
          <a:blip r:embed="rId2"/>
          <a:stretch>
            <a:fillRect/>
          </a:stretch>
        </p:blipFill>
        <p:spPr>
          <a:xfrm>
            <a:off x="2209800" y="1307612"/>
            <a:ext cx="14251557" cy="79248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17344625" y="2814728"/>
            <a:ext cx="943375" cy="4657545"/>
            <a:chOff x="0" y="0"/>
            <a:chExt cx="248461" cy="1226678"/>
          </a:xfrm>
        </p:grpSpPr>
        <p:sp>
          <p:nvSpPr>
            <p:cNvPr id="4" name="Freeform 4"/>
            <p:cNvSpPr/>
            <p:nvPr/>
          </p:nvSpPr>
          <p:spPr>
            <a:xfrm>
              <a:off x="0" y="0"/>
              <a:ext cx="248461" cy="1226679"/>
            </a:xfrm>
            <a:custGeom>
              <a:avLst/>
              <a:gdLst/>
              <a:ahLst/>
              <a:cxnLst/>
              <a:rect l="l" t="t" r="r" b="b"/>
              <a:pathLst>
                <a:path w="248461" h="1226679">
                  <a:moveTo>
                    <a:pt x="0" y="0"/>
                  </a:moveTo>
                  <a:lnTo>
                    <a:pt x="248461" y="0"/>
                  </a:lnTo>
                  <a:lnTo>
                    <a:pt x="248461" y="1226679"/>
                  </a:lnTo>
                  <a:lnTo>
                    <a:pt x="0" y="1226679"/>
                  </a:lnTo>
                  <a:close/>
                </a:path>
              </a:pathLst>
            </a:custGeom>
            <a:solidFill>
              <a:srgbClr val="004AAD"/>
            </a:solidFill>
          </p:spPr>
        </p:sp>
        <p:sp>
          <p:nvSpPr>
            <p:cNvPr id="5" name="TextBox 5"/>
            <p:cNvSpPr txBox="1"/>
            <p:nvPr/>
          </p:nvSpPr>
          <p:spPr>
            <a:xfrm>
              <a:off x="0" y="-38100"/>
              <a:ext cx="248461" cy="1264778"/>
            </a:xfrm>
            <a:prstGeom prst="rect">
              <a:avLst/>
            </a:prstGeom>
          </p:spPr>
          <p:txBody>
            <a:bodyPr lIns="50800" tIns="50800" rIns="50800" bIns="50800" rtlCol="0" anchor="ctr"/>
            <a:lstStyle/>
            <a:p>
              <a:pPr algn="ctr">
                <a:lnSpc>
                  <a:spcPts val="2659"/>
                </a:lnSpc>
                <a:spcBef>
                  <a:spcPct val="0"/>
                </a:spcBef>
              </a:pPr>
              <a:endParaRPr dirty="0"/>
            </a:p>
          </p:txBody>
        </p:sp>
      </p:grpSp>
      <p:sp>
        <p:nvSpPr>
          <p:cNvPr id="6" name="AutoShape 6"/>
          <p:cNvSpPr/>
          <p:nvPr/>
        </p:nvSpPr>
        <p:spPr>
          <a:xfrm>
            <a:off x="-885799" y="2816255"/>
            <a:ext cx="20653934" cy="0"/>
          </a:xfrm>
          <a:prstGeom prst="line">
            <a:avLst/>
          </a:prstGeom>
          <a:ln w="19050" cap="flat">
            <a:solidFill>
              <a:srgbClr val="292929"/>
            </a:solidFill>
            <a:prstDash val="solid"/>
            <a:headEnd type="none" w="sm" len="sm"/>
            <a:tailEnd type="none" w="sm" len="sm"/>
          </a:ln>
        </p:spPr>
      </p:sp>
      <p:sp>
        <p:nvSpPr>
          <p:cNvPr id="7" name="TextBox 7"/>
          <p:cNvSpPr txBox="1"/>
          <p:nvPr/>
        </p:nvSpPr>
        <p:spPr>
          <a:xfrm>
            <a:off x="0" y="3896995"/>
            <a:ext cx="18288000" cy="2693036"/>
          </a:xfrm>
          <a:prstGeom prst="rect">
            <a:avLst/>
          </a:prstGeom>
        </p:spPr>
        <p:txBody>
          <a:bodyPr lIns="0" tIns="0" rIns="0" bIns="0" rtlCol="0" anchor="t">
            <a:spAutoFit/>
          </a:bodyPr>
          <a:lstStyle/>
          <a:p>
            <a:pPr algn="ctr">
              <a:lnSpc>
                <a:spcPts val="10400"/>
              </a:lnSpc>
            </a:pPr>
            <a:r>
              <a:rPr lang="en-US" sz="10400" dirty="0">
                <a:solidFill>
                  <a:srgbClr val="292929"/>
                </a:solidFill>
                <a:latin typeface="DM Sans"/>
                <a:ea typeface="DM Sans"/>
                <a:cs typeface="DM Sans"/>
                <a:sym typeface="DM Sans"/>
              </a:rPr>
              <a:t>DEPARTMENTAL </a:t>
            </a:r>
          </a:p>
          <a:p>
            <a:pPr algn="ctr">
              <a:lnSpc>
                <a:spcPts val="10400"/>
              </a:lnSpc>
            </a:pPr>
            <a:r>
              <a:rPr lang="en-US" sz="10400" dirty="0">
                <a:solidFill>
                  <a:srgbClr val="292929"/>
                </a:solidFill>
                <a:latin typeface="DM Sans"/>
                <a:ea typeface="DM Sans"/>
                <a:cs typeface="DM Sans"/>
                <a:sym typeface="DM Sans"/>
              </a:rPr>
              <a:t>BUDGETS</a:t>
            </a:r>
          </a:p>
        </p:txBody>
      </p:sp>
      <p:sp>
        <p:nvSpPr>
          <p:cNvPr id="8" name="AutoShape 8"/>
          <p:cNvSpPr/>
          <p:nvPr/>
        </p:nvSpPr>
        <p:spPr>
          <a:xfrm>
            <a:off x="-1899507" y="7462747"/>
            <a:ext cx="20653934" cy="0"/>
          </a:xfrm>
          <a:prstGeom prst="line">
            <a:avLst/>
          </a:prstGeom>
          <a:ln w="19050" cap="flat">
            <a:solidFill>
              <a:srgbClr val="292929"/>
            </a:solidFill>
            <a:prstDash val="solid"/>
            <a:headEnd type="none" w="sm" len="sm"/>
            <a:tailEnd type="none" w="sm" len="sm"/>
          </a:ln>
        </p:spPr>
      </p:sp>
      <p:grpSp>
        <p:nvGrpSpPr>
          <p:cNvPr id="9" name="Group 9"/>
          <p:cNvGrpSpPr/>
          <p:nvPr/>
        </p:nvGrpSpPr>
        <p:grpSpPr>
          <a:xfrm>
            <a:off x="0" y="2816255"/>
            <a:ext cx="943375" cy="4657545"/>
            <a:chOff x="0" y="0"/>
            <a:chExt cx="248461" cy="1226678"/>
          </a:xfrm>
        </p:grpSpPr>
        <p:sp>
          <p:nvSpPr>
            <p:cNvPr id="10" name="Freeform 10"/>
            <p:cNvSpPr/>
            <p:nvPr/>
          </p:nvSpPr>
          <p:spPr>
            <a:xfrm>
              <a:off x="0" y="0"/>
              <a:ext cx="248461" cy="1226679"/>
            </a:xfrm>
            <a:custGeom>
              <a:avLst/>
              <a:gdLst/>
              <a:ahLst/>
              <a:cxnLst/>
              <a:rect l="l" t="t" r="r" b="b"/>
              <a:pathLst>
                <a:path w="248461" h="1226679">
                  <a:moveTo>
                    <a:pt x="0" y="0"/>
                  </a:moveTo>
                  <a:lnTo>
                    <a:pt x="248461" y="0"/>
                  </a:lnTo>
                  <a:lnTo>
                    <a:pt x="248461" y="1226679"/>
                  </a:lnTo>
                  <a:lnTo>
                    <a:pt x="0" y="1226679"/>
                  </a:lnTo>
                  <a:close/>
                </a:path>
              </a:pathLst>
            </a:custGeom>
            <a:solidFill>
              <a:srgbClr val="004AAD"/>
            </a:solidFill>
          </p:spPr>
        </p:sp>
        <p:sp>
          <p:nvSpPr>
            <p:cNvPr id="11" name="TextBox 11"/>
            <p:cNvSpPr txBox="1"/>
            <p:nvPr/>
          </p:nvSpPr>
          <p:spPr>
            <a:xfrm>
              <a:off x="0" y="-38100"/>
              <a:ext cx="248461" cy="1264778"/>
            </a:xfrm>
            <a:prstGeom prst="rect">
              <a:avLst/>
            </a:prstGeom>
          </p:spPr>
          <p:txBody>
            <a:bodyPr lIns="50800" tIns="50800" rIns="50800" bIns="50800" rtlCol="0" anchor="ctr"/>
            <a:lstStyle/>
            <a:p>
              <a:pPr algn="ctr">
                <a:lnSpc>
                  <a:spcPts val="2659"/>
                </a:lnSpc>
                <a:spcBef>
                  <a:spcPct val="0"/>
                </a:spcBef>
              </a:pPr>
              <a:endParaRPr dirty="0"/>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4AAD"/>
        </a:solidFill>
        <a:effectLst/>
      </p:bgPr>
    </p:bg>
    <p:spTree>
      <p:nvGrpSpPr>
        <p:cNvPr id="1" name=""/>
        <p:cNvGrpSpPr/>
        <p:nvPr/>
      </p:nvGrpSpPr>
      <p:grpSpPr>
        <a:xfrm>
          <a:off x="0" y="0"/>
          <a:ext cx="0" cy="0"/>
          <a:chOff x="0" y="0"/>
          <a:chExt cx="0" cy="0"/>
        </a:xfrm>
      </p:grpSpPr>
      <p:grpSp>
        <p:nvGrpSpPr>
          <p:cNvPr id="2" name="Group 2"/>
          <p:cNvGrpSpPr/>
          <p:nvPr/>
        </p:nvGrpSpPr>
        <p:grpSpPr>
          <a:xfrm>
            <a:off x="-970541" y="490653"/>
            <a:ext cx="1601933" cy="9288425"/>
            <a:chOff x="0" y="0"/>
            <a:chExt cx="421908" cy="2446334"/>
          </a:xfrm>
        </p:grpSpPr>
        <p:sp>
          <p:nvSpPr>
            <p:cNvPr id="3" name="Freeform 3"/>
            <p:cNvSpPr/>
            <p:nvPr/>
          </p:nvSpPr>
          <p:spPr>
            <a:xfrm>
              <a:off x="0" y="0"/>
              <a:ext cx="421908" cy="2446334"/>
            </a:xfrm>
            <a:custGeom>
              <a:avLst/>
              <a:gdLst/>
              <a:ahLst/>
              <a:cxnLst/>
              <a:rect l="l" t="t" r="r" b="b"/>
              <a:pathLst>
                <a:path w="421908" h="2446334">
                  <a:moveTo>
                    <a:pt x="210954" y="0"/>
                  </a:moveTo>
                  <a:lnTo>
                    <a:pt x="210954" y="0"/>
                  </a:lnTo>
                  <a:cubicBezTo>
                    <a:pt x="266903" y="0"/>
                    <a:pt x="320560" y="22225"/>
                    <a:pt x="360121" y="61787"/>
                  </a:cubicBezTo>
                  <a:cubicBezTo>
                    <a:pt x="399683" y="101349"/>
                    <a:pt x="421908" y="155006"/>
                    <a:pt x="421908" y="210954"/>
                  </a:cubicBezTo>
                  <a:lnTo>
                    <a:pt x="421908" y="2235380"/>
                  </a:lnTo>
                  <a:cubicBezTo>
                    <a:pt x="421908" y="2291329"/>
                    <a:pt x="399683" y="2344986"/>
                    <a:pt x="360121" y="2384547"/>
                  </a:cubicBezTo>
                  <a:cubicBezTo>
                    <a:pt x="320560" y="2424109"/>
                    <a:pt x="266903" y="2446334"/>
                    <a:pt x="210954" y="2446334"/>
                  </a:cubicBezTo>
                  <a:lnTo>
                    <a:pt x="210954" y="2446334"/>
                  </a:lnTo>
                  <a:cubicBezTo>
                    <a:pt x="155006" y="2446334"/>
                    <a:pt x="101349" y="2424109"/>
                    <a:pt x="61787" y="2384547"/>
                  </a:cubicBezTo>
                  <a:cubicBezTo>
                    <a:pt x="22225" y="2344986"/>
                    <a:pt x="0" y="2291329"/>
                    <a:pt x="0" y="2235380"/>
                  </a:cubicBezTo>
                  <a:lnTo>
                    <a:pt x="0" y="210954"/>
                  </a:lnTo>
                  <a:cubicBezTo>
                    <a:pt x="0" y="155006"/>
                    <a:pt x="22225" y="101349"/>
                    <a:pt x="61787" y="61787"/>
                  </a:cubicBezTo>
                  <a:cubicBezTo>
                    <a:pt x="101349" y="22225"/>
                    <a:pt x="155006" y="0"/>
                    <a:pt x="210954" y="0"/>
                  </a:cubicBezTo>
                  <a:close/>
                </a:path>
              </a:pathLst>
            </a:custGeom>
            <a:solidFill>
              <a:srgbClr val="FDFDFD"/>
            </a:solidFill>
          </p:spPr>
        </p:sp>
        <p:sp>
          <p:nvSpPr>
            <p:cNvPr id="4" name="TextBox 4"/>
            <p:cNvSpPr txBox="1"/>
            <p:nvPr/>
          </p:nvSpPr>
          <p:spPr>
            <a:xfrm>
              <a:off x="0" y="-47625"/>
              <a:ext cx="421908" cy="2493959"/>
            </a:xfrm>
            <a:prstGeom prst="rect">
              <a:avLst/>
            </a:prstGeom>
          </p:spPr>
          <p:txBody>
            <a:bodyPr lIns="50800" tIns="50800" rIns="50800" bIns="50800" rtlCol="0" anchor="ctr"/>
            <a:lstStyle/>
            <a:p>
              <a:pPr algn="ctr">
                <a:lnSpc>
                  <a:spcPts val="2659"/>
                </a:lnSpc>
              </a:pPr>
              <a:endParaRPr dirty="0"/>
            </a:p>
          </p:txBody>
        </p:sp>
      </p:grpSp>
      <p:grpSp>
        <p:nvGrpSpPr>
          <p:cNvPr id="5" name="Group 5"/>
          <p:cNvGrpSpPr/>
          <p:nvPr/>
        </p:nvGrpSpPr>
        <p:grpSpPr>
          <a:xfrm>
            <a:off x="17687925" y="2772825"/>
            <a:ext cx="1601933" cy="4741351"/>
            <a:chOff x="0" y="0"/>
            <a:chExt cx="421908" cy="1248751"/>
          </a:xfrm>
        </p:grpSpPr>
        <p:sp>
          <p:nvSpPr>
            <p:cNvPr id="6" name="Freeform 6"/>
            <p:cNvSpPr/>
            <p:nvPr/>
          </p:nvSpPr>
          <p:spPr>
            <a:xfrm>
              <a:off x="0" y="0"/>
              <a:ext cx="421908" cy="1248751"/>
            </a:xfrm>
            <a:custGeom>
              <a:avLst/>
              <a:gdLst/>
              <a:ahLst/>
              <a:cxnLst/>
              <a:rect l="l" t="t" r="r" b="b"/>
              <a:pathLst>
                <a:path w="421908" h="1248751">
                  <a:moveTo>
                    <a:pt x="210954" y="0"/>
                  </a:moveTo>
                  <a:lnTo>
                    <a:pt x="210954" y="0"/>
                  </a:lnTo>
                  <a:cubicBezTo>
                    <a:pt x="266903" y="0"/>
                    <a:pt x="320560" y="22225"/>
                    <a:pt x="360121" y="61787"/>
                  </a:cubicBezTo>
                  <a:cubicBezTo>
                    <a:pt x="399683" y="101349"/>
                    <a:pt x="421908" y="155006"/>
                    <a:pt x="421908" y="210954"/>
                  </a:cubicBezTo>
                  <a:lnTo>
                    <a:pt x="421908" y="1037797"/>
                  </a:lnTo>
                  <a:cubicBezTo>
                    <a:pt x="421908" y="1093745"/>
                    <a:pt x="399683" y="1147402"/>
                    <a:pt x="360121" y="1186964"/>
                  </a:cubicBezTo>
                  <a:cubicBezTo>
                    <a:pt x="320560" y="1226525"/>
                    <a:pt x="266903" y="1248751"/>
                    <a:pt x="210954" y="1248751"/>
                  </a:cubicBezTo>
                  <a:lnTo>
                    <a:pt x="210954" y="1248751"/>
                  </a:lnTo>
                  <a:cubicBezTo>
                    <a:pt x="155006" y="1248751"/>
                    <a:pt x="101349" y="1226525"/>
                    <a:pt x="61787" y="1186964"/>
                  </a:cubicBezTo>
                  <a:cubicBezTo>
                    <a:pt x="22225" y="1147402"/>
                    <a:pt x="0" y="1093745"/>
                    <a:pt x="0" y="1037797"/>
                  </a:cubicBezTo>
                  <a:lnTo>
                    <a:pt x="0" y="210954"/>
                  </a:lnTo>
                  <a:cubicBezTo>
                    <a:pt x="0" y="155006"/>
                    <a:pt x="22225" y="101349"/>
                    <a:pt x="61787" y="61787"/>
                  </a:cubicBezTo>
                  <a:cubicBezTo>
                    <a:pt x="101349" y="22225"/>
                    <a:pt x="155006" y="0"/>
                    <a:pt x="210954" y="0"/>
                  </a:cubicBezTo>
                  <a:close/>
                </a:path>
              </a:pathLst>
            </a:custGeom>
            <a:solidFill>
              <a:srgbClr val="FDFDFD"/>
            </a:solidFill>
          </p:spPr>
        </p:sp>
        <p:sp>
          <p:nvSpPr>
            <p:cNvPr id="7" name="TextBox 7"/>
            <p:cNvSpPr txBox="1"/>
            <p:nvPr/>
          </p:nvSpPr>
          <p:spPr>
            <a:xfrm>
              <a:off x="0" y="-47625"/>
              <a:ext cx="421908" cy="1296376"/>
            </a:xfrm>
            <a:prstGeom prst="rect">
              <a:avLst/>
            </a:prstGeom>
          </p:spPr>
          <p:txBody>
            <a:bodyPr lIns="50800" tIns="50800" rIns="50800" bIns="50800" rtlCol="0" anchor="ctr"/>
            <a:lstStyle/>
            <a:p>
              <a:pPr algn="ctr">
                <a:lnSpc>
                  <a:spcPts val="2659"/>
                </a:lnSpc>
              </a:pPr>
              <a:endParaRPr dirty="0"/>
            </a:p>
          </p:txBody>
        </p:sp>
      </p:grpSp>
      <p:sp>
        <p:nvSpPr>
          <p:cNvPr id="8" name="TextBox 8"/>
          <p:cNvSpPr txBox="1"/>
          <p:nvPr/>
        </p:nvSpPr>
        <p:spPr>
          <a:xfrm>
            <a:off x="3612514" y="611643"/>
            <a:ext cx="11062971" cy="1846737"/>
          </a:xfrm>
          <a:prstGeom prst="rect">
            <a:avLst/>
          </a:prstGeom>
        </p:spPr>
        <p:txBody>
          <a:bodyPr lIns="0" tIns="0" rIns="0" bIns="0" rtlCol="0" anchor="t">
            <a:spAutoFit/>
          </a:bodyPr>
          <a:lstStyle/>
          <a:p>
            <a:pPr algn="l">
              <a:lnSpc>
                <a:spcPts val="13382"/>
              </a:lnSpc>
            </a:pPr>
            <a:r>
              <a:rPr lang="en-US" sz="15207" spc="-304" dirty="0">
                <a:solidFill>
                  <a:srgbClr val="FDFDFD"/>
                </a:solidFill>
                <a:latin typeface="League Gothic"/>
                <a:ea typeface="League Gothic"/>
                <a:cs typeface="League Gothic"/>
                <a:sym typeface="League Gothic"/>
              </a:rPr>
              <a:t>COMMUNITY SERVICES</a:t>
            </a:r>
          </a:p>
        </p:txBody>
      </p:sp>
      <p:grpSp>
        <p:nvGrpSpPr>
          <p:cNvPr id="9" name="Group 9"/>
          <p:cNvGrpSpPr/>
          <p:nvPr/>
        </p:nvGrpSpPr>
        <p:grpSpPr>
          <a:xfrm>
            <a:off x="5812605" y="3364750"/>
            <a:ext cx="10649882" cy="784431"/>
            <a:chOff x="0" y="0"/>
            <a:chExt cx="2804907" cy="206599"/>
          </a:xfrm>
        </p:grpSpPr>
        <p:sp>
          <p:nvSpPr>
            <p:cNvPr id="10" name="Freeform 10"/>
            <p:cNvSpPr/>
            <p:nvPr/>
          </p:nvSpPr>
          <p:spPr>
            <a:xfrm>
              <a:off x="0" y="0"/>
              <a:ext cx="2804907" cy="206599"/>
            </a:xfrm>
            <a:custGeom>
              <a:avLst/>
              <a:gdLst/>
              <a:ahLst/>
              <a:cxnLst/>
              <a:rect l="l" t="t" r="r" b="b"/>
              <a:pathLst>
                <a:path w="2804907" h="206599">
                  <a:moveTo>
                    <a:pt x="72695" y="0"/>
                  </a:moveTo>
                  <a:lnTo>
                    <a:pt x="2732212" y="0"/>
                  </a:lnTo>
                  <a:cubicBezTo>
                    <a:pt x="2751492" y="0"/>
                    <a:pt x="2769982" y="7659"/>
                    <a:pt x="2783615" y="21292"/>
                  </a:cubicBezTo>
                  <a:cubicBezTo>
                    <a:pt x="2797248" y="34925"/>
                    <a:pt x="2804907" y="53415"/>
                    <a:pt x="2804907" y="72695"/>
                  </a:cubicBezTo>
                  <a:lnTo>
                    <a:pt x="2804907" y="133904"/>
                  </a:lnTo>
                  <a:cubicBezTo>
                    <a:pt x="2804907" y="153184"/>
                    <a:pt x="2797248" y="171674"/>
                    <a:pt x="2783615" y="185307"/>
                  </a:cubicBezTo>
                  <a:cubicBezTo>
                    <a:pt x="2769982" y="198940"/>
                    <a:pt x="2751492" y="206599"/>
                    <a:pt x="2732212" y="206599"/>
                  </a:cubicBezTo>
                  <a:lnTo>
                    <a:pt x="72695" y="206599"/>
                  </a:lnTo>
                  <a:cubicBezTo>
                    <a:pt x="53415" y="206599"/>
                    <a:pt x="34925" y="198940"/>
                    <a:pt x="21292" y="185307"/>
                  </a:cubicBezTo>
                  <a:cubicBezTo>
                    <a:pt x="7659" y="171674"/>
                    <a:pt x="0" y="153184"/>
                    <a:pt x="0" y="133904"/>
                  </a:cubicBezTo>
                  <a:lnTo>
                    <a:pt x="0" y="72695"/>
                  </a:lnTo>
                  <a:cubicBezTo>
                    <a:pt x="0" y="53415"/>
                    <a:pt x="7659" y="34925"/>
                    <a:pt x="21292" y="21292"/>
                  </a:cubicBezTo>
                  <a:cubicBezTo>
                    <a:pt x="34925" y="7659"/>
                    <a:pt x="53415" y="0"/>
                    <a:pt x="72695" y="0"/>
                  </a:cubicBezTo>
                  <a:close/>
                </a:path>
              </a:pathLst>
            </a:custGeom>
            <a:solidFill>
              <a:srgbClr val="000000">
                <a:alpha val="0"/>
              </a:srgbClr>
            </a:solidFill>
            <a:ln w="47625" cap="rnd">
              <a:solidFill>
                <a:srgbClr val="56AAE4"/>
              </a:solidFill>
              <a:prstDash val="solid"/>
              <a:round/>
            </a:ln>
          </p:spPr>
        </p:sp>
        <p:sp>
          <p:nvSpPr>
            <p:cNvPr id="11" name="TextBox 11"/>
            <p:cNvSpPr txBox="1"/>
            <p:nvPr/>
          </p:nvSpPr>
          <p:spPr>
            <a:xfrm>
              <a:off x="0" y="-38100"/>
              <a:ext cx="2804907" cy="244699"/>
            </a:xfrm>
            <a:prstGeom prst="rect">
              <a:avLst/>
            </a:prstGeom>
          </p:spPr>
          <p:txBody>
            <a:bodyPr lIns="50800" tIns="50800" rIns="50800" bIns="50800" rtlCol="0" anchor="ctr"/>
            <a:lstStyle/>
            <a:p>
              <a:pPr algn="ctr">
                <a:lnSpc>
                  <a:spcPts val="2659"/>
                </a:lnSpc>
              </a:pPr>
              <a:endParaRPr dirty="0"/>
            </a:p>
          </p:txBody>
        </p:sp>
      </p:grpSp>
      <p:grpSp>
        <p:nvGrpSpPr>
          <p:cNvPr id="12" name="Group 12"/>
          <p:cNvGrpSpPr/>
          <p:nvPr/>
        </p:nvGrpSpPr>
        <p:grpSpPr>
          <a:xfrm>
            <a:off x="5812605" y="4234906"/>
            <a:ext cx="10649882" cy="784431"/>
            <a:chOff x="0" y="0"/>
            <a:chExt cx="2804907" cy="206599"/>
          </a:xfrm>
        </p:grpSpPr>
        <p:sp>
          <p:nvSpPr>
            <p:cNvPr id="13" name="Freeform 13"/>
            <p:cNvSpPr/>
            <p:nvPr/>
          </p:nvSpPr>
          <p:spPr>
            <a:xfrm>
              <a:off x="0" y="0"/>
              <a:ext cx="2804907" cy="206599"/>
            </a:xfrm>
            <a:custGeom>
              <a:avLst/>
              <a:gdLst/>
              <a:ahLst/>
              <a:cxnLst/>
              <a:rect l="l" t="t" r="r" b="b"/>
              <a:pathLst>
                <a:path w="2804907" h="206599">
                  <a:moveTo>
                    <a:pt x="72695" y="0"/>
                  </a:moveTo>
                  <a:lnTo>
                    <a:pt x="2732212" y="0"/>
                  </a:lnTo>
                  <a:cubicBezTo>
                    <a:pt x="2751492" y="0"/>
                    <a:pt x="2769982" y="7659"/>
                    <a:pt x="2783615" y="21292"/>
                  </a:cubicBezTo>
                  <a:cubicBezTo>
                    <a:pt x="2797248" y="34925"/>
                    <a:pt x="2804907" y="53415"/>
                    <a:pt x="2804907" y="72695"/>
                  </a:cubicBezTo>
                  <a:lnTo>
                    <a:pt x="2804907" y="133904"/>
                  </a:lnTo>
                  <a:cubicBezTo>
                    <a:pt x="2804907" y="153184"/>
                    <a:pt x="2797248" y="171674"/>
                    <a:pt x="2783615" y="185307"/>
                  </a:cubicBezTo>
                  <a:cubicBezTo>
                    <a:pt x="2769982" y="198940"/>
                    <a:pt x="2751492" y="206599"/>
                    <a:pt x="2732212" y="206599"/>
                  </a:cubicBezTo>
                  <a:lnTo>
                    <a:pt x="72695" y="206599"/>
                  </a:lnTo>
                  <a:cubicBezTo>
                    <a:pt x="53415" y="206599"/>
                    <a:pt x="34925" y="198940"/>
                    <a:pt x="21292" y="185307"/>
                  </a:cubicBezTo>
                  <a:cubicBezTo>
                    <a:pt x="7659" y="171674"/>
                    <a:pt x="0" y="153184"/>
                    <a:pt x="0" y="133904"/>
                  </a:cubicBezTo>
                  <a:lnTo>
                    <a:pt x="0" y="72695"/>
                  </a:lnTo>
                  <a:cubicBezTo>
                    <a:pt x="0" y="53415"/>
                    <a:pt x="7659" y="34925"/>
                    <a:pt x="21292" y="21292"/>
                  </a:cubicBezTo>
                  <a:cubicBezTo>
                    <a:pt x="34925" y="7659"/>
                    <a:pt x="53415" y="0"/>
                    <a:pt x="72695" y="0"/>
                  </a:cubicBezTo>
                  <a:close/>
                </a:path>
              </a:pathLst>
            </a:custGeom>
            <a:solidFill>
              <a:srgbClr val="000000">
                <a:alpha val="0"/>
              </a:srgbClr>
            </a:solidFill>
            <a:ln w="47625" cap="rnd">
              <a:solidFill>
                <a:srgbClr val="7FB954"/>
              </a:solidFill>
              <a:prstDash val="solid"/>
              <a:round/>
            </a:ln>
          </p:spPr>
        </p:sp>
        <p:sp>
          <p:nvSpPr>
            <p:cNvPr id="14" name="TextBox 14"/>
            <p:cNvSpPr txBox="1"/>
            <p:nvPr/>
          </p:nvSpPr>
          <p:spPr>
            <a:xfrm>
              <a:off x="0" y="-38100"/>
              <a:ext cx="2804907" cy="244699"/>
            </a:xfrm>
            <a:prstGeom prst="rect">
              <a:avLst/>
            </a:prstGeom>
          </p:spPr>
          <p:txBody>
            <a:bodyPr lIns="50800" tIns="50800" rIns="50800" bIns="50800" rtlCol="0" anchor="ctr"/>
            <a:lstStyle/>
            <a:p>
              <a:pPr algn="ctr">
                <a:lnSpc>
                  <a:spcPts val="2659"/>
                </a:lnSpc>
              </a:pPr>
              <a:endParaRPr dirty="0"/>
            </a:p>
          </p:txBody>
        </p:sp>
      </p:grpSp>
      <p:grpSp>
        <p:nvGrpSpPr>
          <p:cNvPr id="15" name="Group 15"/>
          <p:cNvGrpSpPr/>
          <p:nvPr/>
        </p:nvGrpSpPr>
        <p:grpSpPr>
          <a:xfrm>
            <a:off x="5812605" y="5105062"/>
            <a:ext cx="10649882" cy="784431"/>
            <a:chOff x="0" y="0"/>
            <a:chExt cx="2804907" cy="206599"/>
          </a:xfrm>
        </p:grpSpPr>
        <p:sp>
          <p:nvSpPr>
            <p:cNvPr id="16" name="Freeform 16"/>
            <p:cNvSpPr/>
            <p:nvPr/>
          </p:nvSpPr>
          <p:spPr>
            <a:xfrm>
              <a:off x="0" y="0"/>
              <a:ext cx="2804907" cy="206599"/>
            </a:xfrm>
            <a:custGeom>
              <a:avLst/>
              <a:gdLst/>
              <a:ahLst/>
              <a:cxnLst/>
              <a:rect l="l" t="t" r="r" b="b"/>
              <a:pathLst>
                <a:path w="2804907" h="206599">
                  <a:moveTo>
                    <a:pt x="72695" y="0"/>
                  </a:moveTo>
                  <a:lnTo>
                    <a:pt x="2732212" y="0"/>
                  </a:lnTo>
                  <a:cubicBezTo>
                    <a:pt x="2751492" y="0"/>
                    <a:pt x="2769982" y="7659"/>
                    <a:pt x="2783615" y="21292"/>
                  </a:cubicBezTo>
                  <a:cubicBezTo>
                    <a:pt x="2797248" y="34925"/>
                    <a:pt x="2804907" y="53415"/>
                    <a:pt x="2804907" y="72695"/>
                  </a:cubicBezTo>
                  <a:lnTo>
                    <a:pt x="2804907" y="133904"/>
                  </a:lnTo>
                  <a:cubicBezTo>
                    <a:pt x="2804907" y="153184"/>
                    <a:pt x="2797248" y="171674"/>
                    <a:pt x="2783615" y="185307"/>
                  </a:cubicBezTo>
                  <a:cubicBezTo>
                    <a:pt x="2769982" y="198940"/>
                    <a:pt x="2751492" y="206599"/>
                    <a:pt x="2732212" y="206599"/>
                  </a:cubicBezTo>
                  <a:lnTo>
                    <a:pt x="72695" y="206599"/>
                  </a:lnTo>
                  <a:cubicBezTo>
                    <a:pt x="53415" y="206599"/>
                    <a:pt x="34925" y="198940"/>
                    <a:pt x="21292" y="185307"/>
                  </a:cubicBezTo>
                  <a:cubicBezTo>
                    <a:pt x="7659" y="171674"/>
                    <a:pt x="0" y="153184"/>
                    <a:pt x="0" y="133904"/>
                  </a:cubicBezTo>
                  <a:lnTo>
                    <a:pt x="0" y="72695"/>
                  </a:lnTo>
                  <a:cubicBezTo>
                    <a:pt x="0" y="53415"/>
                    <a:pt x="7659" y="34925"/>
                    <a:pt x="21292" y="21292"/>
                  </a:cubicBezTo>
                  <a:cubicBezTo>
                    <a:pt x="34925" y="7659"/>
                    <a:pt x="53415" y="0"/>
                    <a:pt x="72695" y="0"/>
                  </a:cubicBezTo>
                  <a:close/>
                </a:path>
              </a:pathLst>
            </a:custGeom>
            <a:solidFill>
              <a:srgbClr val="000000">
                <a:alpha val="0"/>
              </a:srgbClr>
            </a:solidFill>
            <a:ln w="47625" cap="rnd">
              <a:solidFill>
                <a:srgbClr val="5568B0"/>
              </a:solidFill>
              <a:prstDash val="solid"/>
              <a:round/>
            </a:ln>
          </p:spPr>
        </p:sp>
        <p:sp>
          <p:nvSpPr>
            <p:cNvPr id="17" name="TextBox 17"/>
            <p:cNvSpPr txBox="1"/>
            <p:nvPr/>
          </p:nvSpPr>
          <p:spPr>
            <a:xfrm>
              <a:off x="0" y="-38100"/>
              <a:ext cx="2804907" cy="244699"/>
            </a:xfrm>
            <a:prstGeom prst="rect">
              <a:avLst/>
            </a:prstGeom>
          </p:spPr>
          <p:txBody>
            <a:bodyPr lIns="50800" tIns="50800" rIns="50800" bIns="50800" rtlCol="0" anchor="ctr"/>
            <a:lstStyle/>
            <a:p>
              <a:pPr algn="ctr">
                <a:lnSpc>
                  <a:spcPts val="2659"/>
                </a:lnSpc>
              </a:pPr>
              <a:endParaRPr dirty="0"/>
            </a:p>
          </p:txBody>
        </p:sp>
      </p:grpSp>
      <p:grpSp>
        <p:nvGrpSpPr>
          <p:cNvPr id="18" name="Group 18"/>
          <p:cNvGrpSpPr/>
          <p:nvPr/>
        </p:nvGrpSpPr>
        <p:grpSpPr>
          <a:xfrm>
            <a:off x="5812605" y="5975218"/>
            <a:ext cx="10649882" cy="784431"/>
            <a:chOff x="0" y="0"/>
            <a:chExt cx="2804907" cy="206599"/>
          </a:xfrm>
        </p:grpSpPr>
        <p:sp>
          <p:nvSpPr>
            <p:cNvPr id="19" name="Freeform 19"/>
            <p:cNvSpPr/>
            <p:nvPr/>
          </p:nvSpPr>
          <p:spPr>
            <a:xfrm>
              <a:off x="0" y="0"/>
              <a:ext cx="2804907" cy="206599"/>
            </a:xfrm>
            <a:custGeom>
              <a:avLst/>
              <a:gdLst/>
              <a:ahLst/>
              <a:cxnLst/>
              <a:rect l="l" t="t" r="r" b="b"/>
              <a:pathLst>
                <a:path w="2804907" h="206599">
                  <a:moveTo>
                    <a:pt x="72695" y="0"/>
                  </a:moveTo>
                  <a:lnTo>
                    <a:pt x="2732212" y="0"/>
                  </a:lnTo>
                  <a:cubicBezTo>
                    <a:pt x="2751492" y="0"/>
                    <a:pt x="2769982" y="7659"/>
                    <a:pt x="2783615" y="21292"/>
                  </a:cubicBezTo>
                  <a:cubicBezTo>
                    <a:pt x="2797248" y="34925"/>
                    <a:pt x="2804907" y="53415"/>
                    <a:pt x="2804907" y="72695"/>
                  </a:cubicBezTo>
                  <a:lnTo>
                    <a:pt x="2804907" y="133904"/>
                  </a:lnTo>
                  <a:cubicBezTo>
                    <a:pt x="2804907" y="153184"/>
                    <a:pt x="2797248" y="171674"/>
                    <a:pt x="2783615" y="185307"/>
                  </a:cubicBezTo>
                  <a:cubicBezTo>
                    <a:pt x="2769982" y="198940"/>
                    <a:pt x="2751492" y="206599"/>
                    <a:pt x="2732212" y="206599"/>
                  </a:cubicBezTo>
                  <a:lnTo>
                    <a:pt x="72695" y="206599"/>
                  </a:lnTo>
                  <a:cubicBezTo>
                    <a:pt x="53415" y="206599"/>
                    <a:pt x="34925" y="198940"/>
                    <a:pt x="21292" y="185307"/>
                  </a:cubicBezTo>
                  <a:cubicBezTo>
                    <a:pt x="7659" y="171674"/>
                    <a:pt x="0" y="153184"/>
                    <a:pt x="0" y="133904"/>
                  </a:cubicBezTo>
                  <a:lnTo>
                    <a:pt x="0" y="72695"/>
                  </a:lnTo>
                  <a:cubicBezTo>
                    <a:pt x="0" y="53415"/>
                    <a:pt x="7659" y="34925"/>
                    <a:pt x="21292" y="21292"/>
                  </a:cubicBezTo>
                  <a:cubicBezTo>
                    <a:pt x="34925" y="7659"/>
                    <a:pt x="53415" y="0"/>
                    <a:pt x="72695" y="0"/>
                  </a:cubicBezTo>
                  <a:close/>
                </a:path>
              </a:pathLst>
            </a:custGeom>
            <a:solidFill>
              <a:srgbClr val="000000">
                <a:alpha val="0"/>
              </a:srgbClr>
            </a:solidFill>
            <a:ln w="47625" cap="rnd">
              <a:solidFill>
                <a:srgbClr val="EF893D"/>
              </a:solidFill>
              <a:prstDash val="solid"/>
              <a:round/>
            </a:ln>
          </p:spPr>
        </p:sp>
        <p:sp>
          <p:nvSpPr>
            <p:cNvPr id="20" name="TextBox 20"/>
            <p:cNvSpPr txBox="1"/>
            <p:nvPr/>
          </p:nvSpPr>
          <p:spPr>
            <a:xfrm>
              <a:off x="0" y="-38100"/>
              <a:ext cx="2804907" cy="244699"/>
            </a:xfrm>
            <a:prstGeom prst="rect">
              <a:avLst/>
            </a:prstGeom>
          </p:spPr>
          <p:txBody>
            <a:bodyPr lIns="50800" tIns="50800" rIns="50800" bIns="50800" rtlCol="0" anchor="ctr"/>
            <a:lstStyle/>
            <a:p>
              <a:pPr algn="ctr">
                <a:lnSpc>
                  <a:spcPts val="2659"/>
                </a:lnSpc>
              </a:pPr>
              <a:endParaRPr dirty="0"/>
            </a:p>
          </p:txBody>
        </p:sp>
      </p:grpSp>
      <p:grpSp>
        <p:nvGrpSpPr>
          <p:cNvPr id="24" name="Group 24"/>
          <p:cNvGrpSpPr/>
          <p:nvPr/>
        </p:nvGrpSpPr>
        <p:grpSpPr>
          <a:xfrm>
            <a:off x="5913623" y="6895960"/>
            <a:ext cx="10649882" cy="784431"/>
            <a:chOff x="0" y="0"/>
            <a:chExt cx="2804907" cy="206599"/>
          </a:xfrm>
        </p:grpSpPr>
        <p:sp>
          <p:nvSpPr>
            <p:cNvPr id="25" name="Freeform 25"/>
            <p:cNvSpPr/>
            <p:nvPr/>
          </p:nvSpPr>
          <p:spPr>
            <a:xfrm>
              <a:off x="0" y="0"/>
              <a:ext cx="2804907" cy="206599"/>
            </a:xfrm>
            <a:custGeom>
              <a:avLst/>
              <a:gdLst/>
              <a:ahLst/>
              <a:cxnLst/>
              <a:rect l="l" t="t" r="r" b="b"/>
              <a:pathLst>
                <a:path w="2804907" h="206599">
                  <a:moveTo>
                    <a:pt x="72695" y="0"/>
                  </a:moveTo>
                  <a:lnTo>
                    <a:pt x="2732212" y="0"/>
                  </a:lnTo>
                  <a:cubicBezTo>
                    <a:pt x="2751492" y="0"/>
                    <a:pt x="2769982" y="7659"/>
                    <a:pt x="2783615" y="21292"/>
                  </a:cubicBezTo>
                  <a:cubicBezTo>
                    <a:pt x="2797248" y="34925"/>
                    <a:pt x="2804907" y="53415"/>
                    <a:pt x="2804907" y="72695"/>
                  </a:cubicBezTo>
                  <a:lnTo>
                    <a:pt x="2804907" y="133904"/>
                  </a:lnTo>
                  <a:cubicBezTo>
                    <a:pt x="2804907" y="153184"/>
                    <a:pt x="2797248" y="171674"/>
                    <a:pt x="2783615" y="185307"/>
                  </a:cubicBezTo>
                  <a:cubicBezTo>
                    <a:pt x="2769982" y="198940"/>
                    <a:pt x="2751492" y="206599"/>
                    <a:pt x="2732212" y="206599"/>
                  </a:cubicBezTo>
                  <a:lnTo>
                    <a:pt x="72695" y="206599"/>
                  </a:lnTo>
                  <a:cubicBezTo>
                    <a:pt x="53415" y="206599"/>
                    <a:pt x="34925" y="198940"/>
                    <a:pt x="21292" y="185307"/>
                  </a:cubicBezTo>
                  <a:cubicBezTo>
                    <a:pt x="7659" y="171674"/>
                    <a:pt x="0" y="153184"/>
                    <a:pt x="0" y="133904"/>
                  </a:cubicBezTo>
                  <a:lnTo>
                    <a:pt x="0" y="72695"/>
                  </a:lnTo>
                  <a:cubicBezTo>
                    <a:pt x="0" y="53415"/>
                    <a:pt x="7659" y="34925"/>
                    <a:pt x="21292" y="21292"/>
                  </a:cubicBezTo>
                  <a:cubicBezTo>
                    <a:pt x="34925" y="7659"/>
                    <a:pt x="53415" y="0"/>
                    <a:pt x="72695" y="0"/>
                  </a:cubicBezTo>
                  <a:close/>
                </a:path>
              </a:pathLst>
            </a:custGeom>
            <a:solidFill>
              <a:srgbClr val="000000">
                <a:alpha val="0"/>
              </a:srgbClr>
            </a:solidFill>
            <a:ln w="47625" cap="rnd">
              <a:solidFill>
                <a:srgbClr val="7FB954"/>
              </a:solidFill>
              <a:prstDash val="solid"/>
              <a:round/>
            </a:ln>
          </p:spPr>
        </p:sp>
        <p:sp>
          <p:nvSpPr>
            <p:cNvPr id="26" name="TextBox 26"/>
            <p:cNvSpPr txBox="1"/>
            <p:nvPr/>
          </p:nvSpPr>
          <p:spPr>
            <a:xfrm>
              <a:off x="0" y="-38100"/>
              <a:ext cx="2804907" cy="244699"/>
            </a:xfrm>
            <a:prstGeom prst="rect">
              <a:avLst/>
            </a:prstGeom>
          </p:spPr>
          <p:txBody>
            <a:bodyPr lIns="50800" tIns="50800" rIns="50800" bIns="50800" rtlCol="0" anchor="ctr"/>
            <a:lstStyle/>
            <a:p>
              <a:pPr algn="ctr">
                <a:lnSpc>
                  <a:spcPts val="2659"/>
                </a:lnSpc>
              </a:pPr>
              <a:endParaRPr dirty="0"/>
            </a:p>
          </p:txBody>
        </p:sp>
      </p:grpSp>
      <p:grpSp>
        <p:nvGrpSpPr>
          <p:cNvPr id="27" name="Group 27"/>
          <p:cNvGrpSpPr/>
          <p:nvPr/>
        </p:nvGrpSpPr>
        <p:grpSpPr>
          <a:xfrm>
            <a:off x="5913623" y="7842204"/>
            <a:ext cx="10649882" cy="784431"/>
            <a:chOff x="0" y="0"/>
            <a:chExt cx="2804907" cy="206599"/>
          </a:xfrm>
        </p:grpSpPr>
        <p:sp>
          <p:nvSpPr>
            <p:cNvPr id="28" name="Freeform 28"/>
            <p:cNvSpPr/>
            <p:nvPr/>
          </p:nvSpPr>
          <p:spPr>
            <a:xfrm>
              <a:off x="0" y="0"/>
              <a:ext cx="2804907" cy="206599"/>
            </a:xfrm>
            <a:custGeom>
              <a:avLst/>
              <a:gdLst/>
              <a:ahLst/>
              <a:cxnLst/>
              <a:rect l="l" t="t" r="r" b="b"/>
              <a:pathLst>
                <a:path w="2804907" h="206599">
                  <a:moveTo>
                    <a:pt x="72695" y="0"/>
                  </a:moveTo>
                  <a:lnTo>
                    <a:pt x="2732212" y="0"/>
                  </a:lnTo>
                  <a:cubicBezTo>
                    <a:pt x="2751492" y="0"/>
                    <a:pt x="2769982" y="7659"/>
                    <a:pt x="2783615" y="21292"/>
                  </a:cubicBezTo>
                  <a:cubicBezTo>
                    <a:pt x="2797248" y="34925"/>
                    <a:pt x="2804907" y="53415"/>
                    <a:pt x="2804907" y="72695"/>
                  </a:cubicBezTo>
                  <a:lnTo>
                    <a:pt x="2804907" y="133904"/>
                  </a:lnTo>
                  <a:cubicBezTo>
                    <a:pt x="2804907" y="153184"/>
                    <a:pt x="2797248" y="171674"/>
                    <a:pt x="2783615" y="185307"/>
                  </a:cubicBezTo>
                  <a:cubicBezTo>
                    <a:pt x="2769982" y="198940"/>
                    <a:pt x="2751492" y="206599"/>
                    <a:pt x="2732212" y="206599"/>
                  </a:cubicBezTo>
                  <a:lnTo>
                    <a:pt x="72695" y="206599"/>
                  </a:lnTo>
                  <a:cubicBezTo>
                    <a:pt x="53415" y="206599"/>
                    <a:pt x="34925" y="198940"/>
                    <a:pt x="21292" y="185307"/>
                  </a:cubicBezTo>
                  <a:cubicBezTo>
                    <a:pt x="7659" y="171674"/>
                    <a:pt x="0" y="153184"/>
                    <a:pt x="0" y="133904"/>
                  </a:cubicBezTo>
                  <a:lnTo>
                    <a:pt x="0" y="72695"/>
                  </a:lnTo>
                  <a:cubicBezTo>
                    <a:pt x="0" y="53415"/>
                    <a:pt x="7659" y="34925"/>
                    <a:pt x="21292" y="21292"/>
                  </a:cubicBezTo>
                  <a:cubicBezTo>
                    <a:pt x="34925" y="7659"/>
                    <a:pt x="53415" y="0"/>
                    <a:pt x="72695" y="0"/>
                  </a:cubicBezTo>
                  <a:close/>
                </a:path>
              </a:pathLst>
            </a:custGeom>
            <a:solidFill>
              <a:srgbClr val="000000">
                <a:alpha val="0"/>
              </a:srgbClr>
            </a:solidFill>
            <a:ln w="47625" cap="rnd">
              <a:solidFill>
                <a:srgbClr val="5568B0"/>
              </a:solidFill>
              <a:prstDash val="solid"/>
              <a:round/>
            </a:ln>
          </p:spPr>
        </p:sp>
        <p:sp>
          <p:nvSpPr>
            <p:cNvPr id="29" name="TextBox 29"/>
            <p:cNvSpPr txBox="1"/>
            <p:nvPr/>
          </p:nvSpPr>
          <p:spPr>
            <a:xfrm>
              <a:off x="0" y="-38100"/>
              <a:ext cx="2804907" cy="244699"/>
            </a:xfrm>
            <a:prstGeom prst="rect">
              <a:avLst/>
            </a:prstGeom>
          </p:spPr>
          <p:txBody>
            <a:bodyPr lIns="50800" tIns="50800" rIns="50800" bIns="50800" rtlCol="0" anchor="ctr"/>
            <a:lstStyle/>
            <a:p>
              <a:pPr algn="ctr">
                <a:lnSpc>
                  <a:spcPts val="2659"/>
                </a:lnSpc>
              </a:pPr>
              <a:endParaRPr dirty="0"/>
            </a:p>
          </p:txBody>
        </p:sp>
      </p:grpSp>
      <p:grpSp>
        <p:nvGrpSpPr>
          <p:cNvPr id="30" name="Group 30"/>
          <p:cNvGrpSpPr/>
          <p:nvPr/>
        </p:nvGrpSpPr>
        <p:grpSpPr>
          <a:xfrm>
            <a:off x="3478163" y="2812898"/>
            <a:ext cx="4916561" cy="6800653"/>
            <a:chOff x="0" y="0"/>
            <a:chExt cx="1294897" cy="1791119"/>
          </a:xfrm>
        </p:grpSpPr>
        <p:sp>
          <p:nvSpPr>
            <p:cNvPr id="31" name="Freeform 31"/>
            <p:cNvSpPr/>
            <p:nvPr/>
          </p:nvSpPr>
          <p:spPr>
            <a:xfrm>
              <a:off x="0" y="0"/>
              <a:ext cx="1294897" cy="1791119"/>
            </a:xfrm>
            <a:custGeom>
              <a:avLst/>
              <a:gdLst/>
              <a:ahLst/>
              <a:cxnLst/>
              <a:rect l="l" t="t" r="r" b="b"/>
              <a:pathLst>
                <a:path w="1294897" h="1791119">
                  <a:moveTo>
                    <a:pt x="647448" y="0"/>
                  </a:moveTo>
                  <a:cubicBezTo>
                    <a:pt x="289873" y="0"/>
                    <a:pt x="0" y="400956"/>
                    <a:pt x="0" y="895559"/>
                  </a:cubicBezTo>
                  <a:cubicBezTo>
                    <a:pt x="0" y="1390163"/>
                    <a:pt x="289873" y="1791119"/>
                    <a:pt x="647448" y="1791119"/>
                  </a:cubicBezTo>
                  <a:cubicBezTo>
                    <a:pt x="1005024" y="1791119"/>
                    <a:pt x="1294897" y="1390163"/>
                    <a:pt x="1294897" y="895559"/>
                  </a:cubicBezTo>
                  <a:cubicBezTo>
                    <a:pt x="1294897" y="400956"/>
                    <a:pt x="1005024" y="0"/>
                    <a:pt x="647448" y="0"/>
                  </a:cubicBezTo>
                  <a:close/>
                </a:path>
              </a:pathLst>
            </a:custGeom>
            <a:solidFill>
              <a:srgbClr val="004AAD"/>
            </a:solidFill>
          </p:spPr>
        </p:sp>
        <p:sp>
          <p:nvSpPr>
            <p:cNvPr id="32" name="TextBox 32"/>
            <p:cNvSpPr txBox="1"/>
            <p:nvPr/>
          </p:nvSpPr>
          <p:spPr>
            <a:xfrm>
              <a:off x="121397" y="129817"/>
              <a:ext cx="1052104" cy="1493384"/>
            </a:xfrm>
            <a:prstGeom prst="rect">
              <a:avLst/>
            </a:prstGeom>
          </p:spPr>
          <p:txBody>
            <a:bodyPr lIns="50800" tIns="50800" rIns="50800" bIns="50800" rtlCol="0" anchor="ctr"/>
            <a:lstStyle/>
            <a:p>
              <a:pPr algn="ctr">
                <a:lnSpc>
                  <a:spcPts val="2659"/>
                </a:lnSpc>
              </a:pPr>
              <a:endParaRPr dirty="0"/>
            </a:p>
          </p:txBody>
        </p:sp>
      </p:grpSp>
      <p:sp>
        <p:nvSpPr>
          <p:cNvPr id="33" name="TextBox 33"/>
          <p:cNvSpPr txBox="1"/>
          <p:nvPr/>
        </p:nvSpPr>
        <p:spPr>
          <a:xfrm>
            <a:off x="7780225" y="3408668"/>
            <a:ext cx="7703600" cy="629921"/>
          </a:xfrm>
          <a:prstGeom prst="rect">
            <a:avLst/>
          </a:prstGeom>
        </p:spPr>
        <p:txBody>
          <a:bodyPr lIns="0" tIns="0" rIns="0" bIns="0" rtlCol="0" anchor="t">
            <a:spAutoFit/>
          </a:bodyPr>
          <a:lstStyle/>
          <a:p>
            <a:pPr algn="r">
              <a:lnSpc>
                <a:spcPts val="5179"/>
              </a:lnSpc>
            </a:pPr>
            <a:r>
              <a:rPr lang="en-US" sz="3699" b="1" dirty="0">
                <a:solidFill>
                  <a:srgbClr val="FFFFFF"/>
                </a:solidFill>
                <a:latin typeface="DM Sans Bold"/>
                <a:ea typeface="DM Sans Bold"/>
                <a:cs typeface="DM Sans Bold"/>
                <a:sym typeface="DM Sans Bold"/>
              </a:rPr>
              <a:t>Administration</a:t>
            </a:r>
          </a:p>
        </p:txBody>
      </p:sp>
      <p:sp>
        <p:nvSpPr>
          <p:cNvPr id="34" name="TextBox 34"/>
          <p:cNvSpPr txBox="1"/>
          <p:nvPr/>
        </p:nvSpPr>
        <p:spPr>
          <a:xfrm>
            <a:off x="7780225" y="4278824"/>
            <a:ext cx="7703600" cy="629921"/>
          </a:xfrm>
          <a:prstGeom prst="rect">
            <a:avLst/>
          </a:prstGeom>
        </p:spPr>
        <p:txBody>
          <a:bodyPr lIns="0" tIns="0" rIns="0" bIns="0" rtlCol="0" anchor="t">
            <a:spAutoFit/>
          </a:bodyPr>
          <a:lstStyle/>
          <a:p>
            <a:pPr algn="r">
              <a:lnSpc>
                <a:spcPts val="5179"/>
              </a:lnSpc>
            </a:pPr>
            <a:r>
              <a:rPr lang="en-US" sz="3699" b="1" dirty="0">
                <a:solidFill>
                  <a:srgbClr val="FFFFFF"/>
                </a:solidFill>
                <a:latin typeface="DM Sans Bold"/>
                <a:ea typeface="DM Sans Bold"/>
                <a:cs typeface="DM Sans Bold"/>
                <a:sym typeface="DM Sans Bold"/>
              </a:rPr>
              <a:t>Child Development</a:t>
            </a:r>
          </a:p>
        </p:txBody>
      </p:sp>
      <p:sp>
        <p:nvSpPr>
          <p:cNvPr id="35" name="TextBox 35"/>
          <p:cNvSpPr txBox="1"/>
          <p:nvPr/>
        </p:nvSpPr>
        <p:spPr>
          <a:xfrm>
            <a:off x="7780225" y="5148980"/>
            <a:ext cx="7703600" cy="629921"/>
          </a:xfrm>
          <a:prstGeom prst="rect">
            <a:avLst/>
          </a:prstGeom>
        </p:spPr>
        <p:txBody>
          <a:bodyPr lIns="0" tIns="0" rIns="0" bIns="0" rtlCol="0" anchor="t">
            <a:spAutoFit/>
          </a:bodyPr>
          <a:lstStyle/>
          <a:p>
            <a:pPr algn="r">
              <a:lnSpc>
                <a:spcPts val="5179"/>
              </a:lnSpc>
            </a:pPr>
            <a:r>
              <a:rPr lang="en-US" sz="3699" b="1" dirty="0">
                <a:solidFill>
                  <a:srgbClr val="FFFFFF"/>
                </a:solidFill>
                <a:latin typeface="DM Sans Bold"/>
                <a:ea typeface="DM Sans Bold"/>
                <a:cs typeface="DM Sans Bold"/>
                <a:sym typeface="DM Sans Bold"/>
              </a:rPr>
              <a:t>Children’s Museum</a:t>
            </a:r>
          </a:p>
        </p:txBody>
      </p:sp>
      <p:sp>
        <p:nvSpPr>
          <p:cNvPr id="36" name="TextBox 36"/>
          <p:cNvSpPr txBox="1"/>
          <p:nvPr/>
        </p:nvSpPr>
        <p:spPr>
          <a:xfrm>
            <a:off x="7780225" y="6019136"/>
            <a:ext cx="7703600" cy="629921"/>
          </a:xfrm>
          <a:prstGeom prst="rect">
            <a:avLst/>
          </a:prstGeom>
        </p:spPr>
        <p:txBody>
          <a:bodyPr lIns="0" tIns="0" rIns="0" bIns="0" rtlCol="0" anchor="t">
            <a:spAutoFit/>
          </a:bodyPr>
          <a:lstStyle/>
          <a:p>
            <a:pPr algn="r">
              <a:lnSpc>
                <a:spcPts val="5179"/>
              </a:lnSpc>
            </a:pPr>
            <a:r>
              <a:rPr lang="en-US" sz="3699" b="1" dirty="0">
                <a:solidFill>
                  <a:srgbClr val="FFFFFF"/>
                </a:solidFill>
                <a:latin typeface="DM Sans Bold"/>
                <a:ea typeface="DM Sans Bold"/>
                <a:cs typeface="DM Sans Bold"/>
                <a:sym typeface="DM Sans Bold"/>
              </a:rPr>
              <a:t>Employment &amp; Training</a:t>
            </a:r>
          </a:p>
        </p:txBody>
      </p:sp>
      <p:sp>
        <p:nvSpPr>
          <p:cNvPr id="38" name="TextBox 38"/>
          <p:cNvSpPr txBox="1"/>
          <p:nvPr/>
        </p:nvSpPr>
        <p:spPr>
          <a:xfrm>
            <a:off x="7799275" y="6905809"/>
            <a:ext cx="7703600" cy="629921"/>
          </a:xfrm>
          <a:prstGeom prst="rect">
            <a:avLst/>
          </a:prstGeom>
        </p:spPr>
        <p:txBody>
          <a:bodyPr lIns="0" tIns="0" rIns="0" bIns="0" rtlCol="0" anchor="t">
            <a:spAutoFit/>
          </a:bodyPr>
          <a:lstStyle/>
          <a:p>
            <a:pPr algn="r">
              <a:lnSpc>
                <a:spcPts val="5179"/>
              </a:lnSpc>
            </a:pPr>
            <a:r>
              <a:rPr lang="en-US" sz="3699" b="1" dirty="0">
                <a:solidFill>
                  <a:srgbClr val="FFFFFF"/>
                </a:solidFill>
                <a:latin typeface="DM Sans Bold"/>
                <a:ea typeface="DM Sans Bold"/>
                <a:cs typeface="DM Sans Bold"/>
                <a:sym typeface="DM Sans Bold"/>
              </a:rPr>
              <a:t>Recreation &amp; Special Events</a:t>
            </a:r>
          </a:p>
        </p:txBody>
      </p:sp>
      <p:sp>
        <p:nvSpPr>
          <p:cNvPr id="39" name="TextBox 39"/>
          <p:cNvSpPr txBox="1"/>
          <p:nvPr/>
        </p:nvSpPr>
        <p:spPr>
          <a:xfrm>
            <a:off x="7780225" y="7890248"/>
            <a:ext cx="7703600" cy="629921"/>
          </a:xfrm>
          <a:prstGeom prst="rect">
            <a:avLst/>
          </a:prstGeom>
        </p:spPr>
        <p:txBody>
          <a:bodyPr lIns="0" tIns="0" rIns="0" bIns="0" rtlCol="0" anchor="t">
            <a:spAutoFit/>
          </a:bodyPr>
          <a:lstStyle/>
          <a:p>
            <a:pPr algn="r">
              <a:lnSpc>
                <a:spcPts val="5179"/>
              </a:lnSpc>
            </a:pPr>
            <a:r>
              <a:rPr lang="en-US" sz="3699" b="1" dirty="0">
                <a:solidFill>
                  <a:srgbClr val="FFFFFF"/>
                </a:solidFill>
                <a:latin typeface="DM Sans Bold"/>
                <a:ea typeface="DM Sans Bold"/>
                <a:cs typeface="DM Sans Bold"/>
                <a:sym typeface="DM Sans Bold"/>
              </a:rPr>
              <a:t>Senior &amp; Social Services</a:t>
            </a:r>
          </a:p>
        </p:txBody>
      </p:sp>
      <p:sp>
        <p:nvSpPr>
          <p:cNvPr id="40" name="TextBox 40"/>
          <p:cNvSpPr txBox="1"/>
          <p:nvPr/>
        </p:nvSpPr>
        <p:spPr>
          <a:xfrm>
            <a:off x="8157503" y="2620305"/>
            <a:ext cx="7771248" cy="553945"/>
          </a:xfrm>
          <a:prstGeom prst="rect">
            <a:avLst/>
          </a:prstGeom>
        </p:spPr>
        <p:txBody>
          <a:bodyPr lIns="0" tIns="0" rIns="0" bIns="0" rtlCol="0" anchor="t">
            <a:spAutoFit/>
          </a:bodyPr>
          <a:lstStyle/>
          <a:p>
            <a:pPr algn="l">
              <a:lnSpc>
                <a:spcPts val="4183"/>
              </a:lnSpc>
            </a:pPr>
            <a:r>
              <a:rPr lang="en-US" sz="4183" b="1" dirty="0">
                <a:solidFill>
                  <a:srgbClr val="FFFFFF"/>
                </a:solidFill>
                <a:latin typeface="DM Sans Bold"/>
                <a:ea typeface="DM Sans Bold"/>
                <a:cs typeface="DM Sans Bold"/>
                <a:sym typeface="DM Sans Bold"/>
              </a:rPr>
              <a:t>DIVISIONS MAKING IT HAPPEN</a:t>
            </a:r>
          </a:p>
        </p:txBody>
      </p:sp>
      <p:sp>
        <p:nvSpPr>
          <p:cNvPr id="41" name="Freeform 41"/>
          <p:cNvSpPr/>
          <p:nvPr/>
        </p:nvSpPr>
        <p:spPr>
          <a:xfrm>
            <a:off x="1630485" y="2658572"/>
            <a:ext cx="6635126" cy="6635126"/>
          </a:xfrm>
          <a:custGeom>
            <a:avLst/>
            <a:gdLst/>
            <a:ahLst/>
            <a:cxnLst/>
            <a:rect l="l" t="t" r="r" b="b"/>
            <a:pathLst>
              <a:path w="6635126" h="6635126">
                <a:moveTo>
                  <a:pt x="0" y="0"/>
                </a:moveTo>
                <a:lnTo>
                  <a:pt x="6635126" y="0"/>
                </a:lnTo>
                <a:lnTo>
                  <a:pt x="6635126" y="6635126"/>
                </a:lnTo>
                <a:lnTo>
                  <a:pt x="0" y="6635126"/>
                </a:lnTo>
                <a:lnTo>
                  <a:pt x="0" y="0"/>
                </a:lnTo>
                <a:close/>
              </a:path>
            </a:pathLst>
          </a:custGeom>
          <a:blipFill>
            <a:blip r:embed="rId2"/>
            <a:stretch>
              <a:fillRect/>
            </a:stretch>
          </a:blipFill>
        </p:spPr>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 y="1"/>
            <a:ext cx="381000" cy="1149070"/>
            <a:chOff x="0" y="0"/>
            <a:chExt cx="144101" cy="512341"/>
          </a:xfrm>
        </p:grpSpPr>
        <p:sp>
          <p:nvSpPr>
            <p:cNvPr id="5" name="Freeform 5"/>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6" name="TextBox 6"/>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13" name="TextBox 13"/>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14" name="TextBox 14"/>
          <p:cNvSpPr txBox="1"/>
          <p:nvPr/>
        </p:nvSpPr>
        <p:spPr>
          <a:xfrm>
            <a:off x="555017" y="2154155"/>
            <a:ext cx="10341583" cy="7394717"/>
          </a:xfrm>
          <a:prstGeom prst="rect">
            <a:avLst/>
          </a:prstGeom>
        </p:spPr>
        <p:txBody>
          <a:bodyPr wrap="square" lIns="0" tIns="0" rIns="0" bIns="0" rtlCol="0" anchor="t">
            <a:spAutoFit/>
          </a:bodyPr>
          <a:lstStyle/>
          <a:p>
            <a:pPr marL="0" lvl="1" indent="0" algn="l">
              <a:lnSpc>
                <a:spcPts val="2399"/>
              </a:lnSpc>
              <a:spcBef>
                <a:spcPct val="0"/>
              </a:spcBef>
            </a:pPr>
            <a:r>
              <a:rPr lang="en-US" sz="2399" b="1" u="none" strike="noStrike" dirty="0">
                <a:solidFill>
                  <a:srgbClr val="000000"/>
                </a:solidFill>
                <a:latin typeface="Calibri" panose="020F0502020204030204" pitchFamily="34" charset="0"/>
                <a:ea typeface="Poppins"/>
                <a:cs typeface="Calibri" panose="020F0502020204030204" pitchFamily="34" charset="0"/>
                <a:sym typeface="Poppins"/>
              </a:rPr>
              <a:t>Centennial Celebration: </a:t>
            </a:r>
            <a:r>
              <a:rPr lang="en-US" sz="2399" dirty="0">
                <a:solidFill>
                  <a:srgbClr val="000000"/>
                </a:solidFill>
                <a:latin typeface="Calibri" panose="020F0502020204030204" pitchFamily="34" charset="0"/>
                <a:ea typeface="Poppins"/>
                <a:cs typeface="Calibri" panose="020F0502020204030204" pitchFamily="34" charset="0"/>
                <a:sym typeface="Poppins"/>
              </a:rPr>
              <a:t>S</a:t>
            </a:r>
            <a:r>
              <a:rPr lang="en-US" sz="2399" u="none" strike="noStrike" dirty="0">
                <a:solidFill>
                  <a:srgbClr val="000000"/>
                </a:solidFill>
                <a:latin typeface="Calibri" panose="020F0502020204030204" pitchFamily="34" charset="0"/>
                <a:ea typeface="Poppins"/>
                <a:cs typeface="Calibri" panose="020F0502020204030204" pitchFamily="34" charset="0"/>
                <a:sym typeface="Poppins"/>
              </a:rPr>
              <a:t>uccessfully designed, programmed, and hosted a variety of Centennial Celebration activities in collaboration with the Centennial Committee.</a:t>
            </a:r>
          </a:p>
          <a:p>
            <a:pPr marL="0" lvl="1" indent="0" algn="l">
              <a:lnSpc>
                <a:spcPts val="2399"/>
              </a:lnSpc>
              <a:spcBef>
                <a:spcPct val="0"/>
              </a:spcBef>
            </a:pPr>
            <a:endParaRPr lang="en-US" sz="2399" b="1" dirty="0">
              <a:solidFill>
                <a:srgbClr val="000000"/>
              </a:solidFill>
              <a:latin typeface="Calibri" panose="020F0502020204030204" pitchFamily="34" charset="0"/>
              <a:ea typeface="Poppins"/>
              <a:cs typeface="Calibri" panose="020F0502020204030204" pitchFamily="34" charset="0"/>
              <a:sym typeface="Poppins"/>
            </a:endParaRPr>
          </a:p>
          <a:p>
            <a:pPr marL="0" lvl="1" indent="0" algn="l">
              <a:lnSpc>
                <a:spcPts val="2399"/>
              </a:lnSpc>
              <a:spcBef>
                <a:spcPct val="0"/>
              </a:spcBef>
            </a:pPr>
            <a:r>
              <a:rPr lang="en-US" sz="2399" b="1" u="none" strike="noStrike" dirty="0">
                <a:solidFill>
                  <a:srgbClr val="000000"/>
                </a:solidFill>
                <a:latin typeface="Calibri" panose="020F0502020204030204" pitchFamily="34" charset="0"/>
                <a:ea typeface="Poppins"/>
                <a:cs typeface="Calibri" panose="020F0502020204030204" pitchFamily="34" charset="0"/>
                <a:sym typeface="Poppins"/>
              </a:rPr>
              <a:t>Graffiti Abatement Program: </a:t>
            </a:r>
            <a:r>
              <a:rPr lang="en-US" sz="2399" u="none" strike="noStrike" dirty="0">
                <a:solidFill>
                  <a:srgbClr val="000000"/>
                </a:solidFill>
                <a:latin typeface="Calibri" panose="020F0502020204030204" pitchFamily="34" charset="0"/>
                <a:ea typeface="Poppins"/>
                <a:cs typeface="Calibri" panose="020F0502020204030204" pitchFamily="34" charset="0"/>
                <a:sym typeface="Poppins"/>
              </a:rPr>
              <a:t>Removed almost 190,000 square feet of graffiti throughout the City.  Average removal time was less than 24 hours after reporting.</a:t>
            </a:r>
          </a:p>
          <a:p>
            <a:pPr algn="l">
              <a:lnSpc>
                <a:spcPts val="2399"/>
              </a:lnSpc>
              <a:spcBef>
                <a:spcPct val="0"/>
              </a:spcBef>
            </a:pPr>
            <a:endParaRPr lang="en-US" sz="2399" u="none" strike="noStrike" dirty="0">
              <a:solidFill>
                <a:srgbClr val="000000"/>
              </a:solidFill>
              <a:latin typeface="Calibri" panose="020F0502020204030204" pitchFamily="34" charset="0"/>
              <a:ea typeface="Poppins"/>
              <a:cs typeface="Calibri" panose="020F0502020204030204" pitchFamily="34" charset="0"/>
              <a:sym typeface="Poppins"/>
            </a:endParaRPr>
          </a:p>
          <a:p>
            <a:pPr algn="l">
              <a:lnSpc>
                <a:spcPts val="2399"/>
              </a:lnSpc>
              <a:spcBef>
                <a:spcPct val="0"/>
              </a:spcBef>
            </a:pPr>
            <a:r>
              <a:rPr lang="en-US" sz="2399" b="1" u="none" strike="noStrike" dirty="0">
                <a:solidFill>
                  <a:srgbClr val="000000"/>
                </a:solidFill>
                <a:latin typeface="Calibri" panose="020F0502020204030204" pitchFamily="34" charset="0"/>
                <a:ea typeface="Poppins"/>
                <a:cs typeface="Calibri" panose="020F0502020204030204" pitchFamily="34" charset="0"/>
                <a:sym typeface="Poppins"/>
              </a:rPr>
              <a:t>Holiday Wishes</a:t>
            </a:r>
            <a:r>
              <a:rPr lang="en-US" sz="2399" u="none" strike="noStrike" dirty="0">
                <a:solidFill>
                  <a:srgbClr val="000000"/>
                </a:solidFill>
                <a:latin typeface="Calibri" panose="020F0502020204030204" pitchFamily="34" charset="0"/>
                <a:ea typeface="Poppins"/>
                <a:cs typeface="Calibri" panose="020F0502020204030204" pitchFamily="34" charset="0"/>
                <a:sym typeface="Poppins"/>
              </a:rPr>
              <a:t> </a:t>
            </a:r>
            <a:r>
              <a:rPr lang="en-US" sz="2399" b="1" u="none" strike="noStrike" dirty="0">
                <a:solidFill>
                  <a:srgbClr val="000000"/>
                </a:solidFill>
                <a:latin typeface="Calibri" panose="020F0502020204030204" pitchFamily="34" charset="0"/>
                <a:ea typeface="Poppins"/>
                <a:cs typeface="Calibri" panose="020F0502020204030204" pitchFamily="34" charset="0"/>
                <a:sym typeface="Poppins"/>
              </a:rPr>
              <a:t>Program:</a:t>
            </a:r>
            <a:r>
              <a:rPr lang="en-US" sz="2399" u="none" strike="noStrike" dirty="0">
                <a:solidFill>
                  <a:srgbClr val="000000"/>
                </a:solidFill>
                <a:latin typeface="Calibri" panose="020F0502020204030204" pitchFamily="34" charset="0"/>
                <a:ea typeface="Poppins"/>
                <a:cs typeface="Calibri" panose="020F0502020204030204" pitchFamily="34" charset="0"/>
                <a:sym typeface="Poppins"/>
              </a:rPr>
              <a:t> </a:t>
            </a:r>
            <a:r>
              <a:rPr lang="en-US" sz="2399" dirty="0">
                <a:solidFill>
                  <a:srgbClr val="000000"/>
                </a:solidFill>
                <a:latin typeface="Calibri" panose="020F0502020204030204" pitchFamily="34" charset="0"/>
                <a:ea typeface="Poppins"/>
                <a:cs typeface="Calibri" panose="020F0502020204030204" pitchFamily="34" charset="0"/>
                <a:sym typeface="Poppins"/>
              </a:rPr>
              <a:t>S</a:t>
            </a:r>
            <a:r>
              <a:rPr lang="en-US" sz="2399" u="none" strike="noStrike" dirty="0">
                <a:solidFill>
                  <a:srgbClr val="000000"/>
                </a:solidFill>
                <a:latin typeface="Calibri" panose="020F0502020204030204" pitchFamily="34" charset="0"/>
                <a:ea typeface="Poppins"/>
                <a:cs typeface="Calibri" panose="020F0502020204030204" pitchFamily="34" charset="0"/>
                <a:sym typeface="Poppins"/>
              </a:rPr>
              <a:t>upported 400 local families in partnership with the following: La Habra City School District, Lowel</a:t>
            </a:r>
            <a:r>
              <a:rPr lang="en-US" sz="2399" dirty="0">
                <a:solidFill>
                  <a:srgbClr val="000000"/>
                </a:solidFill>
                <a:latin typeface="Calibri" panose="020F0502020204030204" pitchFamily="34" charset="0"/>
                <a:ea typeface="Poppins"/>
                <a:cs typeface="Calibri" panose="020F0502020204030204" pitchFamily="34" charset="0"/>
                <a:sym typeface="Poppins"/>
              </a:rPr>
              <a:t>l Joint School district, La Habra Collaborative, and local nonprofit organizations.</a:t>
            </a:r>
            <a:endParaRPr lang="en-US" sz="2399" u="none" strike="noStrike" dirty="0">
              <a:solidFill>
                <a:srgbClr val="000000"/>
              </a:solidFill>
              <a:latin typeface="Calibri" panose="020F0502020204030204" pitchFamily="34" charset="0"/>
              <a:ea typeface="Poppins"/>
              <a:cs typeface="Calibri" panose="020F0502020204030204" pitchFamily="34" charset="0"/>
              <a:sym typeface="Poppins"/>
            </a:endParaRPr>
          </a:p>
          <a:p>
            <a:pPr marL="0" lvl="1" indent="0" algn="l">
              <a:lnSpc>
                <a:spcPts val="2399"/>
              </a:lnSpc>
              <a:spcBef>
                <a:spcPct val="0"/>
              </a:spcBef>
            </a:pPr>
            <a:endParaRPr lang="en-US" sz="2399" u="none" strike="noStrike" dirty="0">
              <a:solidFill>
                <a:srgbClr val="000000"/>
              </a:solidFill>
              <a:latin typeface="Calibri" panose="020F0502020204030204" pitchFamily="34" charset="0"/>
              <a:ea typeface="Poppins"/>
              <a:cs typeface="Calibri" panose="020F0502020204030204" pitchFamily="34" charset="0"/>
              <a:sym typeface="Poppins"/>
            </a:endParaRPr>
          </a:p>
          <a:p>
            <a:pPr algn="l">
              <a:lnSpc>
                <a:spcPts val="2399"/>
              </a:lnSpc>
              <a:spcBef>
                <a:spcPct val="0"/>
              </a:spcBef>
            </a:pPr>
            <a:r>
              <a:rPr lang="en-US" sz="2399" b="1" u="none" strike="noStrike" dirty="0">
                <a:solidFill>
                  <a:srgbClr val="000000"/>
                </a:solidFill>
                <a:latin typeface="Calibri" panose="020F0502020204030204" pitchFamily="34" charset="0"/>
                <a:ea typeface="Poppins"/>
                <a:cs typeface="Calibri" panose="020F0502020204030204" pitchFamily="34" charset="0"/>
                <a:sym typeface="Poppins"/>
              </a:rPr>
              <a:t>Life in La Habra</a:t>
            </a:r>
            <a:r>
              <a:rPr lang="en-US" sz="2399" u="none" strike="noStrike" dirty="0">
                <a:solidFill>
                  <a:srgbClr val="000000"/>
                </a:solidFill>
                <a:latin typeface="Calibri" panose="020F0502020204030204" pitchFamily="34" charset="0"/>
                <a:ea typeface="Poppins"/>
                <a:cs typeface="Calibri" panose="020F0502020204030204" pitchFamily="34" charset="0"/>
                <a:sym typeface="Poppins"/>
              </a:rPr>
              <a:t> </a:t>
            </a:r>
            <a:r>
              <a:rPr lang="en-US" sz="2399" b="1" u="none" strike="noStrike" dirty="0">
                <a:solidFill>
                  <a:srgbClr val="000000"/>
                </a:solidFill>
                <a:latin typeface="Calibri" panose="020F0502020204030204" pitchFamily="34" charset="0"/>
                <a:ea typeface="Poppins"/>
                <a:cs typeface="Calibri" panose="020F0502020204030204" pitchFamily="34" charset="0"/>
                <a:sym typeface="Poppins"/>
              </a:rPr>
              <a:t>Magazine</a:t>
            </a:r>
            <a:r>
              <a:rPr lang="en-US" sz="2399" u="none" strike="noStrike" dirty="0">
                <a:solidFill>
                  <a:srgbClr val="000000"/>
                </a:solidFill>
                <a:latin typeface="Calibri" panose="020F0502020204030204" pitchFamily="34" charset="0"/>
                <a:ea typeface="Poppins"/>
                <a:cs typeface="Calibri" panose="020F0502020204030204" pitchFamily="34" charset="0"/>
                <a:sym typeface="Poppins"/>
              </a:rPr>
              <a:t>: produced two magazines, which included information on recreation classes, events, and general City information and updates.</a:t>
            </a:r>
          </a:p>
          <a:p>
            <a:pPr algn="l">
              <a:lnSpc>
                <a:spcPts val="2399"/>
              </a:lnSpc>
              <a:spcBef>
                <a:spcPct val="0"/>
              </a:spcBef>
            </a:pPr>
            <a:endParaRPr lang="en-US" sz="2399" u="none" strike="noStrike" dirty="0">
              <a:solidFill>
                <a:srgbClr val="000000"/>
              </a:solidFill>
              <a:latin typeface="Calibri" panose="020F0502020204030204" pitchFamily="34" charset="0"/>
              <a:ea typeface="Poppins"/>
              <a:cs typeface="Calibri" panose="020F0502020204030204" pitchFamily="34" charset="0"/>
              <a:sym typeface="Poppins"/>
            </a:endParaRPr>
          </a:p>
          <a:p>
            <a:pPr marL="0" lvl="1" indent="0" algn="l">
              <a:lnSpc>
                <a:spcPts val="2399"/>
              </a:lnSpc>
              <a:spcBef>
                <a:spcPct val="0"/>
              </a:spcBef>
            </a:pPr>
            <a:r>
              <a:rPr lang="en-US" sz="2399" b="1" u="none" strike="noStrike" dirty="0">
                <a:solidFill>
                  <a:srgbClr val="000000"/>
                </a:solidFill>
                <a:latin typeface="Calibri" panose="020F0502020204030204" pitchFamily="34" charset="0"/>
                <a:ea typeface="Poppins"/>
                <a:cs typeface="Calibri" panose="020F0502020204030204" pitchFamily="34" charset="0"/>
                <a:sym typeface="Poppins"/>
              </a:rPr>
              <a:t>Facility </a:t>
            </a:r>
            <a:r>
              <a:rPr lang="en-US" sz="2399" b="1" dirty="0">
                <a:solidFill>
                  <a:srgbClr val="000000"/>
                </a:solidFill>
                <a:latin typeface="Calibri" panose="020F0502020204030204" pitchFamily="34" charset="0"/>
                <a:ea typeface="Poppins"/>
                <a:cs typeface="Calibri" panose="020F0502020204030204" pitchFamily="34" charset="0"/>
                <a:sym typeface="Poppins"/>
              </a:rPr>
              <a:t>L</a:t>
            </a:r>
            <a:r>
              <a:rPr lang="en-US" sz="2399" b="1" u="none" strike="noStrike" dirty="0">
                <a:solidFill>
                  <a:srgbClr val="000000"/>
                </a:solidFill>
                <a:latin typeface="Calibri" panose="020F0502020204030204" pitchFamily="34" charset="0"/>
                <a:ea typeface="Poppins"/>
                <a:cs typeface="Calibri" panose="020F0502020204030204" pitchFamily="34" charset="0"/>
                <a:sym typeface="Poppins"/>
              </a:rPr>
              <a:t>eases:   </a:t>
            </a:r>
            <a:r>
              <a:rPr lang="en-US" sz="2399" u="none" strike="noStrike" dirty="0">
                <a:solidFill>
                  <a:srgbClr val="000000"/>
                </a:solidFill>
                <a:latin typeface="Calibri" panose="020F0502020204030204" pitchFamily="34" charset="0"/>
                <a:ea typeface="Poppins"/>
                <a:cs typeface="Calibri" panose="020F0502020204030204" pitchFamily="34" charset="0"/>
                <a:sym typeface="Poppins"/>
              </a:rPr>
              <a:t>Managed and oversaw facility leases in support of several local non-profits which operate out of City-owned facilities</a:t>
            </a:r>
            <a:r>
              <a:rPr lang="en-US" sz="2399" dirty="0">
                <a:solidFill>
                  <a:srgbClr val="000000"/>
                </a:solidFill>
                <a:latin typeface="Calibri" panose="020F0502020204030204" pitchFamily="34" charset="0"/>
                <a:ea typeface="Poppins"/>
                <a:cs typeface="Calibri" panose="020F0502020204030204" pitchFamily="34" charset="0"/>
                <a:sym typeface="Poppins"/>
              </a:rPr>
              <a:t>, such as HBIC, Boys &amp; Girls Club, Lions Club, Depot Theatre, Art Association, Woman’s Club, iTennis/iPickle, VCC: The Gary Center.</a:t>
            </a:r>
          </a:p>
          <a:p>
            <a:pPr marL="0" lvl="1" indent="0" algn="l">
              <a:lnSpc>
                <a:spcPts val="2399"/>
              </a:lnSpc>
              <a:spcBef>
                <a:spcPct val="0"/>
              </a:spcBef>
            </a:pPr>
            <a:endParaRPr lang="en-US" sz="2399" dirty="0">
              <a:solidFill>
                <a:srgbClr val="000000"/>
              </a:solidFill>
              <a:latin typeface="Calibri" panose="020F0502020204030204" pitchFamily="34" charset="0"/>
              <a:ea typeface="Poppins"/>
              <a:cs typeface="Calibri" panose="020F0502020204030204" pitchFamily="34" charset="0"/>
              <a:sym typeface="Poppins"/>
            </a:endParaRPr>
          </a:p>
          <a:p>
            <a:pPr marL="0" lvl="1" indent="0" algn="l">
              <a:lnSpc>
                <a:spcPts val="2399"/>
              </a:lnSpc>
              <a:spcBef>
                <a:spcPct val="0"/>
              </a:spcBef>
            </a:pPr>
            <a:r>
              <a:rPr lang="en-US" sz="2399" b="1" dirty="0">
                <a:solidFill>
                  <a:srgbClr val="000000"/>
                </a:solidFill>
                <a:latin typeface="Calibri" panose="020F0502020204030204" pitchFamily="34" charset="0"/>
                <a:ea typeface="Poppins"/>
                <a:cs typeface="Calibri" panose="020F0502020204030204" pitchFamily="34" charset="0"/>
                <a:sym typeface="Poppins"/>
              </a:rPr>
              <a:t>Community Center Renovation: </a:t>
            </a:r>
            <a:r>
              <a:rPr lang="en-US" sz="2399" dirty="0">
                <a:solidFill>
                  <a:srgbClr val="000000"/>
                </a:solidFill>
                <a:latin typeface="Calibri" panose="020F0502020204030204" pitchFamily="34" charset="0"/>
                <a:ea typeface="Poppins"/>
                <a:cs typeface="Calibri" panose="020F0502020204030204" pitchFamily="34" charset="0"/>
                <a:sym typeface="Poppins"/>
              </a:rPr>
              <a:t>Completed major portion of upgrades to the Community Center ballroom and entrance lobby, including new flooring, paint, ceiling tiles, display cases, and events monitors and sound panels.</a:t>
            </a:r>
          </a:p>
          <a:p>
            <a:pPr marL="0" lvl="1" indent="0" algn="l">
              <a:lnSpc>
                <a:spcPts val="2399"/>
              </a:lnSpc>
              <a:spcBef>
                <a:spcPct val="0"/>
              </a:spcBef>
            </a:pPr>
            <a:endParaRPr lang="en-US" sz="2399" dirty="0">
              <a:solidFill>
                <a:srgbClr val="000000"/>
              </a:solidFill>
              <a:latin typeface="Calibri" panose="020F0502020204030204" pitchFamily="34" charset="0"/>
              <a:ea typeface="Poppins"/>
              <a:cs typeface="Calibri" panose="020F0502020204030204" pitchFamily="34" charset="0"/>
              <a:sym typeface="Poppins"/>
            </a:endParaRPr>
          </a:p>
          <a:p>
            <a:pPr marL="0" lvl="1" indent="0" algn="l">
              <a:lnSpc>
                <a:spcPts val="2399"/>
              </a:lnSpc>
              <a:spcBef>
                <a:spcPct val="0"/>
              </a:spcBef>
            </a:pPr>
            <a:r>
              <a:rPr lang="en-US" sz="2399" b="1" dirty="0">
                <a:solidFill>
                  <a:srgbClr val="000000"/>
                </a:solidFill>
                <a:latin typeface="Calibri" panose="020F0502020204030204" pitchFamily="34" charset="0"/>
                <a:ea typeface="Poppins"/>
                <a:cs typeface="Calibri" panose="020F0502020204030204" pitchFamily="34" charset="0"/>
                <a:sym typeface="Poppins"/>
              </a:rPr>
              <a:t>Non-Profit Updates: </a:t>
            </a:r>
            <a:r>
              <a:rPr lang="en-US" sz="2399" dirty="0">
                <a:solidFill>
                  <a:srgbClr val="000000"/>
                </a:solidFill>
                <a:latin typeface="Calibri" panose="020F0502020204030204" pitchFamily="34" charset="0"/>
                <a:ea typeface="Poppins"/>
                <a:cs typeface="Calibri" panose="020F0502020204030204" pitchFamily="34" charset="0"/>
                <a:sym typeface="Poppins"/>
              </a:rPr>
              <a:t>Successfully helped relocate the Woman’s Club, Art Association, and Historical Museum to newly renovated City buildings. </a:t>
            </a:r>
            <a:endParaRPr lang="en-US" sz="2399" u="none" strike="noStrike" dirty="0">
              <a:solidFill>
                <a:srgbClr val="000000"/>
              </a:solidFill>
              <a:latin typeface="Poppins"/>
              <a:ea typeface="Poppins"/>
              <a:cs typeface="Poppins"/>
              <a:sym typeface="Poppins"/>
            </a:endParaRPr>
          </a:p>
        </p:txBody>
      </p:sp>
      <p:sp>
        <p:nvSpPr>
          <p:cNvPr id="15" name="TextBox 15"/>
          <p:cNvSpPr txBox="1"/>
          <p:nvPr/>
        </p:nvSpPr>
        <p:spPr>
          <a:xfrm>
            <a:off x="522410" y="1530446"/>
            <a:ext cx="7162799" cy="579646"/>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Administration Division</a:t>
            </a:r>
          </a:p>
        </p:txBody>
      </p:sp>
      <p:grpSp>
        <p:nvGrpSpPr>
          <p:cNvPr id="32" name="Group 31">
            <a:extLst>
              <a:ext uri="{FF2B5EF4-FFF2-40B4-BE49-F238E27FC236}">
                <a16:creationId xmlns:a16="http://schemas.microsoft.com/office/drawing/2014/main" id="{19C1984F-B572-4C4F-AA1E-6847C5E9F66A}"/>
              </a:ext>
            </a:extLst>
          </p:cNvPr>
          <p:cNvGrpSpPr/>
          <p:nvPr/>
        </p:nvGrpSpPr>
        <p:grpSpPr>
          <a:xfrm>
            <a:off x="0" y="9550558"/>
            <a:ext cx="18288000" cy="736442"/>
            <a:chOff x="0" y="9550558"/>
            <a:chExt cx="18288000" cy="736442"/>
          </a:xfrm>
        </p:grpSpPr>
        <p:grpSp>
          <p:nvGrpSpPr>
            <p:cNvPr id="7" name="Group 7"/>
            <p:cNvGrpSpPr/>
            <p:nvPr/>
          </p:nvGrpSpPr>
          <p:grpSpPr>
            <a:xfrm>
              <a:off x="0" y="9550558"/>
              <a:ext cx="18288000" cy="736442"/>
              <a:chOff x="0" y="0"/>
              <a:chExt cx="5439719" cy="575567"/>
            </a:xfrm>
          </p:grpSpPr>
          <p:sp>
            <p:nvSpPr>
              <p:cNvPr id="8" name="Freeform 8"/>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9" name="TextBox 9"/>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30" name="TextBox 30"/>
            <p:cNvSpPr txBox="1"/>
            <p:nvPr/>
          </p:nvSpPr>
          <p:spPr>
            <a:xfrm>
              <a:off x="152375" y="9798574"/>
              <a:ext cx="7848625"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COMMUNITY SERVICES DEPARTMENT</a:t>
              </a:r>
            </a:p>
          </p:txBody>
        </p:sp>
        <p:sp>
          <p:nvSpPr>
            <p:cNvPr id="31" name="TextBox 30">
              <a:extLst>
                <a:ext uri="{FF2B5EF4-FFF2-40B4-BE49-F238E27FC236}">
                  <a16:creationId xmlns:a16="http://schemas.microsoft.com/office/drawing/2014/main" id="{440CF826-057F-42DF-983E-A30D02AD3451}"/>
                </a:ext>
              </a:extLst>
            </p:cNvPr>
            <p:cNvSpPr txBox="1"/>
            <p:nvPr/>
          </p:nvSpPr>
          <p:spPr>
            <a:xfrm>
              <a:off x="13549778" y="9793682"/>
              <a:ext cx="4358352"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FISCAL YEAR 2026-2027</a:t>
              </a:r>
            </a:p>
          </p:txBody>
        </p:sp>
      </p:grpSp>
      <p:sp>
        <p:nvSpPr>
          <p:cNvPr id="33" name="Freeform 16">
            <a:extLst>
              <a:ext uri="{FF2B5EF4-FFF2-40B4-BE49-F238E27FC236}">
                <a16:creationId xmlns:a16="http://schemas.microsoft.com/office/drawing/2014/main" id="{578E432B-6628-49F2-8F11-CA08F7C33D58}"/>
              </a:ext>
            </a:extLst>
          </p:cNvPr>
          <p:cNvSpPr/>
          <p:nvPr/>
        </p:nvSpPr>
        <p:spPr>
          <a:xfrm>
            <a:off x="15011400" y="201917"/>
            <a:ext cx="3075849" cy="5075659"/>
          </a:xfrm>
          <a:custGeom>
            <a:avLst/>
            <a:gdLst/>
            <a:ahLst/>
            <a:cxnLst/>
            <a:rect l="l" t="t" r="r" b="b"/>
            <a:pathLst>
              <a:path w="5014295" h="7335727">
                <a:moveTo>
                  <a:pt x="0" y="0"/>
                </a:moveTo>
                <a:lnTo>
                  <a:pt x="5014294" y="0"/>
                </a:lnTo>
                <a:lnTo>
                  <a:pt x="5014294" y="7335728"/>
                </a:lnTo>
                <a:lnTo>
                  <a:pt x="0" y="7335728"/>
                </a:lnTo>
                <a:lnTo>
                  <a:pt x="0" y="0"/>
                </a:lnTo>
                <a:close/>
              </a:path>
            </a:pathLst>
          </a:custGeom>
          <a:blipFill>
            <a:blip r:embed="rId3"/>
            <a:stretch>
              <a:fillRect/>
            </a:stretch>
          </a:blipFill>
        </p:spPr>
      </p:sp>
      <p:sp>
        <p:nvSpPr>
          <p:cNvPr id="34" name="Freeform 14">
            <a:extLst>
              <a:ext uri="{FF2B5EF4-FFF2-40B4-BE49-F238E27FC236}">
                <a16:creationId xmlns:a16="http://schemas.microsoft.com/office/drawing/2014/main" id="{DAFCA7AC-CE2A-444F-A72A-0B42A56A6B82}"/>
              </a:ext>
            </a:extLst>
          </p:cNvPr>
          <p:cNvSpPr/>
          <p:nvPr/>
        </p:nvSpPr>
        <p:spPr>
          <a:xfrm>
            <a:off x="15036799" y="5520699"/>
            <a:ext cx="3075849" cy="3720395"/>
          </a:xfrm>
          <a:custGeom>
            <a:avLst/>
            <a:gdLst/>
            <a:ahLst/>
            <a:cxnLst/>
            <a:rect l="l" t="t" r="r" b="b"/>
            <a:pathLst>
              <a:path w="7135034" h="9206496">
                <a:moveTo>
                  <a:pt x="0" y="0"/>
                </a:moveTo>
                <a:lnTo>
                  <a:pt x="7135034" y="0"/>
                </a:lnTo>
                <a:lnTo>
                  <a:pt x="7135034" y="9206496"/>
                </a:lnTo>
                <a:lnTo>
                  <a:pt x="0" y="9206496"/>
                </a:lnTo>
                <a:lnTo>
                  <a:pt x="0" y="0"/>
                </a:lnTo>
                <a:close/>
              </a:path>
            </a:pathLst>
          </a:custGeom>
          <a:blipFill>
            <a:blip r:embed="rId4"/>
            <a:stretch>
              <a:fillRect/>
            </a:stretch>
          </a:blipFill>
        </p:spPr>
      </p:sp>
      <p:pic>
        <p:nvPicPr>
          <p:cNvPr id="36" name="Picture 35">
            <a:extLst>
              <a:ext uri="{FF2B5EF4-FFF2-40B4-BE49-F238E27FC236}">
                <a16:creationId xmlns:a16="http://schemas.microsoft.com/office/drawing/2014/main" id="{FDECEC5E-D13B-4A72-B340-E1A75083A71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896600" y="6535994"/>
            <a:ext cx="4057650" cy="2705100"/>
          </a:xfrm>
          <a:prstGeom prst="rect">
            <a:avLst/>
          </a:prstGeom>
        </p:spPr>
      </p:pic>
      <p:sp>
        <p:nvSpPr>
          <p:cNvPr id="37" name="Freeform 12">
            <a:extLst>
              <a:ext uri="{FF2B5EF4-FFF2-40B4-BE49-F238E27FC236}">
                <a16:creationId xmlns:a16="http://schemas.microsoft.com/office/drawing/2014/main" id="{1380CCAC-DBE1-4709-9A41-91A1E7ABE7A4}"/>
              </a:ext>
            </a:extLst>
          </p:cNvPr>
          <p:cNvSpPr/>
          <p:nvPr/>
        </p:nvSpPr>
        <p:spPr>
          <a:xfrm>
            <a:off x="11005765" y="1365008"/>
            <a:ext cx="3923085" cy="4981174"/>
          </a:xfrm>
          <a:custGeom>
            <a:avLst/>
            <a:gdLst/>
            <a:ahLst/>
            <a:cxnLst/>
            <a:rect l="l" t="t" r="r" b="b"/>
            <a:pathLst>
              <a:path w="15388500" h="6366992">
                <a:moveTo>
                  <a:pt x="0" y="0"/>
                </a:moveTo>
                <a:lnTo>
                  <a:pt x="15388500" y="0"/>
                </a:lnTo>
                <a:lnTo>
                  <a:pt x="15388500" y="6366992"/>
                </a:lnTo>
                <a:lnTo>
                  <a:pt x="0" y="6366992"/>
                </a:lnTo>
                <a:lnTo>
                  <a:pt x="0" y="0"/>
                </a:lnTo>
                <a:close/>
              </a:path>
            </a:pathLst>
          </a:custGeom>
          <a:blipFill>
            <a:blip r:embed="rId6"/>
            <a:stretch>
              <a:fillRect l="-117487" t="-4002" r="-112044" b="-3349"/>
            </a:stretch>
          </a:blipFill>
        </p:spPr>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522410" y="2359530"/>
            <a:ext cx="9421413" cy="5544275"/>
          </a:xfrm>
          <a:prstGeom prst="rect">
            <a:avLst/>
          </a:prstGeom>
        </p:spPr>
        <p:txBody>
          <a:bodyPr wrap="square" lIns="0" tIns="0" rIns="0" bIns="0" rtlCol="0" anchor="t">
            <a:spAutoFit/>
          </a:bodyPr>
          <a:lstStyle/>
          <a:p>
            <a:pPr algn="l">
              <a:lnSpc>
                <a:spcPts val="2399"/>
              </a:lnSpc>
            </a:pPr>
            <a:r>
              <a:rPr lang="en-US" sz="2399" b="1" dirty="0">
                <a:solidFill>
                  <a:srgbClr val="000000"/>
                </a:solidFill>
                <a:latin typeface="Calibri" panose="020F0502020204030204" pitchFamily="34" charset="0"/>
                <a:ea typeface="Poppins"/>
                <a:cs typeface="Calibri" panose="020F0502020204030204" pitchFamily="34" charset="0"/>
                <a:sym typeface="Poppins"/>
              </a:rPr>
              <a:t>Children Served: </a:t>
            </a:r>
            <a:r>
              <a:rPr lang="en-US" sz="2399" dirty="0">
                <a:solidFill>
                  <a:srgbClr val="000000"/>
                </a:solidFill>
                <a:latin typeface="Calibri" panose="020F0502020204030204" pitchFamily="34" charset="0"/>
                <a:ea typeface="Poppins"/>
                <a:cs typeface="Calibri" panose="020F0502020204030204" pitchFamily="34" charset="0"/>
                <a:sym typeface="Poppins"/>
              </a:rPr>
              <a:t>Over 280 children in grant-funded State Preschool, School-Age General Child Care, and Family Child Care programs</a:t>
            </a:r>
          </a:p>
          <a:p>
            <a:pPr algn="l">
              <a:lnSpc>
                <a:spcPts val="2399"/>
              </a:lnSpc>
            </a:pPr>
            <a:endParaRPr lang="en-US" sz="2399" dirty="0">
              <a:solidFill>
                <a:srgbClr val="000000"/>
              </a:solidFill>
              <a:latin typeface="Calibri" panose="020F0502020204030204" pitchFamily="34" charset="0"/>
              <a:ea typeface="Poppins"/>
              <a:cs typeface="Calibri" panose="020F0502020204030204" pitchFamily="34" charset="0"/>
              <a:sym typeface="Poppins"/>
            </a:endParaRPr>
          </a:p>
          <a:p>
            <a:pPr algn="l">
              <a:lnSpc>
                <a:spcPts val="2399"/>
              </a:lnSpc>
            </a:pPr>
            <a:r>
              <a:rPr lang="en-US" sz="2399" b="1" dirty="0">
                <a:solidFill>
                  <a:srgbClr val="000000"/>
                </a:solidFill>
                <a:latin typeface="Calibri" panose="020F0502020204030204" pitchFamily="34" charset="0"/>
                <a:ea typeface="Poppins"/>
                <a:cs typeface="Calibri" panose="020F0502020204030204" pitchFamily="34" charset="0"/>
                <a:sym typeface="Poppins"/>
              </a:rPr>
              <a:t>Meal Cost Reimbursement: </a:t>
            </a:r>
            <a:r>
              <a:rPr lang="en-US" sz="2399" dirty="0">
                <a:solidFill>
                  <a:srgbClr val="000000"/>
                </a:solidFill>
                <a:latin typeface="Calibri" panose="020F0502020204030204" pitchFamily="34" charset="0"/>
                <a:ea typeface="Poppins"/>
                <a:cs typeface="Calibri" panose="020F0502020204030204" pitchFamily="34" charset="0"/>
                <a:sym typeface="Poppins"/>
              </a:rPr>
              <a:t>Monitored and provided for meal cost reimbursement to 130 registered Family Child Care Homes throughout Orange County</a:t>
            </a:r>
          </a:p>
          <a:p>
            <a:pPr algn="l">
              <a:lnSpc>
                <a:spcPts val="2399"/>
              </a:lnSpc>
            </a:pPr>
            <a:endParaRPr lang="en-US" sz="2399" dirty="0">
              <a:solidFill>
                <a:srgbClr val="000000"/>
              </a:solidFill>
              <a:latin typeface="Calibri" panose="020F0502020204030204" pitchFamily="34" charset="0"/>
              <a:ea typeface="Poppins"/>
              <a:cs typeface="Calibri" panose="020F0502020204030204" pitchFamily="34" charset="0"/>
              <a:sym typeface="Poppins"/>
            </a:endParaRPr>
          </a:p>
          <a:p>
            <a:pPr algn="l">
              <a:lnSpc>
                <a:spcPts val="2399"/>
              </a:lnSpc>
            </a:pPr>
            <a:r>
              <a:rPr lang="en-US" sz="2399" b="1" dirty="0">
                <a:solidFill>
                  <a:srgbClr val="000000"/>
                </a:solidFill>
                <a:latin typeface="Calibri" panose="020F0502020204030204" pitchFamily="34" charset="0"/>
                <a:ea typeface="Poppins"/>
                <a:cs typeface="Calibri" panose="020F0502020204030204" pitchFamily="34" charset="0"/>
                <a:sym typeface="Poppins"/>
              </a:rPr>
              <a:t>Building Improvements: </a:t>
            </a:r>
            <a:r>
              <a:rPr lang="en-US" sz="2399" dirty="0">
                <a:solidFill>
                  <a:srgbClr val="000000"/>
                </a:solidFill>
                <a:latin typeface="Calibri" panose="020F0502020204030204" pitchFamily="34" charset="0"/>
                <a:ea typeface="Poppins"/>
                <a:cs typeface="Calibri" panose="020F0502020204030204" pitchFamily="34" charset="0"/>
                <a:sym typeface="Poppins"/>
              </a:rPr>
              <a:t>Completed grant funded capital improvement projects at several City owned and operated child care facilities, including updating all classrooms at the Child Development Main Site</a:t>
            </a:r>
          </a:p>
          <a:p>
            <a:pPr algn="l">
              <a:lnSpc>
                <a:spcPts val="2399"/>
              </a:lnSpc>
            </a:pPr>
            <a:endParaRPr lang="en-US" sz="2399" dirty="0">
              <a:solidFill>
                <a:srgbClr val="000000"/>
              </a:solidFill>
              <a:latin typeface="Calibri" panose="020F0502020204030204" pitchFamily="34" charset="0"/>
              <a:ea typeface="Poppins"/>
              <a:cs typeface="Calibri" panose="020F0502020204030204" pitchFamily="34" charset="0"/>
              <a:sym typeface="Poppins"/>
            </a:endParaRPr>
          </a:p>
          <a:p>
            <a:pPr algn="l">
              <a:lnSpc>
                <a:spcPts val="2399"/>
              </a:lnSpc>
            </a:pPr>
            <a:r>
              <a:rPr lang="en-US" sz="2399" b="1" dirty="0">
                <a:solidFill>
                  <a:srgbClr val="000000"/>
                </a:solidFill>
                <a:latin typeface="Calibri" panose="020F0502020204030204" pitchFamily="34" charset="0"/>
                <a:ea typeface="Poppins"/>
                <a:cs typeface="Calibri" panose="020F0502020204030204" pitchFamily="34" charset="0"/>
                <a:sym typeface="Poppins"/>
              </a:rPr>
              <a:t>Partnerships: </a:t>
            </a:r>
            <a:r>
              <a:rPr lang="en-US" sz="2399" dirty="0">
                <a:solidFill>
                  <a:srgbClr val="000000"/>
                </a:solidFill>
                <a:latin typeface="Calibri" panose="020F0502020204030204" pitchFamily="34" charset="0"/>
                <a:ea typeface="Poppins"/>
                <a:cs typeface="Calibri" panose="020F0502020204030204" pitchFamily="34" charset="0"/>
                <a:sym typeface="Poppins"/>
              </a:rPr>
              <a:t>Continued to work with the La Habra’s Lil Learner’s Committee and LHCSD to improve the learning plan for kindergartners to improve their Early Development Index scores</a:t>
            </a:r>
          </a:p>
          <a:p>
            <a:pPr algn="l">
              <a:lnSpc>
                <a:spcPts val="2399"/>
              </a:lnSpc>
            </a:pPr>
            <a:endParaRPr lang="en-US" sz="2399" dirty="0">
              <a:solidFill>
                <a:srgbClr val="000000"/>
              </a:solidFill>
              <a:latin typeface="Calibri" panose="020F0502020204030204" pitchFamily="34" charset="0"/>
              <a:ea typeface="Poppins"/>
              <a:cs typeface="Calibri" panose="020F0502020204030204" pitchFamily="34" charset="0"/>
              <a:sym typeface="Poppins"/>
            </a:endParaRPr>
          </a:p>
          <a:p>
            <a:pPr>
              <a:lnSpc>
                <a:spcPts val="2399"/>
              </a:lnSpc>
            </a:pPr>
            <a:r>
              <a:rPr lang="en-US" sz="2399" b="1" dirty="0">
                <a:solidFill>
                  <a:srgbClr val="000000"/>
                </a:solidFill>
                <a:latin typeface="Calibri" panose="020F0502020204030204" pitchFamily="34" charset="0"/>
                <a:ea typeface="Poppins"/>
                <a:cs typeface="Calibri" panose="020F0502020204030204" pitchFamily="34" charset="0"/>
                <a:sym typeface="Poppins"/>
              </a:rPr>
              <a:t>New Software: </a:t>
            </a:r>
            <a:r>
              <a:rPr lang="en-US" sz="2399" dirty="0">
                <a:solidFill>
                  <a:srgbClr val="000000"/>
                </a:solidFill>
                <a:latin typeface="Calibri" panose="020F0502020204030204" pitchFamily="34" charset="0"/>
                <a:ea typeface="Poppins"/>
                <a:cs typeface="Calibri" panose="020F0502020204030204" pitchFamily="34" charset="0"/>
                <a:sym typeface="Poppins"/>
              </a:rPr>
              <a:t>Completed implementation of new software programs for enrollment (HUBBE) and food program monitoring (</a:t>
            </a:r>
            <a:r>
              <a:rPr lang="en-US" sz="2399" dirty="0" err="1">
                <a:solidFill>
                  <a:srgbClr val="000000"/>
                </a:solidFill>
                <a:latin typeface="Calibri" panose="020F0502020204030204" pitchFamily="34" charset="0"/>
                <a:ea typeface="Poppins"/>
                <a:cs typeface="Calibri" panose="020F0502020204030204" pitchFamily="34" charset="0"/>
                <a:sym typeface="Poppins"/>
              </a:rPr>
              <a:t>KidKare</a:t>
            </a:r>
            <a:r>
              <a:rPr lang="en-US" sz="2399" dirty="0">
                <a:solidFill>
                  <a:srgbClr val="000000"/>
                </a:solidFill>
                <a:latin typeface="Calibri" panose="020F0502020204030204" pitchFamily="34" charset="0"/>
                <a:ea typeface="Poppins"/>
                <a:cs typeface="Calibri" panose="020F0502020204030204" pitchFamily="34" charset="0"/>
                <a:sym typeface="Poppins"/>
              </a:rPr>
              <a:t>) to enhance efficiency and streamline accounting records and communications</a:t>
            </a:r>
          </a:p>
        </p:txBody>
      </p:sp>
      <p:sp>
        <p:nvSpPr>
          <p:cNvPr id="17" name="TextBox 17"/>
          <p:cNvSpPr txBox="1"/>
          <p:nvPr/>
        </p:nvSpPr>
        <p:spPr>
          <a:xfrm>
            <a:off x="522410" y="1543978"/>
            <a:ext cx="7897413" cy="579646"/>
          </a:xfrm>
          <a:prstGeom prst="rect">
            <a:avLst/>
          </a:prstGeom>
        </p:spPr>
        <p:txBody>
          <a:bodyPr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Child Development</a:t>
            </a:r>
          </a:p>
        </p:txBody>
      </p:sp>
      <p:sp>
        <p:nvSpPr>
          <p:cNvPr id="18" name="TextBox 18"/>
          <p:cNvSpPr txBox="1"/>
          <p:nvPr/>
        </p:nvSpPr>
        <p:spPr>
          <a:xfrm>
            <a:off x="152375" y="9798574"/>
            <a:ext cx="4258959"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SERVICES</a:t>
            </a:r>
          </a:p>
        </p:txBody>
      </p:sp>
      <p:grpSp>
        <p:nvGrpSpPr>
          <p:cNvPr id="19" name="Group 18">
            <a:extLst>
              <a:ext uri="{FF2B5EF4-FFF2-40B4-BE49-F238E27FC236}">
                <a16:creationId xmlns:a16="http://schemas.microsoft.com/office/drawing/2014/main" id="{1D1E120A-6390-4BBD-9433-D43C83680D80}"/>
              </a:ext>
            </a:extLst>
          </p:cNvPr>
          <p:cNvGrpSpPr/>
          <p:nvPr/>
        </p:nvGrpSpPr>
        <p:grpSpPr>
          <a:xfrm>
            <a:off x="0" y="9550558"/>
            <a:ext cx="18288000" cy="736442"/>
            <a:chOff x="0" y="9550558"/>
            <a:chExt cx="18288000" cy="736442"/>
          </a:xfrm>
        </p:grpSpPr>
        <p:grpSp>
          <p:nvGrpSpPr>
            <p:cNvPr id="20" name="Group 7">
              <a:extLst>
                <a:ext uri="{FF2B5EF4-FFF2-40B4-BE49-F238E27FC236}">
                  <a16:creationId xmlns:a16="http://schemas.microsoft.com/office/drawing/2014/main" id="{E6963CFB-5C8A-455D-8329-2C1C9874F26F}"/>
                </a:ext>
              </a:extLst>
            </p:cNvPr>
            <p:cNvGrpSpPr/>
            <p:nvPr/>
          </p:nvGrpSpPr>
          <p:grpSpPr>
            <a:xfrm>
              <a:off x="0" y="9550558"/>
              <a:ext cx="18288000" cy="736442"/>
              <a:chOff x="0" y="0"/>
              <a:chExt cx="5439719" cy="575567"/>
            </a:xfrm>
          </p:grpSpPr>
          <p:sp>
            <p:nvSpPr>
              <p:cNvPr id="23" name="Freeform 8">
                <a:extLst>
                  <a:ext uri="{FF2B5EF4-FFF2-40B4-BE49-F238E27FC236}">
                    <a16:creationId xmlns:a16="http://schemas.microsoft.com/office/drawing/2014/main" id="{F24EEF54-491D-4501-8A72-19002F6A08F5}"/>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24" name="TextBox 9">
                <a:extLst>
                  <a:ext uri="{FF2B5EF4-FFF2-40B4-BE49-F238E27FC236}">
                    <a16:creationId xmlns:a16="http://schemas.microsoft.com/office/drawing/2014/main" id="{B941383B-03DC-40DA-866B-A0674CD159B8}"/>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21" name="TextBox 30">
              <a:extLst>
                <a:ext uri="{FF2B5EF4-FFF2-40B4-BE49-F238E27FC236}">
                  <a16:creationId xmlns:a16="http://schemas.microsoft.com/office/drawing/2014/main" id="{98746462-6FF0-4E49-A9EE-E27C43433FCE}"/>
                </a:ext>
              </a:extLst>
            </p:cNvPr>
            <p:cNvSpPr txBox="1"/>
            <p:nvPr/>
          </p:nvSpPr>
          <p:spPr>
            <a:xfrm>
              <a:off x="152375" y="9798574"/>
              <a:ext cx="7848625"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COMMUNITY SERVICES DEPARTMENT</a:t>
              </a:r>
            </a:p>
          </p:txBody>
        </p:sp>
        <p:sp>
          <p:nvSpPr>
            <p:cNvPr id="22" name="TextBox 21">
              <a:extLst>
                <a:ext uri="{FF2B5EF4-FFF2-40B4-BE49-F238E27FC236}">
                  <a16:creationId xmlns:a16="http://schemas.microsoft.com/office/drawing/2014/main" id="{736DDD76-44C6-472A-B3F3-D7CE7C0D6042}"/>
                </a:ext>
              </a:extLst>
            </p:cNvPr>
            <p:cNvSpPr txBox="1"/>
            <p:nvPr/>
          </p:nvSpPr>
          <p:spPr>
            <a:xfrm>
              <a:off x="13549778" y="9793682"/>
              <a:ext cx="4358352"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25" name="Group 4">
            <a:extLst>
              <a:ext uri="{FF2B5EF4-FFF2-40B4-BE49-F238E27FC236}">
                <a16:creationId xmlns:a16="http://schemas.microsoft.com/office/drawing/2014/main" id="{8B3707FA-C922-4A23-A91A-4F5C0506CA37}"/>
              </a:ext>
            </a:extLst>
          </p:cNvPr>
          <p:cNvGrpSpPr/>
          <p:nvPr/>
        </p:nvGrpSpPr>
        <p:grpSpPr>
          <a:xfrm>
            <a:off x="1" y="1"/>
            <a:ext cx="381000" cy="1149070"/>
            <a:chOff x="0" y="0"/>
            <a:chExt cx="144101" cy="512341"/>
          </a:xfrm>
        </p:grpSpPr>
        <p:sp>
          <p:nvSpPr>
            <p:cNvPr id="26" name="Freeform 5">
              <a:extLst>
                <a:ext uri="{FF2B5EF4-FFF2-40B4-BE49-F238E27FC236}">
                  <a16:creationId xmlns:a16="http://schemas.microsoft.com/office/drawing/2014/main" id="{58DD99DA-44A7-471F-BD18-653C0C23E304}"/>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7" name="TextBox 6">
              <a:extLst>
                <a:ext uri="{FF2B5EF4-FFF2-40B4-BE49-F238E27FC236}">
                  <a16:creationId xmlns:a16="http://schemas.microsoft.com/office/drawing/2014/main" id="{18350235-E52F-4D2E-87CE-41529303E764}"/>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8" name="TextBox 13">
            <a:extLst>
              <a:ext uri="{FF2B5EF4-FFF2-40B4-BE49-F238E27FC236}">
                <a16:creationId xmlns:a16="http://schemas.microsoft.com/office/drawing/2014/main" id="{229553E5-81BA-4E60-B8E4-F7EEEB077DFD}"/>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29" name="Freeform 14">
            <a:extLst>
              <a:ext uri="{FF2B5EF4-FFF2-40B4-BE49-F238E27FC236}">
                <a16:creationId xmlns:a16="http://schemas.microsoft.com/office/drawing/2014/main" id="{759A8432-28E6-48D4-B71B-F56349203D33}"/>
              </a:ext>
            </a:extLst>
          </p:cNvPr>
          <p:cNvSpPr/>
          <p:nvPr/>
        </p:nvSpPr>
        <p:spPr>
          <a:xfrm>
            <a:off x="12433134" y="911737"/>
            <a:ext cx="4208312" cy="4164273"/>
          </a:xfrm>
          <a:custGeom>
            <a:avLst/>
            <a:gdLst/>
            <a:ahLst/>
            <a:cxnLst/>
            <a:rect l="l" t="t" r="r" b="b"/>
            <a:pathLst>
              <a:path w="3273496" h="3273496">
                <a:moveTo>
                  <a:pt x="0" y="0"/>
                </a:moveTo>
                <a:lnTo>
                  <a:pt x="3273497" y="0"/>
                </a:lnTo>
                <a:lnTo>
                  <a:pt x="3273497" y="3273497"/>
                </a:lnTo>
                <a:lnTo>
                  <a:pt x="0" y="3273497"/>
                </a:lnTo>
                <a:lnTo>
                  <a:pt x="0" y="0"/>
                </a:lnTo>
                <a:close/>
              </a:path>
            </a:pathLst>
          </a:custGeom>
          <a:blipFill>
            <a:blip r:embed="rId2"/>
            <a:stretch>
              <a:fillRect/>
            </a:stretch>
          </a:blipFill>
        </p:spPr>
      </p:sp>
      <p:sp>
        <p:nvSpPr>
          <p:cNvPr id="30" name="Freeform 15">
            <a:extLst>
              <a:ext uri="{FF2B5EF4-FFF2-40B4-BE49-F238E27FC236}">
                <a16:creationId xmlns:a16="http://schemas.microsoft.com/office/drawing/2014/main" id="{CFED0D17-BD41-45FD-8B11-CAE49CA632D3}"/>
              </a:ext>
            </a:extLst>
          </p:cNvPr>
          <p:cNvSpPr/>
          <p:nvPr/>
        </p:nvSpPr>
        <p:spPr>
          <a:xfrm>
            <a:off x="11049000" y="5076010"/>
            <a:ext cx="6976580" cy="4342921"/>
          </a:xfrm>
          <a:custGeom>
            <a:avLst/>
            <a:gdLst/>
            <a:ahLst/>
            <a:cxnLst/>
            <a:rect l="l" t="t" r="r" b="b"/>
            <a:pathLst>
              <a:path w="6976580" h="4342921">
                <a:moveTo>
                  <a:pt x="0" y="0"/>
                </a:moveTo>
                <a:lnTo>
                  <a:pt x="6976580" y="0"/>
                </a:lnTo>
                <a:lnTo>
                  <a:pt x="6976580" y="4342921"/>
                </a:lnTo>
                <a:lnTo>
                  <a:pt x="0" y="4342921"/>
                </a:lnTo>
                <a:lnTo>
                  <a:pt x="0" y="0"/>
                </a:lnTo>
                <a:close/>
              </a:path>
            </a:pathLst>
          </a:custGeom>
          <a:blipFill>
            <a:blip r:embed="rId3"/>
            <a:stretch>
              <a:fillRect/>
            </a:stretch>
          </a:blipFill>
        </p:spPr>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4"/>
          <p:cNvSpPr txBox="1"/>
          <p:nvPr/>
        </p:nvSpPr>
        <p:spPr>
          <a:xfrm>
            <a:off x="522410" y="2354099"/>
            <a:ext cx="8621590" cy="6159828"/>
          </a:xfrm>
          <a:prstGeom prst="rect">
            <a:avLst/>
          </a:prstGeom>
        </p:spPr>
        <p:txBody>
          <a:bodyPr wrap="square" lIns="0" tIns="0" rIns="0" bIns="0" rtlCol="0" anchor="t">
            <a:spAutoFit/>
          </a:bodyPr>
          <a:lstStyle/>
          <a:p>
            <a:pPr>
              <a:lnSpc>
                <a:spcPts val="2399"/>
              </a:lnSpc>
            </a:pPr>
            <a:r>
              <a:rPr lang="en-US" sz="2399" b="1" dirty="0">
                <a:solidFill>
                  <a:srgbClr val="000000"/>
                </a:solidFill>
                <a:latin typeface="+mj-lt"/>
                <a:ea typeface="Poppins"/>
                <a:cs typeface="Poppins"/>
                <a:sym typeface="Poppins"/>
              </a:rPr>
              <a:t>Tours</a:t>
            </a:r>
            <a:r>
              <a:rPr lang="en-US" sz="2399" dirty="0">
                <a:solidFill>
                  <a:srgbClr val="000000"/>
                </a:solidFill>
                <a:latin typeface="+mj-lt"/>
                <a:ea typeface="Poppins"/>
                <a:cs typeface="Poppins"/>
                <a:sym typeface="Poppins"/>
              </a:rPr>
              <a:t>: Continued to update the Museum Tour Program and increased the tour bookings attracting schools from all over Orange, Los Angeles and Riverside counties</a:t>
            </a:r>
          </a:p>
          <a:p>
            <a:pPr>
              <a:lnSpc>
                <a:spcPts val="2399"/>
              </a:lnSpc>
            </a:pPr>
            <a:endParaRPr lang="en-US" sz="2399" dirty="0">
              <a:solidFill>
                <a:srgbClr val="000000"/>
              </a:solidFill>
              <a:latin typeface="+mj-lt"/>
              <a:ea typeface="Poppins"/>
              <a:cs typeface="Poppins"/>
              <a:sym typeface="Poppins"/>
            </a:endParaRPr>
          </a:p>
          <a:p>
            <a:pPr>
              <a:lnSpc>
                <a:spcPts val="2399"/>
              </a:lnSpc>
            </a:pPr>
            <a:r>
              <a:rPr lang="en-US" sz="2399" b="1" dirty="0">
                <a:solidFill>
                  <a:srgbClr val="000000"/>
                </a:solidFill>
                <a:latin typeface="+mj-lt"/>
                <a:ea typeface="Poppins"/>
                <a:cs typeface="Poppins"/>
                <a:sym typeface="Poppins"/>
              </a:rPr>
              <a:t>Sensory Friendly Options: </a:t>
            </a:r>
            <a:r>
              <a:rPr lang="en-US" sz="2399" dirty="0">
                <a:solidFill>
                  <a:srgbClr val="000000"/>
                </a:solidFill>
                <a:latin typeface="+mj-lt"/>
                <a:ea typeface="Poppins"/>
                <a:cs typeface="Poppins"/>
                <a:sym typeface="Poppins"/>
              </a:rPr>
              <a:t>Offered special inclusion entry days for families with children with Autism and other special needs that offered alternatives such as lower lights, less sounds, limited visitors and more</a:t>
            </a:r>
          </a:p>
          <a:p>
            <a:pPr>
              <a:lnSpc>
                <a:spcPts val="2399"/>
              </a:lnSpc>
            </a:pPr>
            <a:endParaRPr lang="en-US" sz="2399" dirty="0">
              <a:solidFill>
                <a:srgbClr val="000000"/>
              </a:solidFill>
              <a:latin typeface="+mj-lt"/>
              <a:ea typeface="Poppins"/>
              <a:cs typeface="Poppins"/>
              <a:sym typeface="Poppins"/>
            </a:endParaRPr>
          </a:p>
          <a:p>
            <a:pPr>
              <a:lnSpc>
                <a:spcPts val="2399"/>
              </a:lnSpc>
            </a:pPr>
            <a:r>
              <a:rPr lang="en-US" sz="2399" b="1" dirty="0">
                <a:solidFill>
                  <a:srgbClr val="000000"/>
                </a:solidFill>
                <a:latin typeface="+mj-lt"/>
                <a:ea typeface="Poppins"/>
                <a:cs typeface="Poppins"/>
                <a:sym typeface="Poppins"/>
              </a:rPr>
              <a:t>Mobile Museum: </a:t>
            </a:r>
            <a:r>
              <a:rPr lang="en-US" sz="2399" dirty="0">
                <a:solidFill>
                  <a:srgbClr val="000000"/>
                </a:solidFill>
                <a:latin typeface="+mj-lt"/>
                <a:ea typeface="Poppins"/>
                <a:cs typeface="Poppins"/>
                <a:sym typeface="Poppins"/>
              </a:rPr>
              <a:t>Coordinated the Mobile Museum and provided programs and exhibits at all City events</a:t>
            </a:r>
          </a:p>
          <a:p>
            <a:pPr>
              <a:lnSpc>
                <a:spcPts val="2399"/>
              </a:lnSpc>
            </a:pPr>
            <a:endParaRPr lang="en-US" sz="2399" dirty="0">
              <a:solidFill>
                <a:srgbClr val="000000"/>
              </a:solidFill>
              <a:latin typeface="+mj-lt"/>
              <a:ea typeface="Poppins"/>
              <a:cs typeface="Poppins"/>
              <a:sym typeface="Poppins"/>
            </a:endParaRPr>
          </a:p>
          <a:p>
            <a:pPr>
              <a:lnSpc>
                <a:spcPts val="2399"/>
              </a:lnSpc>
            </a:pPr>
            <a:r>
              <a:rPr lang="en-US" sz="2399" b="1" dirty="0">
                <a:solidFill>
                  <a:srgbClr val="000000"/>
                </a:solidFill>
                <a:latin typeface="+mj-lt"/>
                <a:ea typeface="Poppins"/>
                <a:cs typeface="Poppins"/>
                <a:sym typeface="Poppins"/>
              </a:rPr>
              <a:t>New Permanent Exhibit: </a:t>
            </a:r>
            <a:r>
              <a:rPr lang="en-US" sz="2399" dirty="0">
                <a:solidFill>
                  <a:srgbClr val="000000"/>
                </a:solidFill>
                <a:latin typeface="+mj-lt"/>
                <a:ea typeface="Poppins"/>
                <a:cs typeface="Poppins"/>
                <a:sym typeface="Poppins"/>
              </a:rPr>
              <a:t>Constructed the Project Buzz Bee Hive exhibit, a new permanent exhibit that demonstrates how crucial bees are for the ecosystem and environment</a:t>
            </a:r>
          </a:p>
          <a:p>
            <a:pPr>
              <a:lnSpc>
                <a:spcPts val="2399"/>
              </a:lnSpc>
            </a:pPr>
            <a:endParaRPr lang="en-US" sz="2399" dirty="0">
              <a:solidFill>
                <a:srgbClr val="000000"/>
              </a:solidFill>
              <a:latin typeface="+mj-lt"/>
              <a:ea typeface="Poppins"/>
              <a:cs typeface="Poppins"/>
              <a:sym typeface="Poppins"/>
            </a:endParaRPr>
          </a:p>
          <a:p>
            <a:pPr>
              <a:lnSpc>
                <a:spcPts val="2399"/>
              </a:lnSpc>
            </a:pPr>
            <a:r>
              <a:rPr lang="en-US" sz="2399" b="1" dirty="0">
                <a:solidFill>
                  <a:srgbClr val="000000"/>
                </a:solidFill>
                <a:latin typeface="+mj-lt"/>
                <a:ea typeface="Poppins"/>
                <a:cs typeface="Poppins"/>
                <a:sym typeface="Poppins"/>
              </a:rPr>
              <a:t>Changing Exhibit: </a:t>
            </a:r>
            <a:r>
              <a:rPr lang="en-US" sz="2399" dirty="0">
                <a:solidFill>
                  <a:srgbClr val="000000"/>
                </a:solidFill>
                <a:latin typeface="+mj-lt"/>
                <a:ea typeface="Poppins"/>
                <a:cs typeface="Poppins"/>
                <a:sym typeface="Poppins"/>
              </a:rPr>
              <a:t>Installed the new changing exhibit ‘Art Inspired’ to give youth an opportunity to interact and immerse themselves in different important genres of art styles and learn about famous artists</a:t>
            </a:r>
          </a:p>
        </p:txBody>
      </p:sp>
      <p:sp>
        <p:nvSpPr>
          <p:cNvPr id="15" name="TextBox 15"/>
          <p:cNvSpPr txBox="1"/>
          <p:nvPr/>
        </p:nvSpPr>
        <p:spPr>
          <a:xfrm>
            <a:off x="522410" y="1443506"/>
            <a:ext cx="7897413" cy="579646"/>
          </a:xfrm>
          <a:prstGeom prst="rect">
            <a:avLst/>
          </a:prstGeom>
        </p:spPr>
        <p:txBody>
          <a:bodyPr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Children’s Museum</a:t>
            </a:r>
          </a:p>
        </p:txBody>
      </p:sp>
      <p:grpSp>
        <p:nvGrpSpPr>
          <p:cNvPr id="18" name="Group 17">
            <a:extLst>
              <a:ext uri="{FF2B5EF4-FFF2-40B4-BE49-F238E27FC236}">
                <a16:creationId xmlns:a16="http://schemas.microsoft.com/office/drawing/2014/main" id="{FF0C2E9C-0CD7-4210-8BEA-495DB6F8F380}"/>
              </a:ext>
            </a:extLst>
          </p:cNvPr>
          <p:cNvGrpSpPr/>
          <p:nvPr/>
        </p:nvGrpSpPr>
        <p:grpSpPr>
          <a:xfrm>
            <a:off x="0" y="9550558"/>
            <a:ext cx="18288000" cy="736442"/>
            <a:chOff x="0" y="9550558"/>
            <a:chExt cx="18288000" cy="736442"/>
          </a:xfrm>
        </p:grpSpPr>
        <p:grpSp>
          <p:nvGrpSpPr>
            <p:cNvPr id="19" name="Group 7">
              <a:extLst>
                <a:ext uri="{FF2B5EF4-FFF2-40B4-BE49-F238E27FC236}">
                  <a16:creationId xmlns:a16="http://schemas.microsoft.com/office/drawing/2014/main" id="{02C8B526-3020-48E7-97C1-3995A5CA3503}"/>
                </a:ext>
              </a:extLst>
            </p:cNvPr>
            <p:cNvGrpSpPr/>
            <p:nvPr/>
          </p:nvGrpSpPr>
          <p:grpSpPr>
            <a:xfrm>
              <a:off x="0" y="9550558"/>
              <a:ext cx="18288000" cy="736442"/>
              <a:chOff x="0" y="0"/>
              <a:chExt cx="5439719" cy="575567"/>
            </a:xfrm>
          </p:grpSpPr>
          <p:sp>
            <p:nvSpPr>
              <p:cNvPr id="22" name="Freeform 8">
                <a:extLst>
                  <a:ext uri="{FF2B5EF4-FFF2-40B4-BE49-F238E27FC236}">
                    <a16:creationId xmlns:a16="http://schemas.microsoft.com/office/drawing/2014/main" id="{2966B09A-737B-4AAB-BBBF-23F16C8E08F9}"/>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23" name="TextBox 9">
                <a:extLst>
                  <a:ext uri="{FF2B5EF4-FFF2-40B4-BE49-F238E27FC236}">
                    <a16:creationId xmlns:a16="http://schemas.microsoft.com/office/drawing/2014/main" id="{ED7A326D-A572-4F1A-85CD-959BF34C0DBC}"/>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20" name="TextBox 30">
              <a:extLst>
                <a:ext uri="{FF2B5EF4-FFF2-40B4-BE49-F238E27FC236}">
                  <a16:creationId xmlns:a16="http://schemas.microsoft.com/office/drawing/2014/main" id="{8C4164B4-8D69-4E21-B758-B924415E79F2}"/>
                </a:ext>
              </a:extLst>
            </p:cNvPr>
            <p:cNvSpPr txBox="1"/>
            <p:nvPr/>
          </p:nvSpPr>
          <p:spPr>
            <a:xfrm>
              <a:off x="152375" y="9798574"/>
              <a:ext cx="7848625"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COMMUNITY SERVICES DEPARTMENT</a:t>
              </a:r>
            </a:p>
          </p:txBody>
        </p:sp>
        <p:sp>
          <p:nvSpPr>
            <p:cNvPr id="21" name="TextBox 20">
              <a:extLst>
                <a:ext uri="{FF2B5EF4-FFF2-40B4-BE49-F238E27FC236}">
                  <a16:creationId xmlns:a16="http://schemas.microsoft.com/office/drawing/2014/main" id="{C2CF8398-456E-492D-8B85-2F887A8206C9}"/>
                </a:ext>
              </a:extLst>
            </p:cNvPr>
            <p:cNvSpPr txBox="1"/>
            <p:nvPr/>
          </p:nvSpPr>
          <p:spPr>
            <a:xfrm>
              <a:off x="13549778" y="9793682"/>
              <a:ext cx="4358352"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24" name="Group 4">
            <a:extLst>
              <a:ext uri="{FF2B5EF4-FFF2-40B4-BE49-F238E27FC236}">
                <a16:creationId xmlns:a16="http://schemas.microsoft.com/office/drawing/2014/main" id="{FB904B0D-053E-47D3-80E3-9589127302F9}"/>
              </a:ext>
            </a:extLst>
          </p:cNvPr>
          <p:cNvGrpSpPr/>
          <p:nvPr/>
        </p:nvGrpSpPr>
        <p:grpSpPr>
          <a:xfrm>
            <a:off x="1" y="1"/>
            <a:ext cx="381000" cy="1149070"/>
            <a:chOff x="0" y="0"/>
            <a:chExt cx="144101" cy="512341"/>
          </a:xfrm>
        </p:grpSpPr>
        <p:sp>
          <p:nvSpPr>
            <p:cNvPr id="25" name="Freeform 5">
              <a:extLst>
                <a:ext uri="{FF2B5EF4-FFF2-40B4-BE49-F238E27FC236}">
                  <a16:creationId xmlns:a16="http://schemas.microsoft.com/office/drawing/2014/main" id="{7FAA1A49-2499-4B2D-841B-0828102CB3D2}"/>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6" name="TextBox 6">
              <a:extLst>
                <a:ext uri="{FF2B5EF4-FFF2-40B4-BE49-F238E27FC236}">
                  <a16:creationId xmlns:a16="http://schemas.microsoft.com/office/drawing/2014/main" id="{19F8B1D3-E71F-4503-9252-3EAE680EF47C}"/>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7" name="TextBox 13">
            <a:extLst>
              <a:ext uri="{FF2B5EF4-FFF2-40B4-BE49-F238E27FC236}">
                <a16:creationId xmlns:a16="http://schemas.microsoft.com/office/drawing/2014/main" id="{ED52D1A1-F24D-4FD5-AAA3-35271E6998E3}"/>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28" name="Freeform 14">
            <a:extLst>
              <a:ext uri="{FF2B5EF4-FFF2-40B4-BE49-F238E27FC236}">
                <a16:creationId xmlns:a16="http://schemas.microsoft.com/office/drawing/2014/main" id="{98474C9B-9177-41F1-807F-EAF6A6DB91DB}"/>
              </a:ext>
            </a:extLst>
          </p:cNvPr>
          <p:cNvSpPr/>
          <p:nvPr/>
        </p:nvSpPr>
        <p:spPr>
          <a:xfrm>
            <a:off x="14173200" y="4261276"/>
            <a:ext cx="3829761" cy="5106348"/>
          </a:xfrm>
          <a:custGeom>
            <a:avLst/>
            <a:gdLst/>
            <a:ahLst/>
            <a:cxnLst/>
            <a:rect l="l" t="t" r="r" b="b"/>
            <a:pathLst>
              <a:path w="3829761" h="5106348">
                <a:moveTo>
                  <a:pt x="0" y="0"/>
                </a:moveTo>
                <a:lnTo>
                  <a:pt x="3829761" y="0"/>
                </a:lnTo>
                <a:lnTo>
                  <a:pt x="3829761" y="5106348"/>
                </a:lnTo>
                <a:lnTo>
                  <a:pt x="0" y="5106348"/>
                </a:lnTo>
                <a:lnTo>
                  <a:pt x="0" y="0"/>
                </a:lnTo>
                <a:close/>
              </a:path>
            </a:pathLst>
          </a:custGeom>
          <a:blipFill>
            <a:blip r:embed="rId2"/>
            <a:stretch>
              <a:fillRect/>
            </a:stretch>
          </a:blipFill>
        </p:spPr>
        <p:txBody>
          <a:bodyPr/>
          <a:lstStyle/>
          <a:p>
            <a:endParaRPr lang="en-US"/>
          </a:p>
        </p:txBody>
      </p:sp>
      <p:sp>
        <p:nvSpPr>
          <p:cNvPr id="29" name="Freeform 14">
            <a:extLst>
              <a:ext uri="{FF2B5EF4-FFF2-40B4-BE49-F238E27FC236}">
                <a16:creationId xmlns:a16="http://schemas.microsoft.com/office/drawing/2014/main" id="{B150E109-B7E6-457A-B274-E75CE502B0CD}"/>
              </a:ext>
            </a:extLst>
          </p:cNvPr>
          <p:cNvSpPr/>
          <p:nvPr/>
        </p:nvSpPr>
        <p:spPr>
          <a:xfrm>
            <a:off x="11904964" y="83385"/>
            <a:ext cx="6097997" cy="4062790"/>
          </a:xfrm>
          <a:custGeom>
            <a:avLst/>
            <a:gdLst/>
            <a:ahLst/>
            <a:cxnLst/>
            <a:rect l="l" t="t" r="r" b="b"/>
            <a:pathLst>
              <a:path w="6097997" h="4062790">
                <a:moveTo>
                  <a:pt x="0" y="0"/>
                </a:moveTo>
                <a:lnTo>
                  <a:pt x="6097997" y="0"/>
                </a:lnTo>
                <a:lnTo>
                  <a:pt x="6097997" y="4062791"/>
                </a:lnTo>
                <a:lnTo>
                  <a:pt x="0" y="4062791"/>
                </a:lnTo>
                <a:lnTo>
                  <a:pt x="0" y="0"/>
                </a:lnTo>
                <a:close/>
              </a:path>
            </a:pathLst>
          </a:custGeom>
          <a:blipFill>
            <a:blip r:embed="rId3"/>
            <a:stretch>
              <a:fillRect/>
            </a:stretch>
          </a:blipFill>
        </p:spPr>
        <p:txBody>
          <a:bodyPr/>
          <a:lstStyle/>
          <a:p>
            <a:endParaRPr lang="en-US"/>
          </a:p>
        </p:txBody>
      </p:sp>
      <p:sp>
        <p:nvSpPr>
          <p:cNvPr id="30" name="Freeform 14">
            <a:extLst>
              <a:ext uri="{FF2B5EF4-FFF2-40B4-BE49-F238E27FC236}">
                <a16:creationId xmlns:a16="http://schemas.microsoft.com/office/drawing/2014/main" id="{5232D802-0041-45E8-9FC9-9AB58452141A}"/>
              </a:ext>
            </a:extLst>
          </p:cNvPr>
          <p:cNvSpPr/>
          <p:nvPr/>
        </p:nvSpPr>
        <p:spPr>
          <a:xfrm>
            <a:off x="9392219" y="4293060"/>
            <a:ext cx="4630752" cy="2795125"/>
          </a:xfrm>
          <a:custGeom>
            <a:avLst/>
            <a:gdLst/>
            <a:ahLst/>
            <a:cxnLst/>
            <a:rect l="l" t="t" r="r" b="b"/>
            <a:pathLst>
              <a:path w="7947924" h="5298616">
                <a:moveTo>
                  <a:pt x="0" y="0"/>
                </a:moveTo>
                <a:lnTo>
                  <a:pt x="7947924" y="0"/>
                </a:lnTo>
                <a:lnTo>
                  <a:pt x="7947924" y="5298616"/>
                </a:lnTo>
                <a:lnTo>
                  <a:pt x="0" y="5298616"/>
                </a:lnTo>
                <a:lnTo>
                  <a:pt x="0" y="0"/>
                </a:lnTo>
                <a:close/>
              </a:path>
            </a:pathLst>
          </a:custGeom>
          <a:blipFill>
            <a:blip r:embed="rId4"/>
            <a:stretch>
              <a:fillRect/>
            </a:stretch>
          </a:blipFill>
        </p:spPr>
        <p:txBody>
          <a:bodyPr/>
          <a:lstStyle/>
          <a:p>
            <a:endParaRPr lang="en-US"/>
          </a:p>
        </p:txBody>
      </p:sp>
      <p:sp>
        <p:nvSpPr>
          <p:cNvPr id="31" name="Freeform 15">
            <a:extLst>
              <a:ext uri="{FF2B5EF4-FFF2-40B4-BE49-F238E27FC236}">
                <a16:creationId xmlns:a16="http://schemas.microsoft.com/office/drawing/2014/main" id="{A16141E3-0116-4E5E-A1DE-FD9426D2D472}"/>
              </a:ext>
            </a:extLst>
          </p:cNvPr>
          <p:cNvSpPr/>
          <p:nvPr/>
        </p:nvSpPr>
        <p:spPr>
          <a:xfrm>
            <a:off x="9392219" y="7209828"/>
            <a:ext cx="4630753" cy="2244645"/>
          </a:xfrm>
          <a:custGeom>
            <a:avLst/>
            <a:gdLst/>
            <a:ahLst/>
            <a:cxnLst/>
            <a:rect l="l" t="t" r="r" b="b"/>
            <a:pathLst>
              <a:path w="7813152" h="3879691">
                <a:moveTo>
                  <a:pt x="0" y="0"/>
                </a:moveTo>
                <a:lnTo>
                  <a:pt x="7813152" y="0"/>
                </a:lnTo>
                <a:lnTo>
                  <a:pt x="7813152" y="3879691"/>
                </a:lnTo>
                <a:lnTo>
                  <a:pt x="0" y="3879691"/>
                </a:lnTo>
                <a:lnTo>
                  <a:pt x="0" y="0"/>
                </a:lnTo>
                <a:close/>
              </a:path>
            </a:pathLst>
          </a:custGeom>
          <a:blipFill>
            <a:blip r:embed="rId5"/>
            <a:stretch>
              <a:fillRect t="-18974" b="-18974"/>
            </a:stretch>
          </a:blipFill>
        </p:spPr>
        <p:txBody>
          <a:bodyPr/>
          <a:lstStyle/>
          <a:p>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reeform 13"/>
          <p:cNvSpPr/>
          <p:nvPr/>
        </p:nvSpPr>
        <p:spPr>
          <a:xfrm>
            <a:off x="11689259" y="816533"/>
            <a:ext cx="6320694" cy="4355725"/>
          </a:xfrm>
          <a:custGeom>
            <a:avLst/>
            <a:gdLst/>
            <a:ahLst/>
            <a:cxnLst/>
            <a:rect l="l" t="t" r="r" b="b"/>
            <a:pathLst>
              <a:path w="6320694" h="4355725">
                <a:moveTo>
                  <a:pt x="0" y="0"/>
                </a:moveTo>
                <a:lnTo>
                  <a:pt x="6320694" y="0"/>
                </a:lnTo>
                <a:lnTo>
                  <a:pt x="6320694" y="4355726"/>
                </a:lnTo>
                <a:lnTo>
                  <a:pt x="0" y="4355726"/>
                </a:lnTo>
                <a:lnTo>
                  <a:pt x="0" y="0"/>
                </a:lnTo>
                <a:close/>
              </a:path>
            </a:pathLst>
          </a:custGeom>
          <a:blipFill>
            <a:blip r:embed="rId3"/>
            <a:stretch>
              <a:fillRect l="-2690" r="-2690" b="-14690"/>
            </a:stretch>
          </a:blipFill>
          <a:ln cap="sq">
            <a:noFill/>
            <a:prstDash val="solid"/>
            <a:miter/>
          </a:ln>
        </p:spPr>
      </p:sp>
      <p:sp>
        <p:nvSpPr>
          <p:cNvPr id="14" name="Freeform 14"/>
          <p:cNvSpPr/>
          <p:nvPr/>
        </p:nvSpPr>
        <p:spPr>
          <a:xfrm>
            <a:off x="11689259" y="5535900"/>
            <a:ext cx="6320694" cy="3722400"/>
          </a:xfrm>
          <a:custGeom>
            <a:avLst/>
            <a:gdLst/>
            <a:ahLst/>
            <a:cxnLst/>
            <a:rect l="l" t="t" r="r" b="b"/>
            <a:pathLst>
              <a:path w="6320694" h="3722400">
                <a:moveTo>
                  <a:pt x="0" y="0"/>
                </a:moveTo>
                <a:lnTo>
                  <a:pt x="6320694" y="0"/>
                </a:lnTo>
                <a:lnTo>
                  <a:pt x="6320694" y="3722400"/>
                </a:lnTo>
                <a:lnTo>
                  <a:pt x="0" y="3722400"/>
                </a:lnTo>
                <a:lnTo>
                  <a:pt x="0" y="0"/>
                </a:lnTo>
                <a:close/>
              </a:path>
            </a:pathLst>
          </a:custGeom>
          <a:blipFill>
            <a:blip r:embed="rId4"/>
            <a:stretch>
              <a:fillRect l="-15767" r="-15767"/>
            </a:stretch>
          </a:blipFill>
          <a:ln cap="sq">
            <a:noFill/>
            <a:prstDash val="solid"/>
            <a:miter/>
          </a:ln>
        </p:spPr>
      </p:sp>
      <p:sp>
        <p:nvSpPr>
          <p:cNvPr id="16" name="TextBox 16"/>
          <p:cNvSpPr txBox="1"/>
          <p:nvPr/>
        </p:nvSpPr>
        <p:spPr>
          <a:xfrm>
            <a:off x="522410" y="2296387"/>
            <a:ext cx="8469190" cy="5025478"/>
          </a:xfrm>
          <a:prstGeom prst="rect">
            <a:avLst/>
          </a:prstGeom>
        </p:spPr>
        <p:txBody>
          <a:bodyPr wrap="square" lIns="0" tIns="0" rIns="0" bIns="0" rtlCol="0" anchor="t">
            <a:spAutoFit/>
          </a:bodyPr>
          <a:lstStyle/>
          <a:p>
            <a:pPr>
              <a:lnSpc>
                <a:spcPts val="2330"/>
              </a:lnSpc>
            </a:pPr>
            <a:r>
              <a:rPr lang="en-US" sz="2400" b="1" dirty="0">
                <a:solidFill>
                  <a:srgbClr val="000000"/>
                </a:solidFill>
                <a:latin typeface="+mj-lt"/>
                <a:ea typeface="Poppins"/>
                <a:cs typeface="Poppins"/>
                <a:sym typeface="Poppins"/>
              </a:rPr>
              <a:t>Enrollment: </a:t>
            </a:r>
            <a:r>
              <a:rPr lang="en-US" sz="2400" dirty="0">
                <a:solidFill>
                  <a:srgbClr val="000000"/>
                </a:solidFill>
                <a:latin typeface="+mj-lt"/>
                <a:ea typeface="Poppins"/>
                <a:cs typeface="Poppins"/>
                <a:sym typeface="Poppins"/>
              </a:rPr>
              <a:t>Exceeded enrollment goal of 600 youth and young adults into the Ready S.E.T. OC program to help prepare them for employment, post-secondary schooling, and military enrollment opportunities</a:t>
            </a:r>
          </a:p>
          <a:p>
            <a:pPr algn="l">
              <a:lnSpc>
                <a:spcPts val="2330"/>
              </a:lnSpc>
            </a:pPr>
            <a:endParaRPr lang="en-US" sz="2400" dirty="0">
              <a:solidFill>
                <a:srgbClr val="000000"/>
              </a:solidFill>
              <a:latin typeface="+mj-lt"/>
              <a:ea typeface="Poppins"/>
              <a:cs typeface="Poppins"/>
              <a:sym typeface="Poppins"/>
            </a:endParaRPr>
          </a:p>
          <a:p>
            <a:pPr>
              <a:lnSpc>
                <a:spcPts val="2330"/>
              </a:lnSpc>
            </a:pPr>
            <a:r>
              <a:rPr lang="en-US" sz="2400" b="1" dirty="0">
                <a:solidFill>
                  <a:srgbClr val="000000"/>
                </a:solidFill>
                <a:latin typeface="+mj-lt"/>
                <a:ea typeface="Poppins"/>
                <a:cs typeface="Poppins"/>
                <a:sym typeface="Poppins"/>
              </a:rPr>
              <a:t>Individualized Training Accounts</a:t>
            </a:r>
            <a:r>
              <a:rPr lang="en-US" sz="2400" dirty="0">
                <a:solidFill>
                  <a:srgbClr val="000000"/>
                </a:solidFill>
                <a:latin typeface="+mj-lt"/>
                <a:ea typeface="Poppins"/>
                <a:cs typeface="Poppins"/>
                <a:sym typeface="Poppins"/>
              </a:rPr>
              <a:t>: Enrolled over 100 youth in Individualized Training Accounts that allow opportunities to obtain or retain employment that leads to economic self-sufficiency for in-demand careers such as automotive, certified nursing and welding</a:t>
            </a:r>
          </a:p>
          <a:p>
            <a:pPr algn="l">
              <a:lnSpc>
                <a:spcPts val="2330"/>
              </a:lnSpc>
            </a:pPr>
            <a:endParaRPr lang="en-US" sz="2400" dirty="0">
              <a:solidFill>
                <a:srgbClr val="000000"/>
              </a:solidFill>
              <a:latin typeface="+mj-lt"/>
              <a:ea typeface="Poppins"/>
              <a:cs typeface="Poppins"/>
              <a:sym typeface="Poppins"/>
            </a:endParaRPr>
          </a:p>
          <a:p>
            <a:pPr>
              <a:lnSpc>
                <a:spcPts val="2330"/>
              </a:lnSpc>
            </a:pPr>
            <a:r>
              <a:rPr lang="en-US" sz="2400" b="1" dirty="0">
                <a:solidFill>
                  <a:srgbClr val="000000"/>
                </a:solidFill>
                <a:latin typeface="+mj-lt"/>
                <a:ea typeface="Poppins"/>
                <a:cs typeface="Poppins"/>
                <a:sym typeface="Poppins"/>
              </a:rPr>
              <a:t>Work Experience Program: </a:t>
            </a:r>
            <a:r>
              <a:rPr lang="en-US" sz="2400" dirty="0">
                <a:solidFill>
                  <a:srgbClr val="000000"/>
                </a:solidFill>
                <a:latin typeface="+mj-lt"/>
                <a:ea typeface="Poppins"/>
                <a:cs typeface="Poppins"/>
                <a:sym typeface="Poppins"/>
              </a:rPr>
              <a:t>Placed 40 youth in the Work Experience Program that provides 360 hours of hands on entry work experience with the goal of being hired upon completion of placement</a:t>
            </a:r>
          </a:p>
          <a:p>
            <a:pPr algn="l">
              <a:lnSpc>
                <a:spcPts val="2330"/>
              </a:lnSpc>
            </a:pPr>
            <a:endParaRPr lang="en-US" sz="2400" b="1" dirty="0">
              <a:solidFill>
                <a:srgbClr val="000000"/>
              </a:solidFill>
              <a:latin typeface="+mj-lt"/>
              <a:ea typeface="Poppins"/>
              <a:cs typeface="Poppins"/>
              <a:sym typeface="Poppins"/>
            </a:endParaRPr>
          </a:p>
          <a:p>
            <a:pPr marL="0" lvl="1">
              <a:lnSpc>
                <a:spcPts val="2330"/>
              </a:lnSpc>
              <a:spcBef>
                <a:spcPct val="0"/>
              </a:spcBef>
            </a:pPr>
            <a:r>
              <a:rPr lang="en-US" sz="2400" b="1" dirty="0">
                <a:solidFill>
                  <a:srgbClr val="000000"/>
                </a:solidFill>
                <a:latin typeface="+mj-lt"/>
                <a:ea typeface="Poppins"/>
                <a:cs typeface="Poppins"/>
                <a:sym typeface="Poppins"/>
              </a:rPr>
              <a:t>Partnerships and Collaboration: </a:t>
            </a:r>
            <a:r>
              <a:rPr lang="en-US" sz="2400" dirty="0">
                <a:solidFill>
                  <a:srgbClr val="000000"/>
                </a:solidFill>
                <a:latin typeface="+mj-lt"/>
                <a:ea typeface="Poppins"/>
                <a:cs typeface="Poppins"/>
                <a:sym typeface="Poppins"/>
              </a:rPr>
              <a:t>Developed and strengthened community partnerships throughout Orange County, serving 34 cities</a:t>
            </a:r>
            <a:endParaRPr lang="en-US" sz="2330" dirty="0">
              <a:solidFill>
                <a:srgbClr val="000000"/>
              </a:solidFill>
              <a:latin typeface="Poppins"/>
              <a:ea typeface="Poppins"/>
              <a:cs typeface="Poppins"/>
              <a:sym typeface="Poppins"/>
            </a:endParaRPr>
          </a:p>
        </p:txBody>
      </p:sp>
      <p:sp>
        <p:nvSpPr>
          <p:cNvPr id="17" name="TextBox 17"/>
          <p:cNvSpPr txBox="1"/>
          <p:nvPr/>
        </p:nvSpPr>
        <p:spPr>
          <a:xfrm>
            <a:off x="522410" y="1507815"/>
            <a:ext cx="7897413" cy="579646"/>
          </a:xfrm>
          <a:prstGeom prst="rect">
            <a:avLst/>
          </a:prstGeom>
        </p:spPr>
        <p:txBody>
          <a:bodyPr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Employment &amp; Training</a:t>
            </a:r>
          </a:p>
        </p:txBody>
      </p:sp>
      <p:sp>
        <p:nvSpPr>
          <p:cNvPr id="18" name="TextBox 18"/>
          <p:cNvSpPr txBox="1"/>
          <p:nvPr/>
        </p:nvSpPr>
        <p:spPr>
          <a:xfrm>
            <a:off x="152375" y="9798574"/>
            <a:ext cx="4258959"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SERVICES</a:t>
            </a:r>
          </a:p>
        </p:txBody>
      </p:sp>
      <p:grpSp>
        <p:nvGrpSpPr>
          <p:cNvPr id="19" name="Group 18">
            <a:extLst>
              <a:ext uri="{FF2B5EF4-FFF2-40B4-BE49-F238E27FC236}">
                <a16:creationId xmlns:a16="http://schemas.microsoft.com/office/drawing/2014/main" id="{293D187F-A22A-4ACE-BD63-09C243D896F5}"/>
              </a:ext>
            </a:extLst>
          </p:cNvPr>
          <p:cNvGrpSpPr/>
          <p:nvPr/>
        </p:nvGrpSpPr>
        <p:grpSpPr>
          <a:xfrm>
            <a:off x="0" y="9550558"/>
            <a:ext cx="18288000" cy="736442"/>
            <a:chOff x="0" y="9550558"/>
            <a:chExt cx="18288000" cy="736442"/>
          </a:xfrm>
        </p:grpSpPr>
        <p:grpSp>
          <p:nvGrpSpPr>
            <p:cNvPr id="20" name="Group 7">
              <a:extLst>
                <a:ext uri="{FF2B5EF4-FFF2-40B4-BE49-F238E27FC236}">
                  <a16:creationId xmlns:a16="http://schemas.microsoft.com/office/drawing/2014/main" id="{C0271054-9402-42F4-A752-7462B059CAD8}"/>
                </a:ext>
              </a:extLst>
            </p:cNvPr>
            <p:cNvGrpSpPr/>
            <p:nvPr/>
          </p:nvGrpSpPr>
          <p:grpSpPr>
            <a:xfrm>
              <a:off x="0" y="9550558"/>
              <a:ext cx="18288000" cy="736442"/>
              <a:chOff x="0" y="0"/>
              <a:chExt cx="5439719" cy="575567"/>
            </a:xfrm>
          </p:grpSpPr>
          <p:sp>
            <p:nvSpPr>
              <p:cNvPr id="23" name="Freeform 8">
                <a:extLst>
                  <a:ext uri="{FF2B5EF4-FFF2-40B4-BE49-F238E27FC236}">
                    <a16:creationId xmlns:a16="http://schemas.microsoft.com/office/drawing/2014/main" id="{7D97899A-FD76-43FC-84AB-2F35886AF8E1}"/>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24" name="TextBox 9">
                <a:extLst>
                  <a:ext uri="{FF2B5EF4-FFF2-40B4-BE49-F238E27FC236}">
                    <a16:creationId xmlns:a16="http://schemas.microsoft.com/office/drawing/2014/main" id="{83E05858-B8D8-48CA-8814-4F6C7F43D26E}"/>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21" name="TextBox 30">
              <a:extLst>
                <a:ext uri="{FF2B5EF4-FFF2-40B4-BE49-F238E27FC236}">
                  <a16:creationId xmlns:a16="http://schemas.microsoft.com/office/drawing/2014/main" id="{826D4EA6-4890-491E-B514-DD516C9A5987}"/>
                </a:ext>
              </a:extLst>
            </p:cNvPr>
            <p:cNvSpPr txBox="1"/>
            <p:nvPr/>
          </p:nvSpPr>
          <p:spPr>
            <a:xfrm>
              <a:off x="152375" y="9798574"/>
              <a:ext cx="7848625"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COMMUNITY SERVICES DEPARTMENT</a:t>
              </a:r>
            </a:p>
          </p:txBody>
        </p:sp>
        <p:sp>
          <p:nvSpPr>
            <p:cNvPr id="22" name="TextBox 21">
              <a:extLst>
                <a:ext uri="{FF2B5EF4-FFF2-40B4-BE49-F238E27FC236}">
                  <a16:creationId xmlns:a16="http://schemas.microsoft.com/office/drawing/2014/main" id="{6BFB9890-FBF7-4610-8ACB-D9EDC97AF123}"/>
                </a:ext>
              </a:extLst>
            </p:cNvPr>
            <p:cNvSpPr txBox="1"/>
            <p:nvPr/>
          </p:nvSpPr>
          <p:spPr>
            <a:xfrm>
              <a:off x="13549778" y="9793682"/>
              <a:ext cx="4358352"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25" name="Group 4">
            <a:extLst>
              <a:ext uri="{FF2B5EF4-FFF2-40B4-BE49-F238E27FC236}">
                <a16:creationId xmlns:a16="http://schemas.microsoft.com/office/drawing/2014/main" id="{B3CBBDC9-284F-44BE-BBC3-8A8306BAA5F4}"/>
              </a:ext>
            </a:extLst>
          </p:cNvPr>
          <p:cNvGrpSpPr/>
          <p:nvPr/>
        </p:nvGrpSpPr>
        <p:grpSpPr>
          <a:xfrm>
            <a:off x="1" y="1"/>
            <a:ext cx="381000" cy="1149070"/>
            <a:chOff x="0" y="0"/>
            <a:chExt cx="144101" cy="512341"/>
          </a:xfrm>
        </p:grpSpPr>
        <p:sp>
          <p:nvSpPr>
            <p:cNvPr id="26" name="Freeform 5">
              <a:extLst>
                <a:ext uri="{FF2B5EF4-FFF2-40B4-BE49-F238E27FC236}">
                  <a16:creationId xmlns:a16="http://schemas.microsoft.com/office/drawing/2014/main" id="{FD3918EB-9152-4AF5-A0D7-08438C7A5924}"/>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7" name="TextBox 6">
              <a:extLst>
                <a:ext uri="{FF2B5EF4-FFF2-40B4-BE49-F238E27FC236}">
                  <a16:creationId xmlns:a16="http://schemas.microsoft.com/office/drawing/2014/main" id="{EBACE78A-B432-4079-8979-CFB4E5886559}"/>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8" name="TextBox 13">
            <a:extLst>
              <a:ext uri="{FF2B5EF4-FFF2-40B4-BE49-F238E27FC236}">
                <a16:creationId xmlns:a16="http://schemas.microsoft.com/office/drawing/2014/main" id="{BE64E4CE-52FE-431F-B47B-F9D919508000}"/>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522410" y="2682740"/>
            <a:ext cx="8773990" cy="2513509"/>
          </a:xfrm>
          <a:prstGeom prst="rect">
            <a:avLst/>
          </a:prstGeom>
        </p:spPr>
        <p:txBody>
          <a:bodyPr wrap="square" lIns="0" tIns="0" rIns="0" bIns="0" rtlCol="0" anchor="t">
            <a:spAutoFit/>
          </a:bodyPr>
          <a:lstStyle/>
          <a:p>
            <a:pPr>
              <a:lnSpc>
                <a:spcPts val="2796"/>
              </a:lnSpc>
            </a:pPr>
            <a:r>
              <a:rPr lang="en-US" sz="2400" b="1" dirty="0">
                <a:solidFill>
                  <a:srgbClr val="000000"/>
                </a:solidFill>
                <a:latin typeface="+mj-lt"/>
                <a:ea typeface="Poppins"/>
                <a:cs typeface="Poppins"/>
                <a:sym typeface="Poppins"/>
              </a:rPr>
              <a:t>Recreation Programming: </a:t>
            </a:r>
            <a:r>
              <a:rPr lang="en-US" sz="2400" dirty="0">
                <a:solidFill>
                  <a:srgbClr val="000000"/>
                </a:solidFill>
                <a:latin typeface="+mj-lt"/>
                <a:ea typeface="Poppins"/>
                <a:cs typeface="Poppins"/>
                <a:sym typeface="Poppins"/>
              </a:rPr>
              <a:t>Offered general recreation programming for youth and families including Summer Active Day Camp, Trips and Tours Program, Contract Classes, Youth Sports, and more</a:t>
            </a:r>
          </a:p>
          <a:p>
            <a:pPr>
              <a:lnSpc>
                <a:spcPts val="2796"/>
              </a:lnSpc>
            </a:pPr>
            <a:endParaRPr lang="en-US" sz="2400" b="1" dirty="0">
              <a:solidFill>
                <a:srgbClr val="000000"/>
              </a:solidFill>
              <a:latin typeface="+mj-lt"/>
              <a:ea typeface="Poppins"/>
              <a:cs typeface="Poppins"/>
              <a:sym typeface="Poppins"/>
            </a:endParaRPr>
          </a:p>
          <a:p>
            <a:pPr>
              <a:lnSpc>
                <a:spcPts val="2796"/>
              </a:lnSpc>
            </a:pPr>
            <a:r>
              <a:rPr lang="en-US" sz="2400" b="1" dirty="0">
                <a:solidFill>
                  <a:srgbClr val="000000"/>
                </a:solidFill>
                <a:latin typeface="+mj-lt"/>
                <a:ea typeface="Poppins"/>
                <a:cs typeface="Poppins"/>
                <a:sym typeface="Poppins"/>
              </a:rPr>
              <a:t>Social Media: </a:t>
            </a:r>
            <a:r>
              <a:rPr lang="en-US" sz="2400" dirty="0">
                <a:solidFill>
                  <a:srgbClr val="000000"/>
                </a:solidFill>
                <a:latin typeface="+mj-lt"/>
                <a:ea typeface="Poppins"/>
                <a:cs typeface="Poppins"/>
                <a:sym typeface="Poppins"/>
              </a:rPr>
              <a:t>Increased overall social media presence for the Department, gaining hundreds of new followers and thousands of more views</a:t>
            </a:r>
          </a:p>
        </p:txBody>
      </p:sp>
      <p:sp>
        <p:nvSpPr>
          <p:cNvPr id="17" name="TextBox 17"/>
          <p:cNvSpPr txBox="1"/>
          <p:nvPr/>
        </p:nvSpPr>
        <p:spPr>
          <a:xfrm>
            <a:off x="534133" y="1770726"/>
            <a:ext cx="7897413" cy="579646"/>
          </a:xfrm>
          <a:prstGeom prst="rect">
            <a:avLst/>
          </a:prstGeom>
        </p:spPr>
        <p:txBody>
          <a:bodyPr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Recreation &amp; Special Events</a:t>
            </a:r>
          </a:p>
        </p:txBody>
      </p:sp>
      <p:sp>
        <p:nvSpPr>
          <p:cNvPr id="18" name="TextBox 18"/>
          <p:cNvSpPr txBox="1"/>
          <p:nvPr/>
        </p:nvSpPr>
        <p:spPr>
          <a:xfrm>
            <a:off x="152375" y="9798574"/>
            <a:ext cx="4258959"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SERVICES</a:t>
            </a:r>
          </a:p>
        </p:txBody>
      </p:sp>
      <p:grpSp>
        <p:nvGrpSpPr>
          <p:cNvPr id="20" name="Group 19">
            <a:extLst>
              <a:ext uri="{FF2B5EF4-FFF2-40B4-BE49-F238E27FC236}">
                <a16:creationId xmlns:a16="http://schemas.microsoft.com/office/drawing/2014/main" id="{1AE142C7-E0F8-449B-A914-F3EE73C035CC}"/>
              </a:ext>
            </a:extLst>
          </p:cNvPr>
          <p:cNvGrpSpPr/>
          <p:nvPr/>
        </p:nvGrpSpPr>
        <p:grpSpPr>
          <a:xfrm>
            <a:off x="0" y="9550558"/>
            <a:ext cx="18288000" cy="736442"/>
            <a:chOff x="0" y="9550558"/>
            <a:chExt cx="18288000" cy="736442"/>
          </a:xfrm>
        </p:grpSpPr>
        <p:grpSp>
          <p:nvGrpSpPr>
            <p:cNvPr id="21" name="Group 7">
              <a:extLst>
                <a:ext uri="{FF2B5EF4-FFF2-40B4-BE49-F238E27FC236}">
                  <a16:creationId xmlns:a16="http://schemas.microsoft.com/office/drawing/2014/main" id="{9C4E2028-0449-4105-BC7E-8E68A0B36711}"/>
                </a:ext>
              </a:extLst>
            </p:cNvPr>
            <p:cNvGrpSpPr/>
            <p:nvPr/>
          </p:nvGrpSpPr>
          <p:grpSpPr>
            <a:xfrm>
              <a:off x="0" y="9550558"/>
              <a:ext cx="18288000" cy="736442"/>
              <a:chOff x="0" y="0"/>
              <a:chExt cx="5439719" cy="575567"/>
            </a:xfrm>
          </p:grpSpPr>
          <p:sp>
            <p:nvSpPr>
              <p:cNvPr id="24" name="Freeform 8">
                <a:extLst>
                  <a:ext uri="{FF2B5EF4-FFF2-40B4-BE49-F238E27FC236}">
                    <a16:creationId xmlns:a16="http://schemas.microsoft.com/office/drawing/2014/main" id="{8F2E6B85-7A14-4CAC-B5D0-83732962A184}"/>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25" name="TextBox 9">
                <a:extLst>
                  <a:ext uri="{FF2B5EF4-FFF2-40B4-BE49-F238E27FC236}">
                    <a16:creationId xmlns:a16="http://schemas.microsoft.com/office/drawing/2014/main" id="{5160C493-D3B7-4DE5-99E8-5B576CDD8567}"/>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22" name="TextBox 30">
              <a:extLst>
                <a:ext uri="{FF2B5EF4-FFF2-40B4-BE49-F238E27FC236}">
                  <a16:creationId xmlns:a16="http://schemas.microsoft.com/office/drawing/2014/main" id="{67ABDFC2-968C-4F0E-9228-A816B4FD7359}"/>
                </a:ext>
              </a:extLst>
            </p:cNvPr>
            <p:cNvSpPr txBox="1"/>
            <p:nvPr/>
          </p:nvSpPr>
          <p:spPr>
            <a:xfrm>
              <a:off x="152375" y="9798574"/>
              <a:ext cx="7848625"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COMMUNITY SERVICES DEPARTMENT</a:t>
              </a:r>
            </a:p>
          </p:txBody>
        </p:sp>
        <p:sp>
          <p:nvSpPr>
            <p:cNvPr id="23" name="TextBox 22">
              <a:extLst>
                <a:ext uri="{FF2B5EF4-FFF2-40B4-BE49-F238E27FC236}">
                  <a16:creationId xmlns:a16="http://schemas.microsoft.com/office/drawing/2014/main" id="{E122D781-0AB0-4E84-ACCD-0009E6F5980F}"/>
                </a:ext>
              </a:extLst>
            </p:cNvPr>
            <p:cNvSpPr txBox="1"/>
            <p:nvPr/>
          </p:nvSpPr>
          <p:spPr>
            <a:xfrm>
              <a:off x="13549778" y="9793682"/>
              <a:ext cx="4358352"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26" name="Group 4">
            <a:extLst>
              <a:ext uri="{FF2B5EF4-FFF2-40B4-BE49-F238E27FC236}">
                <a16:creationId xmlns:a16="http://schemas.microsoft.com/office/drawing/2014/main" id="{034A2CDE-6241-4C8E-9DEC-660730047C3F}"/>
              </a:ext>
            </a:extLst>
          </p:cNvPr>
          <p:cNvGrpSpPr/>
          <p:nvPr/>
        </p:nvGrpSpPr>
        <p:grpSpPr>
          <a:xfrm>
            <a:off x="1" y="1"/>
            <a:ext cx="381000" cy="1149070"/>
            <a:chOff x="0" y="0"/>
            <a:chExt cx="144101" cy="512341"/>
          </a:xfrm>
        </p:grpSpPr>
        <p:sp>
          <p:nvSpPr>
            <p:cNvPr id="27" name="Freeform 5">
              <a:extLst>
                <a:ext uri="{FF2B5EF4-FFF2-40B4-BE49-F238E27FC236}">
                  <a16:creationId xmlns:a16="http://schemas.microsoft.com/office/drawing/2014/main" id="{67AC0D6C-AAF1-491D-AE12-C06A86CD82EC}"/>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8" name="TextBox 6">
              <a:extLst>
                <a:ext uri="{FF2B5EF4-FFF2-40B4-BE49-F238E27FC236}">
                  <a16:creationId xmlns:a16="http://schemas.microsoft.com/office/drawing/2014/main" id="{0ECDC001-A14B-48FD-93B7-93A75709CA34}"/>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9" name="TextBox 13">
            <a:extLst>
              <a:ext uri="{FF2B5EF4-FFF2-40B4-BE49-F238E27FC236}">
                <a16:creationId xmlns:a16="http://schemas.microsoft.com/office/drawing/2014/main" id="{E50AD2B5-C199-4C77-A7E3-7EFB7AF21A72}"/>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31" name="Freeform 14">
            <a:extLst>
              <a:ext uri="{FF2B5EF4-FFF2-40B4-BE49-F238E27FC236}">
                <a16:creationId xmlns:a16="http://schemas.microsoft.com/office/drawing/2014/main" id="{3ECCC219-95AE-4DB9-8414-40A3E721DBFD}"/>
              </a:ext>
            </a:extLst>
          </p:cNvPr>
          <p:cNvSpPr/>
          <p:nvPr/>
        </p:nvSpPr>
        <p:spPr>
          <a:xfrm>
            <a:off x="7391400" y="5320257"/>
            <a:ext cx="5121498" cy="4057544"/>
          </a:xfrm>
          <a:custGeom>
            <a:avLst/>
            <a:gdLst/>
            <a:ahLst/>
            <a:cxnLst/>
            <a:rect l="l" t="t" r="r" b="b"/>
            <a:pathLst>
              <a:path w="5969789" h="4119154">
                <a:moveTo>
                  <a:pt x="0" y="0"/>
                </a:moveTo>
                <a:lnTo>
                  <a:pt x="5969789" y="0"/>
                </a:lnTo>
                <a:lnTo>
                  <a:pt x="5969789" y="4119154"/>
                </a:lnTo>
                <a:lnTo>
                  <a:pt x="0" y="4119154"/>
                </a:lnTo>
                <a:lnTo>
                  <a:pt x="0" y="0"/>
                </a:lnTo>
                <a:close/>
              </a:path>
            </a:pathLst>
          </a:custGeom>
          <a:blipFill>
            <a:blip r:embed="rId2"/>
            <a:stretch>
              <a:fillRect/>
            </a:stretch>
          </a:blipFill>
        </p:spPr>
      </p:sp>
      <p:pic>
        <p:nvPicPr>
          <p:cNvPr id="32" name="Picture 31">
            <a:extLst>
              <a:ext uri="{FF2B5EF4-FFF2-40B4-BE49-F238E27FC236}">
                <a16:creationId xmlns:a16="http://schemas.microsoft.com/office/drawing/2014/main" id="{0F5D95A9-4343-4E1A-83DF-69BE84E08B6B}"/>
              </a:ext>
            </a:extLst>
          </p:cNvPr>
          <p:cNvPicPr>
            <a:picLocks noChangeAspect="1"/>
          </p:cNvPicPr>
          <p:nvPr/>
        </p:nvPicPr>
        <p:blipFill>
          <a:blip r:embed="rId3"/>
          <a:stretch>
            <a:fillRect/>
          </a:stretch>
        </p:blipFill>
        <p:spPr>
          <a:xfrm>
            <a:off x="12649200" y="2653881"/>
            <a:ext cx="5376055" cy="6723920"/>
          </a:xfrm>
          <a:prstGeom prst="rect">
            <a:avLst/>
          </a:prstGeom>
        </p:spPr>
      </p:pic>
      <p:sp>
        <p:nvSpPr>
          <p:cNvPr id="34" name="TextBox 16">
            <a:extLst>
              <a:ext uri="{FF2B5EF4-FFF2-40B4-BE49-F238E27FC236}">
                <a16:creationId xmlns:a16="http://schemas.microsoft.com/office/drawing/2014/main" id="{2ABB2C95-CFFC-4A41-8338-848882B0BEE7}"/>
              </a:ext>
            </a:extLst>
          </p:cNvPr>
          <p:cNvSpPr txBox="1"/>
          <p:nvPr/>
        </p:nvSpPr>
        <p:spPr>
          <a:xfrm>
            <a:off x="534133" y="5528617"/>
            <a:ext cx="6605294" cy="2872581"/>
          </a:xfrm>
          <a:prstGeom prst="rect">
            <a:avLst/>
          </a:prstGeom>
        </p:spPr>
        <p:txBody>
          <a:bodyPr wrap="square" lIns="0" tIns="0" rIns="0" bIns="0" rtlCol="0" anchor="t">
            <a:spAutoFit/>
          </a:bodyPr>
          <a:lstStyle/>
          <a:p>
            <a:pPr>
              <a:lnSpc>
                <a:spcPts val="2796"/>
              </a:lnSpc>
            </a:pPr>
            <a:r>
              <a:rPr lang="en-US" sz="2400" b="1" dirty="0">
                <a:solidFill>
                  <a:srgbClr val="000000"/>
                </a:solidFill>
                <a:ea typeface="Poppins"/>
                <a:cs typeface="Poppins"/>
                <a:sym typeface="Poppins"/>
              </a:rPr>
              <a:t>Youth Sports</a:t>
            </a:r>
            <a:r>
              <a:rPr lang="en-US" sz="2400" dirty="0">
                <a:solidFill>
                  <a:srgbClr val="000000"/>
                </a:solidFill>
                <a:ea typeface="Poppins"/>
                <a:cs typeface="Poppins"/>
                <a:sym typeface="Poppins"/>
              </a:rPr>
              <a:t>: Worked with the LHCSD and non-profit Youth Sports Organizations to continue offering facilities for programming at City parks and School District sports fields</a:t>
            </a:r>
          </a:p>
          <a:p>
            <a:pPr>
              <a:lnSpc>
                <a:spcPts val="2796"/>
              </a:lnSpc>
            </a:pPr>
            <a:endParaRPr lang="en-US" sz="2400" dirty="0">
              <a:solidFill>
                <a:srgbClr val="000000"/>
              </a:solidFill>
              <a:ea typeface="Poppins"/>
              <a:cs typeface="Poppins"/>
              <a:sym typeface="Poppins"/>
            </a:endParaRPr>
          </a:p>
          <a:p>
            <a:pPr>
              <a:lnSpc>
                <a:spcPts val="2796"/>
              </a:lnSpc>
            </a:pPr>
            <a:r>
              <a:rPr lang="en-US" sz="2400" b="1" dirty="0">
                <a:solidFill>
                  <a:srgbClr val="000000"/>
                </a:solidFill>
                <a:ea typeface="Poppins"/>
                <a:cs typeface="Poppins"/>
                <a:sym typeface="Poppins"/>
              </a:rPr>
              <a:t>La Habra Outdoors: </a:t>
            </a:r>
            <a:r>
              <a:rPr lang="en-US" sz="2400" dirty="0">
                <a:solidFill>
                  <a:srgbClr val="000000"/>
                </a:solidFill>
                <a:ea typeface="Poppins"/>
                <a:cs typeface="Poppins"/>
                <a:sym typeface="Poppins"/>
              </a:rPr>
              <a:t>Coordinated a three-day camping trip for youth aged 13 – 18 years , funded by a Route to Parks State Grant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8"/>
          <p:cNvSpPr txBox="1"/>
          <p:nvPr/>
        </p:nvSpPr>
        <p:spPr>
          <a:xfrm>
            <a:off x="522410" y="1839501"/>
            <a:ext cx="7897413" cy="579646"/>
          </a:xfrm>
          <a:prstGeom prst="rect">
            <a:avLst/>
          </a:prstGeom>
        </p:spPr>
        <p:txBody>
          <a:bodyPr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Recreation &amp; Special Events</a:t>
            </a:r>
          </a:p>
        </p:txBody>
      </p:sp>
      <p:sp>
        <p:nvSpPr>
          <p:cNvPr id="19" name="TextBox 19"/>
          <p:cNvSpPr txBox="1"/>
          <p:nvPr/>
        </p:nvSpPr>
        <p:spPr>
          <a:xfrm>
            <a:off x="152375" y="9798574"/>
            <a:ext cx="4258959"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SERVICES</a:t>
            </a:r>
          </a:p>
        </p:txBody>
      </p:sp>
      <p:grpSp>
        <p:nvGrpSpPr>
          <p:cNvPr id="21" name="Group 4">
            <a:extLst>
              <a:ext uri="{FF2B5EF4-FFF2-40B4-BE49-F238E27FC236}">
                <a16:creationId xmlns:a16="http://schemas.microsoft.com/office/drawing/2014/main" id="{60649F1D-3453-4123-95FB-3E44BB0C5E23}"/>
              </a:ext>
            </a:extLst>
          </p:cNvPr>
          <p:cNvGrpSpPr/>
          <p:nvPr/>
        </p:nvGrpSpPr>
        <p:grpSpPr>
          <a:xfrm>
            <a:off x="1" y="1"/>
            <a:ext cx="381000" cy="1149070"/>
            <a:chOff x="0" y="0"/>
            <a:chExt cx="144101" cy="512341"/>
          </a:xfrm>
        </p:grpSpPr>
        <p:sp>
          <p:nvSpPr>
            <p:cNvPr id="22" name="Freeform 5">
              <a:extLst>
                <a:ext uri="{FF2B5EF4-FFF2-40B4-BE49-F238E27FC236}">
                  <a16:creationId xmlns:a16="http://schemas.microsoft.com/office/drawing/2014/main" id="{14ED0855-75F8-4535-9A81-3E7C6F12EC49}"/>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3" name="TextBox 6">
              <a:extLst>
                <a:ext uri="{FF2B5EF4-FFF2-40B4-BE49-F238E27FC236}">
                  <a16:creationId xmlns:a16="http://schemas.microsoft.com/office/drawing/2014/main" id="{AD35CEDD-5B2A-43C5-BC22-D92619BCCBC0}"/>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4" name="TextBox 13">
            <a:extLst>
              <a:ext uri="{FF2B5EF4-FFF2-40B4-BE49-F238E27FC236}">
                <a16:creationId xmlns:a16="http://schemas.microsoft.com/office/drawing/2014/main" id="{6E8D9FF4-4E93-4D37-86DD-D299DCC54AC7}"/>
              </a:ext>
            </a:extLst>
          </p:cNvPr>
          <p:cNvSpPr txBox="1"/>
          <p:nvPr/>
        </p:nvSpPr>
        <p:spPr>
          <a:xfrm>
            <a:off x="522410" y="201917"/>
            <a:ext cx="9673103" cy="864276"/>
          </a:xfrm>
          <a:prstGeom prst="rect">
            <a:avLst/>
          </a:prstGeom>
        </p:spPr>
        <p:txBody>
          <a:bodyPr wrap="square"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25" name="Rectangle 24">
            <a:extLst>
              <a:ext uri="{FF2B5EF4-FFF2-40B4-BE49-F238E27FC236}">
                <a16:creationId xmlns:a16="http://schemas.microsoft.com/office/drawing/2014/main" id="{0B5776A6-7F19-4C2A-B44C-249BF40A7115}"/>
              </a:ext>
            </a:extLst>
          </p:cNvPr>
          <p:cNvSpPr/>
          <p:nvPr/>
        </p:nvSpPr>
        <p:spPr>
          <a:xfrm>
            <a:off x="490758" y="2781300"/>
            <a:ext cx="9144000" cy="5119350"/>
          </a:xfrm>
          <a:prstGeom prst="rect">
            <a:avLst/>
          </a:prstGeom>
        </p:spPr>
        <p:txBody>
          <a:bodyPr>
            <a:spAutoFit/>
          </a:bodyPr>
          <a:lstStyle/>
          <a:p>
            <a:pPr>
              <a:lnSpc>
                <a:spcPts val="2796"/>
              </a:lnSpc>
            </a:pPr>
            <a:r>
              <a:rPr lang="en-US" sz="2400" b="1" dirty="0">
                <a:solidFill>
                  <a:srgbClr val="000000"/>
                </a:solidFill>
                <a:ea typeface="Poppins"/>
                <a:cs typeface="Poppins"/>
                <a:sym typeface="Poppins"/>
              </a:rPr>
              <a:t>Move More Eat Healthy: </a:t>
            </a:r>
            <a:r>
              <a:rPr lang="en-US" sz="2400" dirty="0">
                <a:solidFill>
                  <a:srgbClr val="000000"/>
                </a:solidFill>
                <a:ea typeface="Poppins"/>
                <a:cs typeface="Poppins"/>
                <a:sym typeface="Poppins"/>
              </a:rPr>
              <a:t>Completed the outdoor fitness area with Move More Eat Healthy signage at Vin Scully Centennial Park, funding support through the Providence St. Jude Medical Group grant program</a:t>
            </a:r>
          </a:p>
          <a:p>
            <a:pPr>
              <a:lnSpc>
                <a:spcPts val="2796"/>
              </a:lnSpc>
            </a:pPr>
            <a:endParaRPr lang="en-US" sz="2400" dirty="0">
              <a:solidFill>
                <a:srgbClr val="000000"/>
              </a:solidFill>
              <a:ea typeface="Poppins"/>
              <a:cs typeface="Poppins"/>
              <a:sym typeface="Poppins"/>
            </a:endParaRPr>
          </a:p>
          <a:p>
            <a:pPr>
              <a:lnSpc>
                <a:spcPts val="2796"/>
              </a:lnSpc>
            </a:pPr>
            <a:r>
              <a:rPr lang="en-US" sz="2400" b="1" dirty="0">
                <a:solidFill>
                  <a:srgbClr val="000000"/>
                </a:solidFill>
                <a:latin typeface="+mj-lt"/>
                <a:ea typeface="Poppins"/>
                <a:cs typeface="Poppins"/>
                <a:sym typeface="Poppins"/>
              </a:rPr>
              <a:t>Centennial Celebration Integration: </a:t>
            </a:r>
            <a:r>
              <a:rPr lang="en-US" sz="2400" dirty="0">
                <a:solidFill>
                  <a:srgbClr val="000000"/>
                </a:solidFill>
                <a:latin typeface="+mj-lt"/>
                <a:ea typeface="Poppins"/>
                <a:cs typeface="Poppins"/>
                <a:sym typeface="Poppins"/>
              </a:rPr>
              <a:t>Included Centennial Celebration components at all special events throughout 2025 in recognition of the City’s 100</a:t>
            </a:r>
            <a:r>
              <a:rPr lang="en-US" sz="2400" baseline="30000" dirty="0">
                <a:solidFill>
                  <a:srgbClr val="000000"/>
                </a:solidFill>
                <a:latin typeface="+mj-lt"/>
                <a:ea typeface="Poppins"/>
                <a:cs typeface="Poppins"/>
                <a:sym typeface="Poppins"/>
              </a:rPr>
              <a:t>th</a:t>
            </a:r>
            <a:r>
              <a:rPr lang="en-US" sz="2400" dirty="0">
                <a:solidFill>
                  <a:srgbClr val="000000"/>
                </a:solidFill>
                <a:latin typeface="+mj-lt"/>
                <a:ea typeface="Poppins"/>
                <a:cs typeface="Poppins"/>
                <a:sym typeface="Poppins"/>
              </a:rPr>
              <a:t> anniversary. Enhanced special events included: Fourth of July, Easter Extravaganza, Concerts in the Park, Movies in the Park, Christmas Tree Lighting Ceremony, La Habra Races, Tamale Festival, Student Government Day, Donor &amp; Volunteer Recognition and more</a:t>
            </a:r>
          </a:p>
          <a:p>
            <a:pPr>
              <a:lnSpc>
                <a:spcPts val="2796"/>
              </a:lnSpc>
            </a:pPr>
            <a:endParaRPr lang="en-US" sz="2400" dirty="0">
              <a:solidFill>
                <a:srgbClr val="000000"/>
              </a:solidFill>
              <a:latin typeface="+mj-lt"/>
              <a:ea typeface="Poppins"/>
              <a:cs typeface="Poppins"/>
              <a:sym typeface="Poppins"/>
            </a:endParaRPr>
          </a:p>
          <a:p>
            <a:pPr>
              <a:lnSpc>
                <a:spcPts val="2796"/>
              </a:lnSpc>
            </a:pPr>
            <a:r>
              <a:rPr lang="en-US" sz="2400" b="1" dirty="0">
                <a:solidFill>
                  <a:srgbClr val="000000"/>
                </a:solidFill>
                <a:latin typeface="+mj-lt"/>
                <a:ea typeface="Poppins"/>
                <a:cs typeface="Poppins"/>
                <a:sym typeface="Poppins"/>
              </a:rPr>
              <a:t>Collaboration: </a:t>
            </a:r>
            <a:r>
              <a:rPr lang="en-US" sz="2400" dirty="0">
                <a:solidFill>
                  <a:srgbClr val="000000"/>
                </a:solidFill>
                <a:latin typeface="+mj-lt"/>
                <a:ea typeface="Poppins"/>
                <a:cs typeface="Poppins"/>
                <a:sym typeface="Poppins"/>
              </a:rPr>
              <a:t>Continued to collaborate with the La Habra Police Department to plan, coordinate, and execute PD events such as Cool Cops and National Night Out</a:t>
            </a:r>
          </a:p>
        </p:txBody>
      </p:sp>
      <p:grpSp>
        <p:nvGrpSpPr>
          <p:cNvPr id="26" name="Group 25">
            <a:extLst>
              <a:ext uri="{FF2B5EF4-FFF2-40B4-BE49-F238E27FC236}">
                <a16:creationId xmlns:a16="http://schemas.microsoft.com/office/drawing/2014/main" id="{F54E2FF1-BBD5-4D57-8D83-AD35DC688D72}"/>
              </a:ext>
            </a:extLst>
          </p:cNvPr>
          <p:cNvGrpSpPr/>
          <p:nvPr/>
        </p:nvGrpSpPr>
        <p:grpSpPr>
          <a:xfrm>
            <a:off x="0" y="9550558"/>
            <a:ext cx="18288000" cy="736442"/>
            <a:chOff x="0" y="9550558"/>
            <a:chExt cx="18288000" cy="736442"/>
          </a:xfrm>
        </p:grpSpPr>
        <p:grpSp>
          <p:nvGrpSpPr>
            <p:cNvPr id="27" name="Group 7">
              <a:extLst>
                <a:ext uri="{FF2B5EF4-FFF2-40B4-BE49-F238E27FC236}">
                  <a16:creationId xmlns:a16="http://schemas.microsoft.com/office/drawing/2014/main" id="{F664A33D-8180-4DB3-A9A2-2A8B3CB5975D}"/>
                </a:ext>
              </a:extLst>
            </p:cNvPr>
            <p:cNvGrpSpPr/>
            <p:nvPr/>
          </p:nvGrpSpPr>
          <p:grpSpPr>
            <a:xfrm>
              <a:off x="0" y="9550558"/>
              <a:ext cx="18288000" cy="736442"/>
              <a:chOff x="0" y="0"/>
              <a:chExt cx="5439719" cy="575567"/>
            </a:xfrm>
          </p:grpSpPr>
          <p:sp>
            <p:nvSpPr>
              <p:cNvPr id="30" name="Freeform 8">
                <a:extLst>
                  <a:ext uri="{FF2B5EF4-FFF2-40B4-BE49-F238E27FC236}">
                    <a16:creationId xmlns:a16="http://schemas.microsoft.com/office/drawing/2014/main" id="{44D1AF58-5592-496D-BD73-3AC48BACE3E9}"/>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31" name="TextBox 9">
                <a:extLst>
                  <a:ext uri="{FF2B5EF4-FFF2-40B4-BE49-F238E27FC236}">
                    <a16:creationId xmlns:a16="http://schemas.microsoft.com/office/drawing/2014/main" id="{FF7B4818-DDB4-4791-98A7-74A2A9BD1585}"/>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28" name="TextBox 30">
              <a:extLst>
                <a:ext uri="{FF2B5EF4-FFF2-40B4-BE49-F238E27FC236}">
                  <a16:creationId xmlns:a16="http://schemas.microsoft.com/office/drawing/2014/main" id="{BED8BB98-0A07-4E20-9121-F45F6CEA2B4C}"/>
                </a:ext>
              </a:extLst>
            </p:cNvPr>
            <p:cNvSpPr txBox="1"/>
            <p:nvPr/>
          </p:nvSpPr>
          <p:spPr>
            <a:xfrm>
              <a:off x="152375" y="9798574"/>
              <a:ext cx="7848625"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COMMUNITY SERVICES DEPARTMENT</a:t>
              </a:r>
            </a:p>
          </p:txBody>
        </p:sp>
        <p:sp>
          <p:nvSpPr>
            <p:cNvPr id="29" name="TextBox 28">
              <a:extLst>
                <a:ext uri="{FF2B5EF4-FFF2-40B4-BE49-F238E27FC236}">
                  <a16:creationId xmlns:a16="http://schemas.microsoft.com/office/drawing/2014/main" id="{622B471A-A9F5-4474-B17D-F1F6DB8F0AD9}"/>
                </a:ext>
              </a:extLst>
            </p:cNvPr>
            <p:cNvSpPr txBox="1"/>
            <p:nvPr/>
          </p:nvSpPr>
          <p:spPr>
            <a:xfrm>
              <a:off x="13549778" y="9793682"/>
              <a:ext cx="4358352"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FISCAL YEAR 2026-2027</a:t>
              </a:r>
            </a:p>
          </p:txBody>
        </p:sp>
      </p:grpSp>
      <p:sp>
        <p:nvSpPr>
          <p:cNvPr id="32" name="Freeform 15">
            <a:extLst>
              <a:ext uri="{FF2B5EF4-FFF2-40B4-BE49-F238E27FC236}">
                <a16:creationId xmlns:a16="http://schemas.microsoft.com/office/drawing/2014/main" id="{104B2E55-E162-4D72-8A03-8AB858F5F8A1}"/>
              </a:ext>
            </a:extLst>
          </p:cNvPr>
          <p:cNvSpPr/>
          <p:nvPr/>
        </p:nvSpPr>
        <p:spPr>
          <a:xfrm>
            <a:off x="11506200" y="359570"/>
            <a:ext cx="6525936" cy="4240716"/>
          </a:xfrm>
          <a:custGeom>
            <a:avLst/>
            <a:gdLst/>
            <a:ahLst/>
            <a:cxnLst/>
            <a:rect l="l" t="t" r="r" b="b"/>
            <a:pathLst>
              <a:path w="6068736" h="4119154">
                <a:moveTo>
                  <a:pt x="0" y="0"/>
                </a:moveTo>
                <a:lnTo>
                  <a:pt x="6068736" y="0"/>
                </a:lnTo>
                <a:lnTo>
                  <a:pt x="6068736" y="4119154"/>
                </a:lnTo>
                <a:lnTo>
                  <a:pt x="0" y="4119154"/>
                </a:lnTo>
                <a:lnTo>
                  <a:pt x="0" y="0"/>
                </a:lnTo>
                <a:close/>
              </a:path>
            </a:pathLst>
          </a:custGeom>
          <a:blipFill>
            <a:blip r:embed="rId2"/>
            <a:stretch>
              <a:fillRect/>
            </a:stretch>
          </a:blipFill>
        </p:spPr>
      </p:sp>
      <p:sp>
        <p:nvSpPr>
          <p:cNvPr id="33" name="Freeform 16">
            <a:extLst>
              <a:ext uri="{FF2B5EF4-FFF2-40B4-BE49-F238E27FC236}">
                <a16:creationId xmlns:a16="http://schemas.microsoft.com/office/drawing/2014/main" id="{64A055EF-0612-47CB-A3DF-25A875697639}"/>
              </a:ext>
            </a:extLst>
          </p:cNvPr>
          <p:cNvSpPr/>
          <p:nvPr/>
        </p:nvSpPr>
        <p:spPr>
          <a:xfrm>
            <a:off x="11506200" y="4721848"/>
            <a:ext cx="6487836" cy="4658476"/>
          </a:xfrm>
          <a:custGeom>
            <a:avLst/>
            <a:gdLst/>
            <a:ahLst/>
            <a:cxnLst/>
            <a:rect l="l" t="t" r="r" b="b"/>
            <a:pathLst>
              <a:path w="6367998" h="4242679">
                <a:moveTo>
                  <a:pt x="0" y="0"/>
                </a:moveTo>
                <a:lnTo>
                  <a:pt x="6367998" y="0"/>
                </a:lnTo>
                <a:lnTo>
                  <a:pt x="6367998" y="4242679"/>
                </a:lnTo>
                <a:lnTo>
                  <a:pt x="0" y="4242679"/>
                </a:lnTo>
                <a:lnTo>
                  <a:pt x="0" y="0"/>
                </a:lnTo>
                <a:close/>
              </a:path>
            </a:pathLst>
          </a:custGeom>
          <a:blipFill>
            <a:blip r:embed="rId3"/>
            <a:stretch>
              <a:fillRect/>
            </a:stretch>
          </a:blipFill>
        </p:spPr>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4"/>
          <p:cNvSpPr txBox="1"/>
          <p:nvPr/>
        </p:nvSpPr>
        <p:spPr>
          <a:xfrm>
            <a:off x="522411" y="2275578"/>
            <a:ext cx="8773989" cy="7181453"/>
          </a:xfrm>
          <a:prstGeom prst="rect">
            <a:avLst/>
          </a:prstGeom>
        </p:spPr>
        <p:txBody>
          <a:bodyPr wrap="square" lIns="0" tIns="0" rIns="0" bIns="0" rtlCol="0" anchor="t">
            <a:spAutoFit/>
          </a:bodyPr>
          <a:lstStyle/>
          <a:p>
            <a:pPr>
              <a:lnSpc>
                <a:spcPts val="2796"/>
              </a:lnSpc>
            </a:pPr>
            <a:r>
              <a:rPr lang="en-US" sz="2400" b="1" dirty="0">
                <a:solidFill>
                  <a:srgbClr val="000000"/>
                </a:solidFill>
                <a:latin typeface="+mj-lt"/>
                <a:ea typeface="Poppins"/>
                <a:cs typeface="Poppins"/>
                <a:sym typeface="Poppins"/>
              </a:rPr>
              <a:t>Homeless Outreach &amp; Engagement Program: </a:t>
            </a:r>
          </a:p>
          <a:p>
            <a:pPr>
              <a:lnSpc>
                <a:spcPts val="2796"/>
              </a:lnSpc>
            </a:pPr>
            <a:r>
              <a:rPr lang="en-US" sz="2400" dirty="0">
                <a:solidFill>
                  <a:srgbClr val="000000"/>
                </a:solidFill>
                <a:latin typeface="+mj-lt"/>
                <a:ea typeface="Poppins"/>
                <a:cs typeface="Poppins"/>
                <a:sym typeface="Poppins"/>
              </a:rPr>
              <a:t>Coordinated the City’s Homeless Outreach &amp; Engagement Program to engage individuals experiencing homelessness and connect them with supportive services, including housing assistance and substance abuse residential placements</a:t>
            </a:r>
          </a:p>
          <a:p>
            <a:pPr>
              <a:lnSpc>
                <a:spcPts val="2796"/>
              </a:lnSpc>
            </a:pPr>
            <a:endParaRPr lang="en-US" sz="2400" dirty="0">
              <a:solidFill>
                <a:srgbClr val="000000"/>
              </a:solidFill>
              <a:latin typeface="+mj-lt"/>
              <a:ea typeface="Poppins"/>
              <a:cs typeface="Poppins"/>
              <a:sym typeface="Poppins"/>
            </a:endParaRPr>
          </a:p>
          <a:p>
            <a:pPr>
              <a:lnSpc>
                <a:spcPts val="2796"/>
              </a:lnSpc>
            </a:pPr>
            <a:r>
              <a:rPr lang="en-US" sz="2400" dirty="0">
                <a:solidFill>
                  <a:srgbClr val="000000"/>
                </a:solidFill>
                <a:latin typeface="+mj-lt"/>
                <a:ea typeface="Poppins"/>
                <a:cs typeface="Poppins"/>
                <a:sym typeface="Poppins"/>
              </a:rPr>
              <a:t>Conducted more than 532 client engagements and enrolled 24 new unhoused clients into the Outreach Grid system</a:t>
            </a:r>
          </a:p>
          <a:p>
            <a:pPr>
              <a:lnSpc>
                <a:spcPts val="2796"/>
              </a:lnSpc>
            </a:pPr>
            <a:endParaRPr lang="en-US" sz="2400" dirty="0">
              <a:solidFill>
                <a:srgbClr val="000000"/>
              </a:solidFill>
              <a:latin typeface="+mj-lt"/>
              <a:ea typeface="Poppins"/>
              <a:cs typeface="Poppins"/>
              <a:sym typeface="Poppins"/>
            </a:endParaRPr>
          </a:p>
          <a:p>
            <a:pPr>
              <a:lnSpc>
                <a:spcPts val="2796"/>
              </a:lnSpc>
            </a:pPr>
            <a:r>
              <a:rPr lang="en-US" sz="2400" dirty="0">
                <a:solidFill>
                  <a:srgbClr val="000000"/>
                </a:solidFill>
                <a:latin typeface="+mj-lt"/>
                <a:ea typeface="Poppins"/>
                <a:cs typeface="Poppins"/>
                <a:sym typeface="Poppins"/>
              </a:rPr>
              <a:t>Successfully placed over 30 clients into housing</a:t>
            </a:r>
          </a:p>
          <a:p>
            <a:pPr>
              <a:lnSpc>
                <a:spcPts val="2796"/>
              </a:lnSpc>
            </a:pPr>
            <a:endParaRPr lang="en-US" sz="2400" b="1" dirty="0">
              <a:solidFill>
                <a:srgbClr val="000000"/>
              </a:solidFill>
              <a:latin typeface="+mj-lt"/>
              <a:ea typeface="Poppins"/>
              <a:cs typeface="Poppins"/>
              <a:sym typeface="Poppins"/>
            </a:endParaRPr>
          </a:p>
          <a:p>
            <a:pPr>
              <a:lnSpc>
                <a:spcPts val="2796"/>
              </a:lnSpc>
            </a:pPr>
            <a:r>
              <a:rPr lang="en-US" sz="2400" b="1" dirty="0">
                <a:solidFill>
                  <a:srgbClr val="000000"/>
                </a:solidFill>
                <a:latin typeface="+mj-lt"/>
                <a:ea typeface="Poppins"/>
                <a:cs typeface="Poppins"/>
                <a:sym typeface="Poppins"/>
              </a:rPr>
              <a:t>Community Collaborations &amp; Giving:</a:t>
            </a:r>
          </a:p>
          <a:p>
            <a:pPr>
              <a:lnSpc>
                <a:spcPts val="2796"/>
              </a:lnSpc>
            </a:pPr>
            <a:r>
              <a:rPr lang="en-US" sz="2400" dirty="0">
                <a:solidFill>
                  <a:srgbClr val="000000"/>
                </a:solidFill>
                <a:latin typeface="+mj-lt"/>
                <a:ea typeface="Poppins"/>
                <a:cs typeface="Poppins"/>
                <a:sym typeface="Poppins"/>
              </a:rPr>
              <a:t>Worked with the VCC: The Gary Center and La Habra Collaborative to offer food giving services and enhance the offerings by adding mental health services, educational programs, and other social services</a:t>
            </a:r>
          </a:p>
          <a:p>
            <a:pPr>
              <a:lnSpc>
                <a:spcPts val="2796"/>
              </a:lnSpc>
            </a:pPr>
            <a:endParaRPr lang="en-US" sz="2400" dirty="0">
              <a:solidFill>
                <a:srgbClr val="000000"/>
              </a:solidFill>
              <a:latin typeface="+mj-lt"/>
              <a:ea typeface="Poppins"/>
              <a:cs typeface="Poppins"/>
              <a:sym typeface="Poppins"/>
            </a:endParaRPr>
          </a:p>
          <a:p>
            <a:pPr>
              <a:lnSpc>
                <a:spcPts val="2796"/>
              </a:lnSpc>
            </a:pPr>
            <a:r>
              <a:rPr lang="en-US" sz="2400" dirty="0">
                <a:solidFill>
                  <a:srgbClr val="000000"/>
                </a:solidFill>
                <a:latin typeface="+mj-lt"/>
                <a:ea typeface="Poppins"/>
                <a:cs typeface="Poppins"/>
                <a:sym typeface="Poppins"/>
              </a:rPr>
              <a:t>Revitalized the Back-Pack Giveaway Program and partnered with local churches to rebrand the event as the Back to School Block Party, serving close to 800 local youth with new backpacks, school supplies,  new shoes, and haircuts</a:t>
            </a:r>
          </a:p>
        </p:txBody>
      </p:sp>
      <p:sp>
        <p:nvSpPr>
          <p:cNvPr id="15" name="TextBox 15"/>
          <p:cNvSpPr txBox="1"/>
          <p:nvPr/>
        </p:nvSpPr>
        <p:spPr>
          <a:xfrm>
            <a:off x="522411" y="1626855"/>
            <a:ext cx="7897413" cy="579646"/>
          </a:xfrm>
          <a:prstGeom prst="rect">
            <a:avLst/>
          </a:prstGeom>
        </p:spPr>
        <p:txBody>
          <a:bodyPr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Social Services</a:t>
            </a:r>
          </a:p>
        </p:txBody>
      </p:sp>
      <p:sp>
        <p:nvSpPr>
          <p:cNvPr id="16" name="TextBox 16"/>
          <p:cNvSpPr txBox="1"/>
          <p:nvPr/>
        </p:nvSpPr>
        <p:spPr>
          <a:xfrm>
            <a:off x="152375" y="9798574"/>
            <a:ext cx="4258959"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SERVICES</a:t>
            </a:r>
          </a:p>
        </p:txBody>
      </p:sp>
      <p:grpSp>
        <p:nvGrpSpPr>
          <p:cNvPr id="18" name="Group 17">
            <a:extLst>
              <a:ext uri="{FF2B5EF4-FFF2-40B4-BE49-F238E27FC236}">
                <a16:creationId xmlns:a16="http://schemas.microsoft.com/office/drawing/2014/main" id="{9BA6AFC7-1E0A-4ED8-A876-949BAB1C30BD}"/>
              </a:ext>
            </a:extLst>
          </p:cNvPr>
          <p:cNvGrpSpPr/>
          <p:nvPr/>
        </p:nvGrpSpPr>
        <p:grpSpPr>
          <a:xfrm>
            <a:off x="0" y="9550558"/>
            <a:ext cx="18288000" cy="736442"/>
            <a:chOff x="0" y="9550558"/>
            <a:chExt cx="18288000" cy="736442"/>
          </a:xfrm>
        </p:grpSpPr>
        <p:grpSp>
          <p:nvGrpSpPr>
            <p:cNvPr id="19" name="Group 7">
              <a:extLst>
                <a:ext uri="{FF2B5EF4-FFF2-40B4-BE49-F238E27FC236}">
                  <a16:creationId xmlns:a16="http://schemas.microsoft.com/office/drawing/2014/main" id="{226A4278-43ED-4522-991D-7E7611A47372}"/>
                </a:ext>
              </a:extLst>
            </p:cNvPr>
            <p:cNvGrpSpPr/>
            <p:nvPr/>
          </p:nvGrpSpPr>
          <p:grpSpPr>
            <a:xfrm>
              <a:off x="0" y="9550558"/>
              <a:ext cx="18288000" cy="736442"/>
              <a:chOff x="0" y="0"/>
              <a:chExt cx="5439719" cy="575567"/>
            </a:xfrm>
          </p:grpSpPr>
          <p:sp>
            <p:nvSpPr>
              <p:cNvPr id="22" name="Freeform 8">
                <a:extLst>
                  <a:ext uri="{FF2B5EF4-FFF2-40B4-BE49-F238E27FC236}">
                    <a16:creationId xmlns:a16="http://schemas.microsoft.com/office/drawing/2014/main" id="{FBC2F074-3857-4599-8EBF-8214B70DC9FC}"/>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23" name="TextBox 9">
                <a:extLst>
                  <a:ext uri="{FF2B5EF4-FFF2-40B4-BE49-F238E27FC236}">
                    <a16:creationId xmlns:a16="http://schemas.microsoft.com/office/drawing/2014/main" id="{0AA38F5C-D857-4714-B539-D9BB218774AE}"/>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20" name="TextBox 30">
              <a:extLst>
                <a:ext uri="{FF2B5EF4-FFF2-40B4-BE49-F238E27FC236}">
                  <a16:creationId xmlns:a16="http://schemas.microsoft.com/office/drawing/2014/main" id="{535B05F1-888E-4093-82E6-7167DDA14797}"/>
                </a:ext>
              </a:extLst>
            </p:cNvPr>
            <p:cNvSpPr txBox="1"/>
            <p:nvPr/>
          </p:nvSpPr>
          <p:spPr>
            <a:xfrm>
              <a:off x="152375" y="9798574"/>
              <a:ext cx="7848625"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COMMUNITY SERVICES DEPARTMENT</a:t>
              </a:r>
            </a:p>
          </p:txBody>
        </p:sp>
        <p:sp>
          <p:nvSpPr>
            <p:cNvPr id="21" name="TextBox 20">
              <a:extLst>
                <a:ext uri="{FF2B5EF4-FFF2-40B4-BE49-F238E27FC236}">
                  <a16:creationId xmlns:a16="http://schemas.microsoft.com/office/drawing/2014/main" id="{C8D7FABE-CBA5-483B-9A5A-990062D4D628}"/>
                </a:ext>
              </a:extLst>
            </p:cNvPr>
            <p:cNvSpPr txBox="1"/>
            <p:nvPr/>
          </p:nvSpPr>
          <p:spPr>
            <a:xfrm>
              <a:off x="13549778" y="9793682"/>
              <a:ext cx="4358352"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24" name="Group 4">
            <a:extLst>
              <a:ext uri="{FF2B5EF4-FFF2-40B4-BE49-F238E27FC236}">
                <a16:creationId xmlns:a16="http://schemas.microsoft.com/office/drawing/2014/main" id="{8A8A765E-E69E-4AB4-89FD-CEF0BE79135B}"/>
              </a:ext>
            </a:extLst>
          </p:cNvPr>
          <p:cNvGrpSpPr/>
          <p:nvPr/>
        </p:nvGrpSpPr>
        <p:grpSpPr>
          <a:xfrm>
            <a:off x="1" y="1"/>
            <a:ext cx="381000" cy="1149070"/>
            <a:chOff x="0" y="0"/>
            <a:chExt cx="144101" cy="512341"/>
          </a:xfrm>
        </p:grpSpPr>
        <p:sp>
          <p:nvSpPr>
            <p:cNvPr id="25" name="Freeform 5">
              <a:extLst>
                <a:ext uri="{FF2B5EF4-FFF2-40B4-BE49-F238E27FC236}">
                  <a16:creationId xmlns:a16="http://schemas.microsoft.com/office/drawing/2014/main" id="{4CE1FAE8-33B2-4F7A-839A-0348EF4586B8}"/>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6" name="TextBox 6">
              <a:extLst>
                <a:ext uri="{FF2B5EF4-FFF2-40B4-BE49-F238E27FC236}">
                  <a16:creationId xmlns:a16="http://schemas.microsoft.com/office/drawing/2014/main" id="{1B9E1F26-F706-41F1-B31D-69921AEACE05}"/>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7" name="TextBox 13">
            <a:extLst>
              <a:ext uri="{FF2B5EF4-FFF2-40B4-BE49-F238E27FC236}">
                <a16:creationId xmlns:a16="http://schemas.microsoft.com/office/drawing/2014/main" id="{28955272-51F1-41CA-8B0A-CF59733109E4}"/>
              </a:ext>
            </a:extLst>
          </p:cNvPr>
          <p:cNvSpPr txBox="1"/>
          <p:nvPr/>
        </p:nvSpPr>
        <p:spPr>
          <a:xfrm>
            <a:off x="522411" y="201917"/>
            <a:ext cx="9764590" cy="864276"/>
          </a:xfrm>
          <a:prstGeom prst="rect">
            <a:avLst/>
          </a:prstGeom>
        </p:spPr>
        <p:txBody>
          <a:bodyPr wrap="square"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29" name="Freeform 14">
            <a:extLst>
              <a:ext uri="{FF2B5EF4-FFF2-40B4-BE49-F238E27FC236}">
                <a16:creationId xmlns:a16="http://schemas.microsoft.com/office/drawing/2014/main" id="{AD332B4B-8176-4993-874A-6238D24C0F28}"/>
              </a:ext>
            </a:extLst>
          </p:cNvPr>
          <p:cNvSpPr/>
          <p:nvPr/>
        </p:nvSpPr>
        <p:spPr>
          <a:xfrm>
            <a:off x="13182599" y="48737"/>
            <a:ext cx="4920607" cy="4864099"/>
          </a:xfrm>
          <a:custGeom>
            <a:avLst/>
            <a:gdLst/>
            <a:ahLst/>
            <a:cxnLst/>
            <a:rect l="l" t="t" r="r" b="b"/>
            <a:pathLst>
              <a:path w="6139807" h="8186409">
                <a:moveTo>
                  <a:pt x="0" y="0"/>
                </a:moveTo>
                <a:lnTo>
                  <a:pt x="6139807" y="0"/>
                </a:lnTo>
                <a:lnTo>
                  <a:pt x="6139807" y="8186409"/>
                </a:lnTo>
                <a:lnTo>
                  <a:pt x="0" y="8186409"/>
                </a:lnTo>
                <a:lnTo>
                  <a:pt x="0" y="0"/>
                </a:lnTo>
                <a:close/>
              </a:path>
            </a:pathLst>
          </a:custGeom>
          <a:blipFill>
            <a:blip r:embed="rId3"/>
            <a:stretch>
              <a:fillRect b="-17232"/>
            </a:stretch>
          </a:blipFill>
        </p:spPr>
      </p:sp>
      <p:sp>
        <p:nvSpPr>
          <p:cNvPr id="30" name="Freeform 15">
            <a:extLst>
              <a:ext uri="{FF2B5EF4-FFF2-40B4-BE49-F238E27FC236}">
                <a16:creationId xmlns:a16="http://schemas.microsoft.com/office/drawing/2014/main" id="{25BC9258-8350-4245-9D37-115CC99C3861}"/>
              </a:ext>
            </a:extLst>
          </p:cNvPr>
          <p:cNvSpPr/>
          <p:nvPr/>
        </p:nvSpPr>
        <p:spPr>
          <a:xfrm>
            <a:off x="13182599" y="5139391"/>
            <a:ext cx="4920607" cy="4110463"/>
          </a:xfrm>
          <a:custGeom>
            <a:avLst/>
            <a:gdLst/>
            <a:ahLst/>
            <a:cxnLst/>
            <a:rect l="l" t="t" r="r" b="b"/>
            <a:pathLst>
              <a:path w="6341466" h="4240856">
                <a:moveTo>
                  <a:pt x="0" y="0"/>
                </a:moveTo>
                <a:lnTo>
                  <a:pt x="6341466" y="0"/>
                </a:lnTo>
                <a:lnTo>
                  <a:pt x="6341466" y="4240855"/>
                </a:lnTo>
                <a:lnTo>
                  <a:pt x="0" y="4240855"/>
                </a:lnTo>
                <a:lnTo>
                  <a:pt x="0" y="0"/>
                </a:lnTo>
                <a:close/>
              </a:path>
            </a:pathLst>
          </a:custGeom>
          <a:blipFill>
            <a:blip r:embed="rId4"/>
            <a:stretch>
              <a:fillRect/>
            </a:stretch>
          </a:blipFill>
        </p:spPr>
      </p:sp>
      <p:sp>
        <p:nvSpPr>
          <p:cNvPr id="31" name="Freeform 14">
            <a:extLst>
              <a:ext uri="{FF2B5EF4-FFF2-40B4-BE49-F238E27FC236}">
                <a16:creationId xmlns:a16="http://schemas.microsoft.com/office/drawing/2014/main" id="{EC459481-141F-4B72-929E-5770B9D02E70}"/>
              </a:ext>
            </a:extLst>
          </p:cNvPr>
          <p:cNvSpPr/>
          <p:nvPr/>
        </p:nvSpPr>
        <p:spPr>
          <a:xfrm>
            <a:off x="9467710" y="5139390"/>
            <a:ext cx="3562489" cy="4236441"/>
          </a:xfrm>
          <a:custGeom>
            <a:avLst/>
            <a:gdLst/>
            <a:ahLst/>
            <a:cxnLst/>
            <a:rect l="l" t="t" r="r" b="b"/>
            <a:pathLst>
              <a:path w="5629597" h="6127391">
                <a:moveTo>
                  <a:pt x="0" y="0"/>
                </a:moveTo>
                <a:lnTo>
                  <a:pt x="5629597" y="0"/>
                </a:lnTo>
                <a:lnTo>
                  <a:pt x="5629597" y="6127392"/>
                </a:lnTo>
                <a:lnTo>
                  <a:pt x="0" y="6127392"/>
                </a:lnTo>
                <a:lnTo>
                  <a:pt x="0" y="0"/>
                </a:lnTo>
                <a:close/>
              </a:path>
            </a:pathLst>
          </a:custGeom>
          <a:blipFill>
            <a:blip r:embed="rId5"/>
            <a:stretch>
              <a:fillRect/>
            </a:stretch>
          </a:blipFill>
        </p:spPr>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5"/>
          <p:cNvSpPr txBox="1"/>
          <p:nvPr/>
        </p:nvSpPr>
        <p:spPr>
          <a:xfrm>
            <a:off x="522410" y="2746484"/>
            <a:ext cx="8018924" cy="6463308"/>
          </a:xfrm>
          <a:prstGeom prst="rect">
            <a:avLst/>
          </a:prstGeom>
        </p:spPr>
        <p:txBody>
          <a:bodyPr lIns="0" tIns="0" rIns="0" bIns="0" rtlCol="0" anchor="t">
            <a:spAutoFit/>
          </a:bodyPr>
          <a:lstStyle/>
          <a:p>
            <a:pPr>
              <a:lnSpc>
                <a:spcPts val="2796"/>
              </a:lnSpc>
            </a:pPr>
            <a:r>
              <a:rPr lang="en-US" sz="2400" b="1" dirty="0">
                <a:solidFill>
                  <a:srgbClr val="000000"/>
                </a:solidFill>
                <a:ea typeface="Poppins"/>
                <a:cs typeface="Poppins"/>
                <a:sym typeface="Poppins"/>
              </a:rPr>
              <a:t>Senior Services: </a:t>
            </a:r>
          </a:p>
          <a:p>
            <a:pPr>
              <a:lnSpc>
                <a:spcPts val="2796"/>
              </a:lnSpc>
            </a:pPr>
            <a:r>
              <a:rPr lang="en-US" sz="2400" dirty="0">
                <a:solidFill>
                  <a:srgbClr val="000000"/>
                </a:solidFill>
                <a:ea typeface="Poppins"/>
                <a:cs typeface="Poppins"/>
                <a:sym typeface="Poppins"/>
              </a:rPr>
              <a:t>Worked with Meals-on-Wheels Orange County and brought back hot meals in a congregate setting at the Community Center</a:t>
            </a:r>
          </a:p>
          <a:p>
            <a:pPr>
              <a:lnSpc>
                <a:spcPts val="2796"/>
              </a:lnSpc>
            </a:pPr>
            <a:endParaRPr lang="en-US" sz="2400" dirty="0">
              <a:solidFill>
                <a:srgbClr val="000000"/>
              </a:solidFill>
              <a:ea typeface="Poppins"/>
              <a:cs typeface="Poppins"/>
              <a:sym typeface="Poppins"/>
            </a:endParaRPr>
          </a:p>
          <a:p>
            <a:pPr>
              <a:lnSpc>
                <a:spcPts val="2796"/>
              </a:lnSpc>
            </a:pPr>
            <a:r>
              <a:rPr lang="en-US" sz="2400" dirty="0">
                <a:solidFill>
                  <a:srgbClr val="000000"/>
                </a:solidFill>
                <a:ea typeface="Poppins"/>
                <a:cs typeface="Poppins"/>
                <a:sym typeface="Poppins"/>
              </a:rPr>
              <a:t>Expanded the Senior Shuttle and Taxi Services to offer trips for local seniors to doctor’s appointments, grocery shopping, and more</a:t>
            </a:r>
          </a:p>
          <a:p>
            <a:pPr>
              <a:lnSpc>
                <a:spcPts val="2796"/>
              </a:lnSpc>
            </a:pPr>
            <a:endParaRPr lang="en-US" sz="2400" dirty="0">
              <a:solidFill>
                <a:srgbClr val="000000"/>
              </a:solidFill>
              <a:ea typeface="Poppins"/>
              <a:cs typeface="Poppins"/>
              <a:sym typeface="Poppins"/>
            </a:endParaRPr>
          </a:p>
          <a:p>
            <a:pPr marL="0" lvl="1">
              <a:lnSpc>
                <a:spcPts val="2796"/>
              </a:lnSpc>
            </a:pPr>
            <a:r>
              <a:rPr lang="en-US" sz="2400" dirty="0">
                <a:solidFill>
                  <a:srgbClr val="000000"/>
                </a:solidFill>
                <a:ea typeface="Poppins"/>
                <a:cs typeface="Poppins"/>
                <a:sym typeface="Poppins"/>
              </a:rPr>
              <a:t>Hosted a Senior Citizen’s Health Fair, monthly senior dances, and expanded social programs and activities such as Bingo, table tennis, senior exercise, and much more</a:t>
            </a:r>
          </a:p>
          <a:p>
            <a:pPr marL="0" lvl="1">
              <a:lnSpc>
                <a:spcPts val="2796"/>
              </a:lnSpc>
            </a:pPr>
            <a:endParaRPr lang="en-US" sz="2400" dirty="0">
              <a:solidFill>
                <a:srgbClr val="000000"/>
              </a:solidFill>
              <a:ea typeface="Poppins"/>
              <a:cs typeface="Poppins"/>
              <a:sym typeface="Poppins"/>
            </a:endParaRPr>
          </a:p>
          <a:p>
            <a:pPr marL="0" lvl="1">
              <a:lnSpc>
                <a:spcPts val="2796"/>
              </a:lnSpc>
            </a:pPr>
            <a:r>
              <a:rPr lang="en-US" sz="2400" dirty="0">
                <a:solidFill>
                  <a:srgbClr val="000000"/>
                </a:solidFill>
                <a:ea typeface="Poppins"/>
                <a:cs typeface="Poppins"/>
                <a:sym typeface="Poppins"/>
              </a:rPr>
              <a:t>Began design work for new dedicated Senior Center rooms</a:t>
            </a:r>
          </a:p>
          <a:p>
            <a:pPr marL="0" lvl="1">
              <a:lnSpc>
                <a:spcPts val="2796"/>
              </a:lnSpc>
            </a:pPr>
            <a:endParaRPr lang="en-US" sz="2400" dirty="0">
              <a:solidFill>
                <a:srgbClr val="000000"/>
              </a:solidFill>
              <a:ea typeface="Poppins"/>
              <a:cs typeface="Poppins"/>
              <a:sym typeface="Poppins"/>
            </a:endParaRPr>
          </a:p>
          <a:p>
            <a:pPr marL="0" lvl="1">
              <a:lnSpc>
                <a:spcPts val="2796"/>
              </a:lnSpc>
            </a:pPr>
            <a:r>
              <a:rPr lang="en-US" sz="2400" b="1" dirty="0">
                <a:solidFill>
                  <a:srgbClr val="000000"/>
                </a:solidFill>
                <a:ea typeface="Poppins"/>
                <a:cs typeface="Poppins"/>
                <a:sym typeface="Poppins"/>
              </a:rPr>
              <a:t>Faith-Based Partnerships: </a:t>
            </a:r>
            <a:r>
              <a:rPr lang="en-US" sz="2400" dirty="0">
                <a:solidFill>
                  <a:srgbClr val="000000"/>
                </a:solidFill>
                <a:ea typeface="Poppins"/>
                <a:cs typeface="Poppins"/>
                <a:sym typeface="Poppins"/>
              </a:rPr>
              <a:t>Hosted quarterly Ministerial Association breakfast meetings with local church leaders and City staff to enhance and coordinate the City’s community resources and support efforts</a:t>
            </a:r>
            <a:endParaRPr lang="en-US" sz="2330" dirty="0">
              <a:solidFill>
                <a:srgbClr val="000000"/>
              </a:solidFill>
              <a:latin typeface="Poppins"/>
              <a:ea typeface="Poppins"/>
              <a:cs typeface="Poppins"/>
              <a:sym typeface="Poppins"/>
            </a:endParaRPr>
          </a:p>
        </p:txBody>
      </p:sp>
      <p:sp>
        <p:nvSpPr>
          <p:cNvPr id="16" name="TextBox 16"/>
          <p:cNvSpPr txBox="1"/>
          <p:nvPr/>
        </p:nvSpPr>
        <p:spPr>
          <a:xfrm>
            <a:off x="522411" y="1906122"/>
            <a:ext cx="4887790" cy="579646"/>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Social Services</a:t>
            </a:r>
          </a:p>
        </p:txBody>
      </p:sp>
      <p:sp>
        <p:nvSpPr>
          <p:cNvPr id="17" name="TextBox 17"/>
          <p:cNvSpPr txBox="1"/>
          <p:nvPr/>
        </p:nvSpPr>
        <p:spPr>
          <a:xfrm>
            <a:off x="152375" y="9798574"/>
            <a:ext cx="4258959"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SERVICES</a:t>
            </a:r>
          </a:p>
        </p:txBody>
      </p:sp>
      <p:grpSp>
        <p:nvGrpSpPr>
          <p:cNvPr id="18" name="Group 17">
            <a:extLst>
              <a:ext uri="{FF2B5EF4-FFF2-40B4-BE49-F238E27FC236}">
                <a16:creationId xmlns:a16="http://schemas.microsoft.com/office/drawing/2014/main" id="{6DD02035-338D-40CE-969D-B899E77E6E96}"/>
              </a:ext>
            </a:extLst>
          </p:cNvPr>
          <p:cNvGrpSpPr/>
          <p:nvPr/>
        </p:nvGrpSpPr>
        <p:grpSpPr>
          <a:xfrm>
            <a:off x="0" y="9550558"/>
            <a:ext cx="18288000" cy="736442"/>
            <a:chOff x="0" y="9550558"/>
            <a:chExt cx="18288000" cy="736442"/>
          </a:xfrm>
        </p:grpSpPr>
        <p:grpSp>
          <p:nvGrpSpPr>
            <p:cNvPr id="19" name="Group 7">
              <a:extLst>
                <a:ext uri="{FF2B5EF4-FFF2-40B4-BE49-F238E27FC236}">
                  <a16:creationId xmlns:a16="http://schemas.microsoft.com/office/drawing/2014/main" id="{9C4A012B-6EEB-4C8A-BD94-BDB3015F59FE}"/>
                </a:ext>
              </a:extLst>
            </p:cNvPr>
            <p:cNvGrpSpPr/>
            <p:nvPr/>
          </p:nvGrpSpPr>
          <p:grpSpPr>
            <a:xfrm>
              <a:off x="0" y="9550558"/>
              <a:ext cx="18288000" cy="736442"/>
              <a:chOff x="0" y="0"/>
              <a:chExt cx="5439719" cy="575567"/>
            </a:xfrm>
          </p:grpSpPr>
          <p:sp>
            <p:nvSpPr>
              <p:cNvPr id="22" name="Freeform 8">
                <a:extLst>
                  <a:ext uri="{FF2B5EF4-FFF2-40B4-BE49-F238E27FC236}">
                    <a16:creationId xmlns:a16="http://schemas.microsoft.com/office/drawing/2014/main" id="{75A7D9E9-3F63-43BF-90B0-7D9108230414}"/>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23" name="TextBox 9">
                <a:extLst>
                  <a:ext uri="{FF2B5EF4-FFF2-40B4-BE49-F238E27FC236}">
                    <a16:creationId xmlns:a16="http://schemas.microsoft.com/office/drawing/2014/main" id="{07C826AB-8EB6-4A90-80D8-B8DAC6653ABE}"/>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20" name="TextBox 30">
              <a:extLst>
                <a:ext uri="{FF2B5EF4-FFF2-40B4-BE49-F238E27FC236}">
                  <a16:creationId xmlns:a16="http://schemas.microsoft.com/office/drawing/2014/main" id="{D1D7A1EA-3656-4471-8A95-CB3F44D0E887}"/>
                </a:ext>
              </a:extLst>
            </p:cNvPr>
            <p:cNvSpPr txBox="1"/>
            <p:nvPr/>
          </p:nvSpPr>
          <p:spPr>
            <a:xfrm>
              <a:off x="152375" y="9798574"/>
              <a:ext cx="7848625"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COMMUNITY SERVICES DEPARTMENT</a:t>
              </a:r>
            </a:p>
          </p:txBody>
        </p:sp>
        <p:sp>
          <p:nvSpPr>
            <p:cNvPr id="21" name="TextBox 20">
              <a:extLst>
                <a:ext uri="{FF2B5EF4-FFF2-40B4-BE49-F238E27FC236}">
                  <a16:creationId xmlns:a16="http://schemas.microsoft.com/office/drawing/2014/main" id="{AE4479D6-06FA-49A5-94A2-3ED4D8D7081B}"/>
                </a:ext>
              </a:extLst>
            </p:cNvPr>
            <p:cNvSpPr txBox="1"/>
            <p:nvPr/>
          </p:nvSpPr>
          <p:spPr>
            <a:xfrm>
              <a:off x="13549778" y="9793682"/>
              <a:ext cx="4358352"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24" name="Group 4">
            <a:extLst>
              <a:ext uri="{FF2B5EF4-FFF2-40B4-BE49-F238E27FC236}">
                <a16:creationId xmlns:a16="http://schemas.microsoft.com/office/drawing/2014/main" id="{E8193DD1-A4FD-47E3-B5F4-60B6D197E5E2}"/>
              </a:ext>
            </a:extLst>
          </p:cNvPr>
          <p:cNvGrpSpPr/>
          <p:nvPr/>
        </p:nvGrpSpPr>
        <p:grpSpPr>
          <a:xfrm>
            <a:off x="1" y="1"/>
            <a:ext cx="381000" cy="1149070"/>
            <a:chOff x="0" y="0"/>
            <a:chExt cx="144101" cy="512341"/>
          </a:xfrm>
        </p:grpSpPr>
        <p:sp>
          <p:nvSpPr>
            <p:cNvPr id="25" name="Freeform 5">
              <a:extLst>
                <a:ext uri="{FF2B5EF4-FFF2-40B4-BE49-F238E27FC236}">
                  <a16:creationId xmlns:a16="http://schemas.microsoft.com/office/drawing/2014/main" id="{13C433DF-100C-4711-8309-5ADDAF16BB36}"/>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6" name="TextBox 6">
              <a:extLst>
                <a:ext uri="{FF2B5EF4-FFF2-40B4-BE49-F238E27FC236}">
                  <a16:creationId xmlns:a16="http://schemas.microsoft.com/office/drawing/2014/main" id="{6E376279-A897-4249-8C21-12AE551C0B5B}"/>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7" name="TextBox 13">
            <a:extLst>
              <a:ext uri="{FF2B5EF4-FFF2-40B4-BE49-F238E27FC236}">
                <a16:creationId xmlns:a16="http://schemas.microsoft.com/office/drawing/2014/main" id="{57668CAB-E20F-423F-BBB4-73D6F793FE12}"/>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28" name="Freeform 17">
            <a:extLst>
              <a:ext uri="{FF2B5EF4-FFF2-40B4-BE49-F238E27FC236}">
                <a16:creationId xmlns:a16="http://schemas.microsoft.com/office/drawing/2014/main" id="{3D3E8659-0D00-4B50-9456-B4311755B44F}"/>
              </a:ext>
            </a:extLst>
          </p:cNvPr>
          <p:cNvSpPr/>
          <p:nvPr/>
        </p:nvSpPr>
        <p:spPr>
          <a:xfrm>
            <a:off x="10287001" y="5143500"/>
            <a:ext cx="7621129" cy="4300831"/>
          </a:xfrm>
          <a:custGeom>
            <a:avLst/>
            <a:gdLst/>
            <a:ahLst/>
            <a:cxnLst/>
            <a:rect l="l" t="t" r="r" b="b"/>
            <a:pathLst>
              <a:path w="6930996" h="4393045">
                <a:moveTo>
                  <a:pt x="0" y="0"/>
                </a:moveTo>
                <a:lnTo>
                  <a:pt x="6930996" y="0"/>
                </a:lnTo>
                <a:lnTo>
                  <a:pt x="6930996" y="4393045"/>
                </a:lnTo>
                <a:lnTo>
                  <a:pt x="0" y="4393045"/>
                </a:lnTo>
                <a:lnTo>
                  <a:pt x="0" y="0"/>
                </a:lnTo>
                <a:close/>
              </a:path>
            </a:pathLst>
          </a:custGeom>
          <a:blipFill>
            <a:blip r:embed="rId2"/>
            <a:stretch>
              <a:fillRect/>
            </a:stretch>
          </a:blipFill>
          <a:ln cap="sq">
            <a:noFill/>
            <a:prstDash val="solid"/>
            <a:miter/>
          </a:ln>
        </p:spPr>
      </p:sp>
      <p:sp>
        <p:nvSpPr>
          <p:cNvPr id="29" name="Freeform 14">
            <a:extLst>
              <a:ext uri="{FF2B5EF4-FFF2-40B4-BE49-F238E27FC236}">
                <a16:creationId xmlns:a16="http://schemas.microsoft.com/office/drawing/2014/main" id="{C6B19B84-1DE4-48D2-BFDC-153A17E49DC5}"/>
              </a:ext>
            </a:extLst>
          </p:cNvPr>
          <p:cNvSpPr/>
          <p:nvPr/>
        </p:nvSpPr>
        <p:spPr>
          <a:xfrm>
            <a:off x="10287001" y="448732"/>
            <a:ext cx="7583029" cy="4560583"/>
          </a:xfrm>
          <a:custGeom>
            <a:avLst/>
            <a:gdLst/>
            <a:ahLst/>
            <a:cxnLst/>
            <a:rect l="l" t="t" r="r" b="b"/>
            <a:pathLst>
              <a:path w="6618784" h="4409765">
                <a:moveTo>
                  <a:pt x="0" y="0"/>
                </a:moveTo>
                <a:lnTo>
                  <a:pt x="6618784" y="0"/>
                </a:lnTo>
                <a:lnTo>
                  <a:pt x="6618784" y="4409765"/>
                </a:lnTo>
                <a:lnTo>
                  <a:pt x="0" y="4409765"/>
                </a:lnTo>
                <a:lnTo>
                  <a:pt x="0" y="0"/>
                </a:lnTo>
                <a:close/>
              </a:path>
            </a:pathLst>
          </a:custGeom>
          <a:blipFill>
            <a:blip r:embed="rId3"/>
            <a:stretch>
              <a:fillRect/>
            </a:stretch>
          </a:blipFill>
        </p:spPr>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533400" y="153395"/>
            <a:ext cx="8252460" cy="842282"/>
          </a:xfrm>
          <a:prstGeom prst="rect">
            <a:avLst/>
          </a:prstGeom>
        </p:spPr>
        <p:txBody>
          <a:bodyPr wrap="square"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FY 26/27 MAJOR GOALS</a:t>
            </a:r>
          </a:p>
        </p:txBody>
      </p:sp>
      <p:sp>
        <p:nvSpPr>
          <p:cNvPr id="11" name="TextBox 11"/>
          <p:cNvSpPr txBox="1"/>
          <p:nvPr/>
        </p:nvSpPr>
        <p:spPr>
          <a:xfrm>
            <a:off x="13720868" y="9743646"/>
            <a:ext cx="4245208"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2025-2026</a:t>
            </a:r>
          </a:p>
        </p:txBody>
      </p:sp>
      <p:sp>
        <p:nvSpPr>
          <p:cNvPr id="12" name="TextBox 12"/>
          <p:cNvSpPr txBox="1"/>
          <p:nvPr/>
        </p:nvSpPr>
        <p:spPr>
          <a:xfrm>
            <a:off x="303437" y="9743646"/>
            <a:ext cx="7467401"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COMMUNITY SERVICES</a:t>
            </a:r>
          </a:p>
        </p:txBody>
      </p:sp>
      <p:sp>
        <p:nvSpPr>
          <p:cNvPr id="19" name="TextBox 19"/>
          <p:cNvSpPr txBox="1"/>
          <p:nvPr/>
        </p:nvSpPr>
        <p:spPr>
          <a:xfrm>
            <a:off x="381001" y="1756610"/>
            <a:ext cx="8001000" cy="7535204"/>
          </a:xfrm>
          <a:prstGeom prst="rect">
            <a:avLst/>
          </a:prstGeom>
        </p:spPr>
        <p:txBody>
          <a:bodyPr wrap="square" lIns="0" tIns="0" rIns="0" bIns="0" rtlCol="0" anchor="t">
            <a:spAutoFit/>
          </a:bodyPr>
          <a:lstStyle/>
          <a:p>
            <a:pPr marL="342900" indent="-342900">
              <a:lnSpc>
                <a:spcPts val="3079"/>
              </a:lnSpc>
              <a:buFont typeface="Arial" panose="020B0604020202020204" pitchFamily="34" charset="0"/>
              <a:buChar char="•"/>
            </a:pPr>
            <a:r>
              <a:rPr lang="en-US" sz="2400" dirty="0">
                <a:latin typeface="+mj-lt"/>
                <a:ea typeface="Poppins Bold"/>
                <a:cs typeface="Poppins" panose="020B0604020202020204" charset="0"/>
                <a:sym typeface="Poppins Bold"/>
              </a:rPr>
              <a:t>Develop a </a:t>
            </a:r>
            <a:r>
              <a:rPr lang="en-US" sz="2400" dirty="0">
                <a:ea typeface="Poppins Bold"/>
                <a:cs typeface="Poppins" panose="020B0604020202020204" charset="0"/>
                <a:sym typeface="Poppins Bold"/>
              </a:rPr>
              <a:t>Department Annual Impact Report by creating a</a:t>
            </a:r>
            <a:r>
              <a:rPr lang="en-US" sz="2400" dirty="0">
                <a:latin typeface="+mj-lt"/>
                <a:ea typeface="Poppins Bold"/>
                <a:cs typeface="Poppins" panose="020B0604020202020204" charset="0"/>
                <a:sym typeface="Poppins Bold"/>
              </a:rPr>
              <a:t> monthly reporting program to track and report progress on activities</a:t>
            </a:r>
          </a:p>
          <a:p>
            <a:pPr marL="342900" indent="-342900">
              <a:lnSpc>
                <a:spcPts val="3079"/>
              </a:lnSpc>
              <a:buFont typeface="Arial" panose="020B0604020202020204" pitchFamily="34" charset="0"/>
              <a:buChar char="•"/>
            </a:pPr>
            <a:endParaRPr lang="en-US" sz="2400" dirty="0">
              <a:latin typeface="+mj-lt"/>
              <a:ea typeface="Poppins Bold"/>
              <a:cs typeface="Poppins" panose="020B0604020202020204" charset="0"/>
              <a:sym typeface="Poppins Bold"/>
            </a:endParaRPr>
          </a:p>
          <a:p>
            <a:pPr marL="342900" indent="-342900">
              <a:lnSpc>
                <a:spcPts val="3079"/>
              </a:lnSpc>
              <a:buFont typeface="Arial" panose="020B0604020202020204" pitchFamily="34" charset="0"/>
              <a:buChar char="•"/>
            </a:pPr>
            <a:r>
              <a:rPr lang="en-US" sz="2400" dirty="0">
                <a:latin typeface="+mj-lt"/>
                <a:ea typeface="Poppins Bold"/>
                <a:cs typeface="Poppins" panose="020B0604020202020204" charset="0"/>
                <a:sym typeface="Poppins Bold"/>
              </a:rPr>
              <a:t>Create a State of our Program Report for all grant-funded programs</a:t>
            </a:r>
          </a:p>
          <a:p>
            <a:pPr marL="342900" indent="-342900">
              <a:lnSpc>
                <a:spcPts val="3079"/>
              </a:lnSpc>
              <a:buFont typeface="Arial" panose="020B0604020202020204" pitchFamily="34" charset="0"/>
              <a:buChar char="•"/>
            </a:pPr>
            <a:endParaRPr lang="en-US" sz="2400" dirty="0">
              <a:latin typeface="+mj-lt"/>
              <a:ea typeface="Poppins Bold"/>
              <a:cs typeface="Poppins" panose="020B0604020202020204" charset="0"/>
              <a:sym typeface="Poppins Bold"/>
            </a:endParaRPr>
          </a:p>
          <a:p>
            <a:pPr marL="342900" indent="-342900">
              <a:lnSpc>
                <a:spcPts val="3079"/>
              </a:lnSpc>
              <a:buFont typeface="Arial" panose="020B0604020202020204" pitchFamily="34" charset="0"/>
              <a:buChar char="•"/>
            </a:pPr>
            <a:r>
              <a:rPr lang="en-US" sz="2400" dirty="0">
                <a:latin typeface="+mj-lt"/>
                <a:ea typeface="Poppins Bold"/>
                <a:cs typeface="Poppins" panose="020B0604020202020204" charset="0"/>
                <a:sym typeface="Poppins Bold"/>
              </a:rPr>
              <a:t>Continue development of the City’s new Cultural Arts and Museum District</a:t>
            </a:r>
          </a:p>
          <a:p>
            <a:pPr marL="342900" indent="-342900">
              <a:lnSpc>
                <a:spcPts val="3079"/>
              </a:lnSpc>
              <a:buFont typeface="Arial" panose="020B0604020202020204" pitchFamily="34" charset="0"/>
              <a:buChar char="•"/>
            </a:pPr>
            <a:endParaRPr lang="en-US" sz="2400" dirty="0">
              <a:latin typeface="+mj-lt"/>
              <a:ea typeface="Poppins Bold"/>
              <a:cs typeface="Poppins" panose="020B0604020202020204" charset="0"/>
              <a:sym typeface="Poppins Bold"/>
            </a:endParaRPr>
          </a:p>
          <a:p>
            <a:pPr marL="342900" indent="-342900">
              <a:lnSpc>
                <a:spcPts val="3079"/>
              </a:lnSpc>
              <a:buFont typeface="Arial" panose="020B0604020202020204" pitchFamily="34" charset="0"/>
              <a:buChar char="•"/>
            </a:pPr>
            <a:r>
              <a:rPr lang="en-US" sz="2400" dirty="0">
                <a:latin typeface="+mj-lt"/>
                <a:ea typeface="Poppins Bold"/>
                <a:cs typeface="Poppins" panose="020B0604020202020204" charset="0"/>
                <a:sym typeface="Poppins Bold"/>
              </a:rPr>
              <a:t>Renovate the Community Center Annex building into a dedicated Senior Center with programming 6 days a week</a:t>
            </a:r>
          </a:p>
          <a:p>
            <a:pPr>
              <a:lnSpc>
                <a:spcPts val="3079"/>
              </a:lnSpc>
            </a:pPr>
            <a:endParaRPr lang="en-US" sz="2400" dirty="0">
              <a:latin typeface="+mj-lt"/>
              <a:ea typeface="Poppins Bold"/>
              <a:cs typeface="Poppins" panose="020B0604020202020204" charset="0"/>
              <a:sym typeface="Poppins Bold"/>
            </a:endParaRPr>
          </a:p>
          <a:p>
            <a:pPr marL="342900" indent="-342900">
              <a:lnSpc>
                <a:spcPts val="3079"/>
              </a:lnSpc>
              <a:buFont typeface="Arial" panose="020B0604020202020204" pitchFamily="34" charset="0"/>
              <a:buChar char="•"/>
            </a:pPr>
            <a:r>
              <a:rPr lang="en-US" sz="2400" dirty="0">
                <a:latin typeface="+mj-lt"/>
                <a:ea typeface="Poppins Bold"/>
                <a:cs typeface="Poppins" panose="020B0604020202020204" charset="0"/>
                <a:sym typeface="Poppins Bold"/>
              </a:rPr>
              <a:t>Reopen child development sites at the Preschool at La Bonita Park to meet program enrollment goals</a:t>
            </a:r>
          </a:p>
          <a:p>
            <a:pPr>
              <a:lnSpc>
                <a:spcPts val="3079"/>
              </a:lnSpc>
            </a:pPr>
            <a:endParaRPr lang="en-US" sz="2400" dirty="0">
              <a:latin typeface="+mj-lt"/>
              <a:ea typeface="Poppins Bold"/>
              <a:cs typeface="Poppins" panose="020B0604020202020204" charset="0"/>
              <a:sym typeface="Poppins Bold"/>
            </a:endParaRPr>
          </a:p>
          <a:p>
            <a:pPr marL="342900" indent="-342900">
              <a:lnSpc>
                <a:spcPts val="3079"/>
              </a:lnSpc>
              <a:buFont typeface="Arial" panose="020B0604020202020204" pitchFamily="34" charset="0"/>
              <a:buChar char="•"/>
            </a:pPr>
            <a:r>
              <a:rPr lang="en-US" sz="2400" dirty="0">
                <a:latin typeface="+mj-lt"/>
                <a:ea typeface="Poppins Bold"/>
                <a:cs typeface="Poppins" panose="020B0604020202020204" charset="0"/>
                <a:sym typeface="Poppins Bold"/>
              </a:rPr>
              <a:t>Assess public access/security at each Child Development facilities and complete Capital Improvement Projects</a:t>
            </a:r>
          </a:p>
          <a:p>
            <a:pPr marL="342900" indent="-342900">
              <a:lnSpc>
                <a:spcPts val="3079"/>
              </a:lnSpc>
              <a:buFont typeface="Arial" panose="020B0604020202020204" pitchFamily="34" charset="0"/>
              <a:buChar char="•"/>
            </a:pPr>
            <a:endParaRPr lang="en-US" sz="2400" dirty="0">
              <a:latin typeface="+mj-lt"/>
              <a:ea typeface="Poppins Bold"/>
              <a:cs typeface="Poppins" panose="020B0604020202020204" charset="0"/>
              <a:sym typeface="Poppins Bold"/>
            </a:endParaRPr>
          </a:p>
        </p:txBody>
      </p:sp>
      <p:grpSp>
        <p:nvGrpSpPr>
          <p:cNvPr id="38" name="Group 37">
            <a:extLst>
              <a:ext uri="{FF2B5EF4-FFF2-40B4-BE49-F238E27FC236}">
                <a16:creationId xmlns:a16="http://schemas.microsoft.com/office/drawing/2014/main" id="{31B1BB75-05E9-4BAD-9F8A-82BC7F09FFAB}"/>
              </a:ext>
            </a:extLst>
          </p:cNvPr>
          <p:cNvGrpSpPr/>
          <p:nvPr/>
        </p:nvGrpSpPr>
        <p:grpSpPr>
          <a:xfrm>
            <a:off x="0" y="9550558"/>
            <a:ext cx="18288000" cy="736442"/>
            <a:chOff x="0" y="9550558"/>
            <a:chExt cx="18288000" cy="736442"/>
          </a:xfrm>
        </p:grpSpPr>
        <p:grpSp>
          <p:nvGrpSpPr>
            <p:cNvPr id="39" name="Group 7">
              <a:extLst>
                <a:ext uri="{FF2B5EF4-FFF2-40B4-BE49-F238E27FC236}">
                  <a16:creationId xmlns:a16="http://schemas.microsoft.com/office/drawing/2014/main" id="{9A117593-B806-4559-A544-CB8994F9C436}"/>
                </a:ext>
              </a:extLst>
            </p:cNvPr>
            <p:cNvGrpSpPr/>
            <p:nvPr/>
          </p:nvGrpSpPr>
          <p:grpSpPr>
            <a:xfrm>
              <a:off x="0" y="9550558"/>
              <a:ext cx="18288000" cy="736442"/>
              <a:chOff x="0" y="0"/>
              <a:chExt cx="5439719" cy="575567"/>
            </a:xfrm>
          </p:grpSpPr>
          <p:sp>
            <p:nvSpPr>
              <p:cNvPr id="42" name="Freeform 8">
                <a:extLst>
                  <a:ext uri="{FF2B5EF4-FFF2-40B4-BE49-F238E27FC236}">
                    <a16:creationId xmlns:a16="http://schemas.microsoft.com/office/drawing/2014/main" id="{63C77902-3D3F-4060-A1AB-3B665FDA60B4}"/>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43" name="TextBox 9">
                <a:extLst>
                  <a:ext uri="{FF2B5EF4-FFF2-40B4-BE49-F238E27FC236}">
                    <a16:creationId xmlns:a16="http://schemas.microsoft.com/office/drawing/2014/main" id="{91A800EF-79A4-4970-BB92-E9E565BBA6BA}"/>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40" name="TextBox 30">
              <a:extLst>
                <a:ext uri="{FF2B5EF4-FFF2-40B4-BE49-F238E27FC236}">
                  <a16:creationId xmlns:a16="http://schemas.microsoft.com/office/drawing/2014/main" id="{5DA28DCF-5C5D-4EBD-BB94-EA55524ACBAE}"/>
                </a:ext>
              </a:extLst>
            </p:cNvPr>
            <p:cNvSpPr txBox="1"/>
            <p:nvPr/>
          </p:nvSpPr>
          <p:spPr>
            <a:xfrm>
              <a:off x="152375" y="9798574"/>
              <a:ext cx="7848625"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COMMUNITY SERVICES DEPARTMENT</a:t>
              </a:r>
            </a:p>
          </p:txBody>
        </p:sp>
        <p:sp>
          <p:nvSpPr>
            <p:cNvPr id="41" name="TextBox 40">
              <a:extLst>
                <a:ext uri="{FF2B5EF4-FFF2-40B4-BE49-F238E27FC236}">
                  <a16:creationId xmlns:a16="http://schemas.microsoft.com/office/drawing/2014/main" id="{47BC4A36-AF6F-4605-A194-9783D3FBC116}"/>
                </a:ext>
              </a:extLst>
            </p:cNvPr>
            <p:cNvSpPr txBox="1"/>
            <p:nvPr/>
          </p:nvSpPr>
          <p:spPr>
            <a:xfrm>
              <a:off x="13549778" y="9793682"/>
              <a:ext cx="4358352"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44" name="Group 4">
            <a:extLst>
              <a:ext uri="{FF2B5EF4-FFF2-40B4-BE49-F238E27FC236}">
                <a16:creationId xmlns:a16="http://schemas.microsoft.com/office/drawing/2014/main" id="{5CB7AB58-DC58-4E82-B775-CF72AB02D7A7}"/>
              </a:ext>
            </a:extLst>
          </p:cNvPr>
          <p:cNvGrpSpPr/>
          <p:nvPr/>
        </p:nvGrpSpPr>
        <p:grpSpPr>
          <a:xfrm>
            <a:off x="1" y="1"/>
            <a:ext cx="381000" cy="1149070"/>
            <a:chOff x="0" y="0"/>
            <a:chExt cx="144101" cy="512341"/>
          </a:xfrm>
        </p:grpSpPr>
        <p:sp>
          <p:nvSpPr>
            <p:cNvPr id="45" name="Freeform 5">
              <a:extLst>
                <a:ext uri="{FF2B5EF4-FFF2-40B4-BE49-F238E27FC236}">
                  <a16:creationId xmlns:a16="http://schemas.microsoft.com/office/drawing/2014/main" id="{7AB4E63A-8A81-4986-A9C0-F3FF073C5FD4}"/>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46" name="TextBox 6">
              <a:extLst>
                <a:ext uri="{FF2B5EF4-FFF2-40B4-BE49-F238E27FC236}">
                  <a16:creationId xmlns:a16="http://schemas.microsoft.com/office/drawing/2014/main" id="{2B72E17B-01BC-4A94-A091-AB2ED4EDE72B}"/>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47" name="TextBox 19">
            <a:extLst>
              <a:ext uri="{FF2B5EF4-FFF2-40B4-BE49-F238E27FC236}">
                <a16:creationId xmlns:a16="http://schemas.microsoft.com/office/drawing/2014/main" id="{D787BFB3-CE8B-46B4-98F1-8F93449FF656}"/>
              </a:ext>
            </a:extLst>
          </p:cNvPr>
          <p:cNvSpPr txBox="1"/>
          <p:nvPr/>
        </p:nvSpPr>
        <p:spPr>
          <a:xfrm>
            <a:off x="8991600" y="1756610"/>
            <a:ext cx="8001000" cy="7137660"/>
          </a:xfrm>
          <a:prstGeom prst="rect">
            <a:avLst/>
          </a:prstGeom>
        </p:spPr>
        <p:txBody>
          <a:bodyPr wrap="square" lIns="0" tIns="0" rIns="0" bIns="0" rtlCol="0" anchor="t">
            <a:spAutoFit/>
          </a:bodyPr>
          <a:lstStyle/>
          <a:p>
            <a:pPr marL="342900" indent="-342900">
              <a:lnSpc>
                <a:spcPts val="3079"/>
              </a:lnSpc>
              <a:buFont typeface="Arial" panose="020B0604020202020204" pitchFamily="34" charset="0"/>
              <a:buChar char="•"/>
            </a:pPr>
            <a:r>
              <a:rPr lang="en-US" sz="2400" dirty="0">
                <a:latin typeface="+mj-lt"/>
                <a:ea typeface="Poppins Bold"/>
                <a:cs typeface="Poppins" panose="020B0604020202020204" charset="0"/>
                <a:sym typeface="Poppins Bold"/>
              </a:rPr>
              <a:t>Celebrate the Children’s Museum’s 50th anniversary in 2027 with enhancements throughout the year, including a signature celebration event</a:t>
            </a:r>
          </a:p>
          <a:p>
            <a:pPr>
              <a:lnSpc>
                <a:spcPts val="3079"/>
              </a:lnSpc>
            </a:pPr>
            <a:endParaRPr lang="en-US" sz="2400" dirty="0">
              <a:latin typeface="+mj-lt"/>
              <a:ea typeface="Poppins Bold"/>
              <a:cs typeface="Poppins" panose="020B0604020202020204" charset="0"/>
              <a:sym typeface="Poppins Bold"/>
            </a:endParaRPr>
          </a:p>
          <a:p>
            <a:pPr marL="342900" indent="-342900">
              <a:lnSpc>
                <a:spcPts val="3079"/>
              </a:lnSpc>
              <a:buFont typeface="Arial" panose="020B0604020202020204" pitchFamily="34" charset="0"/>
              <a:buChar char="•"/>
            </a:pPr>
            <a:r>
              <a:rPr lang="en-US" sz="2400" dirty="0">
                <a:latin typeface="+mj-lt"/>
                <a:ea typeface="Poppins Bold"/>
                <a:cs typeface="Poppins" panose="020B0604020202020204" charset="0"/>
                <a:sym typeface="Poppins Bold"/>
              </a:rPr>
              <a:t>Explore new Special Events such as a Pet Fair Day, Kite Festival, Art in the Park, and Dog Paver Program</a:t>
            </a:r>
          </a:p>
          <a:p>
            <a:pPr>
              <a:lnSpc>
                <a:spcPts val="3079"/>
              </a:lnSpc>
            </a:pPr>
            <a:endParaRPr lang="en-US" sz="2400" dirty="0">
              <a:latin typeface="+mj-lt"/>
              <a:ea typeface="Poppins Bold"/>
              <a:cs typeface="Poppins" panose="020B0604020202020204" charset="0"/>
              <a:sym typeface="Poppins Bold"/>
            </a:endParaRPr>
          </a:p>
          <a:p>
            <a:pPr marL="342900" indent="-342900">
              <a:lnSpc>
                <a:spcPts val="3079"/>
              </a:lnSpc>
              <a:buFont typeface="Arial" panose="020B0604020202020204" pitchFamily="34" charset="0"/>
              <a:buChar char="•"/>
            </a:pPr>
            <a:r>
              <a:rPr lang="en-US" sz="2400" dirty="0">
                <a:latin typeface="+mj-lt"/>
                <a:ea typeface="Poppins Bold"/>
                <a:cs typeface="Poppins" panose="020B0604020202020204" charset="0"/>
                <a:sym typeface="Poppins Bold"/>
              </a:rPr>
              <a:t>Create an email distribution list and monthly newsletter for Recreation and Special Events</a:t>
            </a:r>
          </a:p>
          <a:p>
            <a:pPr>
              <a:lnSpc>
                <a:spcPts val="3079"/>
              </a:lnSpc>
            </a:pPr>
            <a:endParaRPr lang="en-US" sz="2400" dirty="0">
              <a:latin typeface="+mj-lt"/>
              <a:ea typeface="Poppins Bold"/>
              <a:cs typeface="Poppins" panose="020B0604020202020204" charset="0"/>
              <a:sym typeface="Poppins Bold"/>
            </a:endParaRPr>
          </a:p>
          <a:p>
            <a:pPr marL="342900" indent="-342900">
              <a:lnSpc>
                <a:spcPts val="3079"/>
              </a:lnSpc>
              <a:buFont typeface="Arial" panose="020B0604020202020204" pitchFamily="34" charset="0"/>
              <a:buChar char="•"/>
            </a:pPr>
            <a:r>
              <a:rPr lang="en-US" sz="2400" dirty="0">
                <a:latin typeface="+mj-lt"/>
                <a:ea typeface="Poppins Bold"/>
                <a:cs typeface="Poppins" panose="020B0604020202020204" charset="0"/>
                <a:sym typeface="Poppins Bold"/>
              </a:rPr>
              <a:t>Implement a Senior Buddy Check-In Program by training volunteers to call La Habra seniors once a week to check in and to share program updates to encourage socialization and participation</a:t>
            </a:r>
          </a:p>
          <a:p>
            <a:pPr>
              <a:lnSpc>
                <a:spcPts val="3079"/>
              </a:lnSpc>
            </a:pPr>
            <a:endParaRPr lang="en-US" sz="2400" dirty="0">
              <a:latin typeface="+mj-lt"/>
              <a:ea typeface="Poppins Bold"/>
              <a:cs typeface="Poppins" panose="020B0604020202020204" charset="0"/>
              <a:sym typeface="Poppins Bold"/>
            </a:endParaRPr>
          </a:p>
          <a:p>
            <a:pPr marL="342900" indent="-342900">
              <a:lnSpc>
                <a:spcPts val="3079"/>
              </a:lnSpc>
              <a:buFont typeface="Arial" panose="020B0604020202020204" pitchFamily="34" charset="0"/>
              <a:buChar char="•"/>
            </a:pPr>
            <a:r>
              <a:rPr lang="en-US" sz="2400" dirty="0">
                <a:latin typeface="+mj-lt"/>
                <a:ea typeface="Poppins Bold"/>
                <a:cs typeface="Poppins" panose="020B0604020202020204" charset="0"/>
                <a:sym typeface="Poppins Bold"/>
              </a:rPr>
              <a:t>Expand Senior Shuttle Program with new fixed routes and transportation to City events</a:t>
            </a:r>
          </a:p>
          <a:p>
            <a:pPr marL="342900" indent="-342900">
              <a:lnSpc>
                <a:spcPts val="3079"/>
              </a:lnSpc>
              <a:buFont typeface="Arial" panose="020B0604020202020204" pitchFamily="34" charset="0"/>
              <a:buChar char="•"/>
            </a:pPr>
            <a:endParaRPr lang="en-US" sz="2400" dirty="0">
              <a:latin typeface="+mj-lt"/>
              <a:ea typeface="Poppins Bold"/>
              <a:cs typeface="Poppins" panose="020B0604020202020204" charset="0"/>
              <a:sym typeface="Poppins Bold"/>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533400" y="299435"/>
            <a:ext cx="10389171" cy="842282"/>
          </a:xfrm>
          <a:prstGeom prst="rect">
            <a:avLst/>
          </a:prstGeom>
        </p:spPr>
        <p:txBody>
          <a:bodyPr wrap="square" lIns="0" tIns="0" rIns="0" bIns="0" rtlCol="0" anchor="t">
            <a:spAutoFit/>
          </a:bodyPr>
          <a:lstStyle/>
          <a:p>
            <a:pPr algn="l">
              <a:lnSpc>
                <a:spcPts val="6700"/>
              </a:lnSpc>
            </a:pPr>
            <a:r>
              <a:rPr lang="en-US" sz="5400" b="1" dirty="0">
                <a:solidFill>
                  <a:srgbClr val="292929"/>
                </a:solidFill>
                <a:latin typeface="DM Sans Bold"/>
                <a:ea typeface="DM Sans Bold"/>
                <a:cs typeface="DM Sans Bold"/>
                <a:sym typeface="DM Sans Bold"/>
              </a:rPr>
              <a:t>FY 26/27 BUDGET SUMMARY</a:t>
            </a:r>
          </a:p>
        </p:txBody>
      </p:sp>
      <p:sp>
        <p:nvSpPr>
          <p:cNvPr id="53" name="TextBox 53"/>
          <p:cNvSpPr txBox="1"/>
          <p:nvPr/>
        </p:nvSpPr>
        <p:spPr>
          <a:xfrm>
            <a:off x="1028700" y="2239887"/>
            <a:ext cx="15662955" cy="888309"/>
          </a:xfrm>
          <a:prstGeom prst="rect">
            <a:avLst/>
          </a:prstGeom>
        </p:spPr>
        <p:txBody>
          <a:bodyPr lIns="0" tIns="0" rIns="0" bIns="0" rtlCol="0" anchor="t">
            <a:spAutoFit/>
          </a:bodyPr>
          <a:lstStyle/>
          <a:p>
            <a:pPr marL="0" lvl="0" indent="0" algn="ctr">
              <a:lnSpc>
                <a:spcPts val="7213"/>
              </a:lnSpc>
            </a:pPr>
            <a:r>
              <a:rPr lang="en-US" sz="5152" b="1" spc="314" dirty="0">
                <a:solidFill>
                  <a:srgbClr val="000000"/>
                </a:solidFill>
                <a:latin typeface="Montserrat Bold"/>
                <a:ea typeface="Montserrat Bold"/>
                <a:cs typeface="Montserrat Bold"/>
                <a:sym typeface="Montserrat Bold"/>
              </a:rPr>
              <a:t>DEPARTMENT REQUEST = $</a:t>
            </a:r>
            <a:r>
              <a:rPr lang="en-US" sz="5152" b="1" spc="314" dirty="0">
                <a:latin typeface="Montserrat Bold"/>
                <a:ea typeface="Montserrat Bold"/>
                <a:cs typeface="Montserrat Bold"/>
                <a:sym typeface="Montserrat Bold"/>
              </a:rPr>
              <a:t>16,762,779</a:t>
            </a:r>
          </a:p>
        </p:txBody>
      </p:sp>
      <p:sp>
        <p:nvSpPr>
          <p:cNvPr id="54" name="TextBox 54"/>
          <p:cNvSpPr txBox="1"/>
          <p:nvPr/>
        </p:nvSpPr>
        <p:spPr>
          <a:xfrm>
            <a:off x="152375" y="9798574"/>
            <a:ext cx="4258959" cy="366395"/>
          </a:xfrm>
          <a:prstGeom prst="rect">
            <a:avLst/>
          </a:prstGeom>
        </p:spPr>
        <p:txBody>
          <a:bodyPr lIns="0" tIns="0" rIns="0" bIns="0" rtlCol="0" anchor="t">
            <a:spAutoFit/>
          </a:bodyPr>
          <a:lstStyle/>
          <a:p>
            <a:pPr algn="ctr">
              <a:lnSpc>
                <a:spcPts val="2799"/>
              </a:lnSpc>
            </a:pPr>
            <a:r>
              <a:rPr lang="en-US" sz="2799" b="1" dirty="0">
                <a:solidFill>
                  <a:srgbClr val="FDFDFD"/>
                </a:solidFill>
                <a:latin typeface="DM Sans Bold"/>
                <a:ea typeface="DM Sans Bold"/>
                <a:cs typeface="DM Sans Bold"/>
                <a:sym typeface="DM Sans Bold"/>
              </a:rPr>
              <a:t>COMMUNITY SERVICES</a:t>
            </a:r>
          </a:p>
        </p:txBody>
      </p:sp>
      <p:grpSp>
        <p:nvGrpSpPr>
          <p:cNvPr id="15" name="Group 14">
            <a:extLst>
              <a:ext uri="{FF2B5EF4-FFF2-40B4-BE49-F238E27FC236}">
                <a16:creationId xmlns:a16="http://schemas.microsoft.com/office/drawing/2014/main" id="{B5D69F86-8FFD-445B-8A19-6DCACD80904A}"/>
              </a:ext>
            </a:extLst>
          </p:cNvPr>
          <p:cNvGrpSpPr/>
          <p:nvPr/>
        </p:nvGrpSpPr>
        <p:grpSpPr>
          <a:xfrm>
            <a:off x="0" y="9550558"/>
            <a:ext cx="18288000" cy="736442"/>
            <a:chOff x="0" y="9550558"/>
            <a:chExt cx="18288000" cy="736442"/>
          </a:xfrm>
        </p:grpSpPr>
        <p:grpSp>
          <p:nvGrpSpPr>
            <p:cNvPr id="16" name="Group 7">
              <a:extLst>
                <a:ext uri="{FF2B5EF4-FFF2-40B4-BE49-F238E27FC236}">
                  <a16:creationId xmlns:a16="http://schemas.microsoft.com/office/drawing/2014/main" id="{677E3738-7AF6-4F43-A76A-368C7EE7B3D6}"/>
                </a:ext>
              </a:extLst>
            </p:cNvPr>
            <p:cNvGrpSpPr/>
            <p:nvPr/>
          </p:nvGrpSpPr>
          <p:grpSpPr>
            <a:xfrm>
              <a:off x="0" y="9550558"/>
              <a:ext cx="18288000" cy="736442"/>
              <a:chOff x="0" y="0"/>
              <a:chExt cx="5439719" cy="575567"/>
            </a:xfrm>
          </p:grpSpPr>
          <p:sp>
            <p:nvSpPr>
              <p:cNvPr id="19" name="Freeform 8">
                <a:extLst>
                  <a:ext uri="{FF2B5EF4-FFF2-40B4-BE49-F238E27FC236}">
                    <a16:creationId xmlns:a16="http://schemas.microsoft.com/office/drawing/2014/main" id="{D9B7226C-4A85-4A8F-8E16-9774C2DC1F5A}"/>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20" name="TextBox 9">
                <a:extLst>
                  <a:ext uri="{FF2B5EF4-FFF2-40B4-BE49-F238E27FC236}">
                    <a16:creationId xmlns:a16="http://schemas.microsoft.com/office/drawing/2014/main" id="{EACF72B1-EDAD-44CC-A527-074E19CDBE0E}"/>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17" name="TextBox 30">
              <a:extLst>
                <a:ext uri="{FF2B5EF4-FFF2-40B4-BE49-F238E27FC236}">
                  <a16:creationId xmlns:a16="http://schemas.microsoft.com/office/drawing/2014/main" id="{41977573-EB61-406A-8337-2AFB5815B79F}"/>
                </a:ext>
              </a:extLst>
            </p:cNvPr>
            <p:cNvSpPr txBox="1"/>
            <p:nvPr/>
          </p:nvSpPr>
          <p:spPr>
            <a:xfrm>
              <a:off x="152375" y="9798574"/>
              <a:ext cx="7848625"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COMMUNITY SERVICES DEPARTMENT</a:t>
              </a:r>
            </a:p>
          </p:txBody>
        </p:sp>
        <p:sp>
          <p:nvSpPr>
            <p:cNvPr id="18" name="TextBox 17">
              <a:extLst>
                <a:ext uri="{FF2B5EF4-FFF2-40B4-BE49-F238E27FC236}">
                  <a16:creationId xmlns:a16="http://schemas.microsoft.com/office/drawing/2014/main" id="{F0EC340E-8ED2-4B24-A3CD-490EBD357E3F}"/>
                </a:ext>
              </a:extLst>
            </p:cNvPr>
            <p:cNvSpPr txBox="1"/>
            <p:nvPr/>
          </p:nvSpPr>
          <p:spPr>
            <a:xfrm>
              <a:off x="13549778" y="9793682"/>
              <a:ext cx="4358352"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21" name="Group 4">
            <a:extLst>
              <a:ext uri="{FF2B5EF4-FFF2-40B4-BE49-F238E27FC236}">
                <a16:creationId xmlns:a16="http://schemas.microsoft.com/office/drawing/2014/main" id="{30A920D8-7249-4593-91BB-0C6F2487E436}"/>
              </a:ext>
            </a:extLst>
          </p:cNvPr>
          <p:cNvGrpSpPr/>
          <p:nvPr/>
        </p:nvGrpSpPr>
        <p:grpSpPr>
          <a:xfrm>
            <a:off x="1" y="1"/>
            <a:ext cx="381000" cy="1149070"/>
            <a:chOff x="0" y="0"/>
            <a:chExt cx="144101" cy="512341"/>
          </a:xfrm>
        </p:grpSpPr>
        <p:sp>
          <p:nvSpPr>
            <p:cNvPr id="22" name="Freeform 5">
              <a:extLst>
                <a:ext uri="{FF2B5EF4-FFF2-40B4-BE49-F238E27FC236}">
                  <a16:creationId xmlns:a16="http://schemas.microsoft.com/office/drawing/2014/main" id="{2DD08878-2285-44A1-916A-210185F8C034}"/>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3" name="TextBox 6">
              <a:extLst>
                <a:ext uri="{FF2B5EF4-FFF2-40B4-BE49-F238E27FC236}">
                  <a16:creationId xmlns:a16="http://schemas.microsoft.com/office/drawing/2014/main" id="{797B75E9-5A4E-4AEC-811C-87679253CA5F}"/>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pic>
        <p:nvPicPr>
          <p:cNvPr id="3" name="Picture 2">
            <a:extLst>
              <a:ext uri="{FF2B5EF4-FFF2-40B4-BE49-F238E27FC236}">
                <a16:creationId xmlns:a16="http://schemas.microsoft.com/office/drawing/2014/main" id="{B388DEA6-0742-4467-8AA9-A8795E955210}"/>
              </a:ext>
            </a:extLst>
          </p:cNvPr>
          <p:cNvPicPr>
            <a:picLocks noChangeAspect="1"/>
          </p:cNvPicPr>
          <p:nvPr/>
        </p:nvPicPr>
        <p:blipFill>
          <a:blip r:embed="rId2"/>
          <a:stretch>
            <a:fillRect/>
          </a:stretch>
        </p:blipFill>
        <p:spPr>
          <a:xfrm>
            <a:off x="1049677" y="3968543"/>
            <a:ext cx="7810500" cy="3028950"/>
          </a:xfrm>
          <a:prstGeom prst="rect">
            <a:avLst/>
          </a:prstGeom>
        </p:spPr>
      </p:pic>
      <p:pic>
        <p:nvPicPr>
          <p:cNvPr id="4" name="Picture 3">
            <a:extLst>
              <a:ext uri="{FF2B5EF4-FFF2-40B4-BE49-F238E27FC236}">
                <a16:creationId xmlns:a16="http://schemas.microsoft.com/office/drawing/2014/main" id="{EEADC119-53F2-4067-91A8-3B23E1F4A9E9}"/>
              </a:ext>
            </a:extLst>
          </p:cNvPr>
          <p:cNvPicPr>
            <a:picLocks noChangeAspect="1"/>
          </p:cNvPicPr>
          <p:nvPr/>
        </p:nvPicPr>
        <p:blipFill>
          <a:blip r:embed="rId3"/>
          <a:stretch>
            <a:fillRect/>
          </a:stretch>
        </p:blipFill>
        <p:spPr>
          <a:xfrm>
            <a:off x="9180286" y="3968543"/>
            <a:ext cx="7810500" cy="302895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4AAD"/>
        </a:solidFill>
        <a:effectLst/>
      </p:bgPr>
    </p:bg>
    <p:spTree>
      <p:nvGrpSpPr>
        <p:cNvPr id="1" name=""/>
        <p:cNvGrpSpPr/>
        <p:nvPr/>
      </p:nvGrpSpPr>
      <p:grpSpPr>
        <a:xfrm>
          <a:off x="0" y="0"/>
          <a:ext cx="0" cy="0"/>
          <a:chOff x="0" y="0"/>
          <a:chExt cx="0" cy="0"/>
        </a:xfrm>
      </p:grpSpPr>
      <p:grpSp>
        <p:nvGrpSpPr>
          <p:cNvPr id="2" name="Group 2"/>
          <p:cNvGrpSpPr/>
          <p:nvPr/>
        </p:nvGrpSpPr>
        <p:grpSpPr>
          <a:xfrm>
            <a:off x="-970541" y="490653"/>
            <a:ext cx="1601933" cy="9288425"/>
            <a:chOff x="0" y="0"/>
            <a:chExt cx="421908" cy="2446334"/>
          </a:xfrm>
        </p:grpSpPr>
        <p:sp>
          <p:nvSpPr>
            <p:cNvPr id="3" name="Freeform 3"/>
            <p:cNvSpPr/>
            <p:nvPr/>
          </p:nvSpPr>
          <p:spPr>
            <a:xfrm>
              <a:off x="0" y="0"/>
              <a:ext cx="421908" cy="2446334"/>
            </a:xfrm>
            <a:custGeom>
              <a:avLst/>
              <a:gdLst/>
              <a:ahLst/>
              <a:cxnLst/>
              <a:rect l="l" t="t" r="r" b="b"/>
              <a:pathLst>
                <a:path w="421908" h="2446334">
                  <a:moveTo>
                    <a:pt x="210954" y="0"/>
                  </a:moveTo>
                  <a:lnTo>
                    <a:pt x="210954" y="0"/>
                  </a:lnTo>
                  <a:cubicBezTo>
                    <a:pt x="266903" y="0"/>
                    <a:pt x="320560" y="22225"/>
                    <a:pt x="360121" y="61787"/>
                  </a:cubicBezTo>
                  <a:cubicBezTo>
                    <a:pt x="399683" y="101349"/>
                    <a:pt x="421908" y="155006"/>
                    <a:pt x="421908" y="210954"/>
                  </a:cubicBezTo>
                  <a:lnTo>
                    <a:pt x="421908" y="2235380"/>
                  </a:lnTo>
                  <a:cubicBezTo>
                    <a:pt x="421908" y="2291329"/>
                    <a:pt x="399683" y="2344986"/>
                    <a:pt x="360121" y="2384547"/>
                  </a:cubicBezTo>
                  <a:cubicBezTo>
                    <a:pt x="320560" y="2424109"/>
                    <a:pt x="266903" y="2446334"/>
                    <a:pt x="210954" y="2446334"/>
                  </a:cubicBezTo>
                  <a:lnTo>
                    <a:pt x="210954" y="2446334"/>
                  </a:lnTo>
                  <a:cubicBezTo>
                    <a:pt x="155006" y="2446334"/>
                    <a:pt x="101349" y="2424109"/>
                    <a:pt x="61787" y="2384547"/>
                  </a:cubicBezTo>
                  <a:cubicBezTo>
                    <a:pt x="22225" y="2344986"/>
                    <a:pt x="0" y="2291329"/>
                    <a:pt x="0" y="2235380"/>
                  </a:cubicBezTo>
                  <a:lnTo>
                    <a:pt x="0" y="210954"/>
                  </a:lnTo>
                  <a:cubicBezTo>
                    <a:pt x="0" y="155006"/>
                    <a:pt x="22225" y="101349"/>
                    <a:pt x="61787" y="61787"/>
                  </a:cubicBezTo>
                  <a:cubicBezTo>
                    <a:pt x="101349" y="22225"/>
                    <a:pt x="155006" y="0"/>
                    <a:pt x="210954" y="0"/>
                  </a:cubicBezTo>
                  <a:close/>
                </a:path>
              </a:pathLst>
            </a:custGeom>
            <a:solidFill>
              <a:srgbClr val="FDFDFD"/>
            </a:solidFill>
          </p:spPr>
        </p:sp>
        <p:sp>
          <p:nvSpPr>
            <p:cNvPr id="4" name="TextBox 4"/>
            <p:cNvSpPr txBox="1"/>
            <p:nvPr/>
          </p:nvSpPr>
          <p:spPr>
            <a:xfrm>
              <a:off x="0" y="-47625"/>
              <a:ext cx="421908" cy="2493959"/>
            </a:xfrm>
            <a:prstGeom prst="rect">
              <a:avLst/>
            </a:prstGeom>
          </p:spPr>
          <p:txBody>
            <a:bodyPr lIns="50800" tIns="50800" rIns="50800" bIns="50800" rtlCol="0" anchor="ctr"/>
            <a:lstStyle/>
            <a:p>
              <a:pPr algn="ctr">
                <a:lnSpc>
                  <a:spcPts val="2659"/>
                </a:lnSpc>
              </a:pPr>
              <a:endParaRPr dirty="0"/>
            </a:p>
          </p:txBody>
        </p:sp>
      </p:grpSp>
      <p:grpSp>
        <p:nvGrpSpPr>
          <p:cNvPr id="5" name="Group 5"/>
          <p:cNvGrpSpPr/>
          <p:nvPr/>
        </p:nvGrpSpPr>
        <p:grpSpPr>
          <a:xfrm>
            <a:off x="17687925" y="2772825"/>
            <a:ext cx="1601933" cy="4741351"/>
            <a:chOff x="0" y="0"/>
            <a:chExt cx="421908" cy="1248751"/>
          </a:xfrm>
        </p:grpSpPr>
        <p:sp>
          <p:nvSpPr>
            <p:cNvPr id="6" name="Freeform 6"/>
            <p:cNvSpPr/>
            <p:nvPr/>
          </p:nvSpPr>
          <p:spPr>
            <a:xfrm>
              <a:off x="0" y="0"/>
              <a:ext cx="421908" cy="1248751"/>
            </a:xfrm>
            <a:custGeom>
              <a:avLst/>
              <a:gdLst/>
              <a:ahLst/>
              <a:cxnLst/>
              <a:rect l="l" t="t" r="r" b="b"/>
              <a:pathLst>
                <a:path w="421908" h="1248751">
                  <a:moveTo>
                    <a:pt x="210954" y="0"/>
                  </a:moveTo>
                  <a:lnTo>
                    <a:pt x="210954" y="0"/>
                  </a:lnTo>
                  <a:cubicBezTo>
                    <a:pt x="266903" y="0"/>
                    <a:pt x="320560" y="22225"/>
                    <a:pt x="360121" y="61787"/>
                  </a:cubicBezTo>
                  <a:cubicBezTo>
                    <a:pt x="399683" y="101349"/>
                    <a:pt x="421908" y="155006"/>
                    <a:pt x="421908" y="210954"/>
                  </a:cubicBezTo>
                  <a:lnTo>
                    <a:pt x="421908" y="1037797"/>
                  </a:lnTo>
                  <a:cubicBezTo>
                    <a:pt x="421908" y="1093745"/>
                    <a:pt x="399683" y="1147402"/>
                    <a:pt x="360121" y="1186964"/>
                  </a:cubicBezTo>
                  <a:cubicBezTo>
                    <a:pt x="320560" y="1226525"/>
                    <a:pt x="266903" y="1248751"/>
                    <a:pt x="210954" y="1248751"/>
                  </a:cubicBezTo>
                  <a:lnTo>
                    <a:pt x="210954" y="1248751"/>
                  </a:lnTo>
                  <a:cubicBezTo>
                    <a:pt x="155006" y="1248751"/>
                    <a:pt x="101349" y="1226525"/>
                    <a:pt x="61787" y="1186964"/>
                  </a:cubicBezTo>
                  <a:cubicBezTo>
                    <a:pt x="22225" y="1147402"/>
                    <a:pt x="0" y="1093745"/>
                    <a:pt x="0" y="1037797"/>
                  </a:cubicBezTo>
                  <a:lnTo>
                    <a:pt x="0" y="210954"/>
                  </a:lnTo>
                  <a:cubicBezTo>
                    <a:pt x="0" y="155006"/>
                    <a:pt x="22225" y="101349"/>
                    <a:pt x="61787" y="61787"/>
                  </a:cubicBezTo>
                  <a:cubicBezTo>
                    <a:pt x="101349" y="22225"/>
                    <a:pt x="155006" y="0"/>
                    <a:pt x="210954" y="0"/>
                  </a:cubicBezTo>
                  <a:close/>
                </a:path>
              </a:pathLst>
            </a:custGeom>
            <a:solidFill>
              <a:srgbClr val="FDFDFD"/>
            </a:solidFill>
          </p:spPr>
        </p:sp>
        <p:sp>
          <p:nvSpPr>
            <p:cNvPr id="7" name="TextBox 7"/>
            <p:cNvSpPr txBox="1"/>
            <p:nvPr/>
          </p:nvSpPr>
          <p:spPr>
            <a:xfrm>
              <a:off x="0" y="-47625"/>
              <a:ext cx="421908" cy="1296376"/>
            </a:xfrm>
            <a:prstGeom prst="rect">
              <a:avLst/>
            </a:prstGeom>
          </p:spPr>
          <p:txBody>
            <a:bodyPr lIns="50800" tIns="50800" rIns="50800" bIns="50800" rtlCol="0" anchor="ctr"/>
            <a:lstStyle/>
            <a:p>
              <a:pPr algn="ctr">
                <a:lnSpc>
                  <a:spcPts val="2659"/>
                </a:lnSpc>
              </a:pPr>
              <a:endParaRPr dirty="0"/>
            </a:p>
          </p:txBody>
        </p:sp>
      </p:grpSp>
      <p:sp>
        <p:nvSpPr>
          <p:cNvPr id="8" name="Freeform 8"/>
          <p:cNvSpPr/>
          <p:nvPr/>
        </p:nvSpPr>
        <p:spPr>
          <a:xfrm>
            <a:off x="0" y="1707610"/>
            <a:ext cx="5611283" cy="3738517"/>
          </a:xfrm>
          <a:custGeom>
            <a:avLst/>
            <a:gdLst/>
            <a:ahLst/>
            <a:cxnLst/>
            <a:rect l="l" t="t" r="r" b="b"/>
            <a:pathLst>
              <a:path w="5611283" h="3738517">
                <a:moveTo>
                  <a:pt x="0" y="0"/>
                </a:moveTo>
                <a:lnTo>
                  <a:pt x="5611283" y="0"/>
                </a:lnTo>
                <a:lnTo>
                  <a:pt x="5611283" y="3738517"/>
                </a:lnTo>
                <a:lnTo>
                  <a:pt x="0" y="3738517"/>
                </a:lnTo>
                <a:lnTo>
                  <a:pt x="0" y="0"/>
                </a:lnTo>
                <a:close/>
              </a:path>
            </a:pathLst>
          </a:custGeom>
          <a:blipFill>
            <a:blip r:embed="rId2"/>
            <a:stretch>
              <a:fillRect/>
            </a:stretch>
          </a:blipFill>
        </p:spPr>
      </p:sp>
      <p:sp>
        <p:nvSpPr>
          <p:cNvPr id="9" name="Freeform 9"/>
          <p:cNvSpPr/>
          <p:nvPr/>
        </p:nvSpPr>
        <p:spPr>
          <a:xfrm>
            <a:off x="0" y="5614211"/>
            <a:ext cx="5611283" cy="3738517"/>
          </a:xfrm>
          <a:custGeom>
            <a:avLst/>
            <a:gdLst/>
            <a:ahLst/>
            <a:cxnLst/>
            <a:rect l="l" t="t" r="r" b="b"/>
            <a:pathLst>
              <a:path w="5611283" h="3738517">
                <a:moveTo>
                  <a:pt x="0" y="0"/>
                </a:moveTo>
                <a:lnTo>
                  <a:pt x="5611283" y="0"/>
                </a:lnTo>
                <a:lnTo>
                  <a:pt x="5611283" y="3738517"/>
                </a:lnTo>
                <a:lnTo>
                  <a:pt x="0" y="3738517"/>
                </a:lnTo>
                <a:lnTo>
                  <a:pt x="0" y="0"/>
                </a:lnTo>
                <a:close/>
              </a:path>
            </a:pathLst>
          </a:custGeom>
          <a:blipFill>
            <a:blip r:embed="rId3"/>
            <a:stretch>
              <a:fillRect/>
            </a:stretch>
          </a:blipFill>
        </p:spPr>
      </p:sp>
      <p:sp>
        <p:nvSpPr>
          <p:cNvPr id="10" name="TextBox 10"/>
          <p:cNvSpPr txBox="1"/>
          <p:nvPr/>
        </p:nvSpPr>
        <p:spPr>
          <a:xfrm>
            <a:off x="6476661" y="1851044"/>
            <a:ext cx="7700603" cy="5237637"/>
          </a:xfrm>
          <a:prstGeom prst="rect">
            <a:avLst/>
          </a:prstGeom>
        </p:spPr>
        <p:txBody>
          <a:bodyPr lIns="0" tIns="0" rIns="0" bIns="0" rtlCol="0" anchor="t">
            <a:spAutoFit/>
          </a:bodyPr>
          <a:lstStyle/>
          <a:p>
            <a:pPr algn="l">
              <a:lnSpc>
                <a:spcPts val="13382"/>
              </a:lnSpc>
            </a:pPr>
            <a:r>
              <a:rPr lang="en-US" sz="15207" spc="-304" dirty="0">
                <a:solidFill>
                  <a:srgbClr val="FDFDFD"/>
                </a:solidFill>
                <a:latin typeface="League Gothic"/>
                <a:ea typeface="League Gothic"/>
                <a:cs typeface="League Gothic"/>
                <a:sym typeface="League Gothic"/>
              </a:rPr>
              <a:t>COMMUNITY &amp; ECONOMIC DEVELOPMENT</a:t>
            </a:r>
          </a:p>
        </p:txBody>
      </p:sp>
      <p:sp>
        <p:nvSpPr>
          <p:cNvPr id="11" name="TextBox 11"/>
          <p:cNvSpPr txBox="1"/>
          <p:nvPr/>
        </p:nvSpPr>
        <p:spPr>
          <a:xfrm>
            <a:off x="7226108" y="6920129"/>
            <a:ext cx="6309474" cy="1239698"/>
          </a:xfrm>
          <a:prstGeom prst="rect">
            <a:avLst/>
          </a:prstGeom>
        </p:spPr>
        <p:txBody>
          <a:bodyPr lIns="0" tIns="0" rIns="0" bIns="0" rtlCol="0" anchor="t">
            <a:spAutoFit/>
          </a:bodyPr>
          <a:lstStyle/>
          <a:p>
            <a:pPr algn="l">
              <a:lnSpc>
                <a:spcPts val="3301"/>
              </a:lnSpc>
            </a:pPr>
            <a:r>
              <a:rPr lang="en-US" sz="2599" b="1" dirty="0">
                <a:solidFill>
                  <a:srgbClr val="FDFDFD"/>
                </a:solidFill>
                <a:latin typeface="Arimo Bold"/>
                <a:ea typeface="Arimo Bold"/>
                <a:cs typeface="Arimo Bold"/>
                <a:sym typeface="Arimo Bold"/>
              </a:rPr>
              <a:t>Administration</a:t>
            </a:r>
          </a:p>
          <a:p>
            <a:pPr algn="l">
              <a:lnSpc>
                <a:spcPts val="3301"/>
              </a:lnSpc>
            </a:pPr>
            <a:r>
              <a:rPr lang="en-US" sz="2599" b="1" dirty="0">
                <a:solidFill>
                  <a:srgbClr val="FDFDFD"/>
                </a:solidFill>
                <a:latin typeface="Arimo Bold"/>
                <a:ea typeface="Arimo Bold"/>
                <a:cs typeface="Arimo Bold"/>
                <a:sym typeface="Arimo Bold"/>
              </a:rPr>
              <a:t>Planning</a:t>
            </a:r>
          </a:p>
          <a:p>
            <a:pPr algn="l">
              <a:lnSpc>
                <a:spcPts val="3301"/>
              </a:lnSpc>
            </a:pPr>
            <a:r>
              <a:rPr lang="en-US" sz="2599" b="1" dirty="0">
                <a:solidFill>
                  <a:srgbClr val="FDFDFD"/>
                </a:solidFill>
                <a:latin typeface="Arimo Bold"/>
                <a:ea typeface="Arimo Bold"/>
                <a:cs typeface="Arimo Bold"/>
                <a:sym typeface="Arimo Bold"/>
              </a:rPr>
              <a:t>Building Safety &amp; Code Enforcement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535110" y="2313563"/>
            <a:ext cx="7465890" cy="4005392"/>
          </a:xfrm>
          <a:prstGeom prst="rect">
            <a:avLst/>
          </a:prstGeom>
        </p:spPr>
        <p:txBody>
          <a:bodyPr wrap="square" lIns="0" tIns="0" rIns="0" bIns="0" rtlCol="0" anchor="t">
            <a:spAutoFit/>
          </a:bodyPr>
          <a:lstStyle/>
          <a:p>
            <a:pPr marL="0" lvl="1" indent="0">
              <a:lnSpc>
                <a:spcPts val="2399"/>
              </a:lnSpc>
              <a:spcBef>
                <a:spcPct val="0"/>
              </a:spcBef>
            </a:pPr>
            <a:r>
              <a:rPr lang="en-US" sz="2399" dirty="0">
                <a:solidFill>
                  <a:srgbClr val="000000"/>
                </a:solidFill>
                <a:latin typeface="Calibri" panose="020F0502020204030204" pitchFamily="34" charset="0"/>
                <a:ea typeface="Poppins"/>
                <a:cs typeface="Calibri" panose="020F0502020204030204" pitchFamily="34" charset="0"/>
                <a:sym typeface="Poppins"/>
              </a:rPr>
              <a:t>Hosted the City’s third annual Economic Development Forum in an effort to engage with the local business community</a:t>
            </a:r>
          </a:p>
          <a:p>
            <a:pPr marL="0" lvl="1" indent="0">
              <a:lnSpc>
                <a:spcPts val="2399"/>
              </a:lnSpc>
              <a:spcBef>
                <a:spcPct val="0"/>
              </a:spcBef>
            </a:pPr>
            <a:endParaRPr lang="en-US" sz="2399" dirty="0">
              <a:solidFill>
                <a:srgbClr val="000000"/>
              </a:solidFill>
              <a:latin typeface="Calibri" panose="020F0502020204030204" pitchFamily="34" charset="0"/>
              <a:ea typeface="Poppins"/>
              <a:cs typeface="Calibri" panose="020F0502020204030204" pitchFamily="34" charset="0"/>
              <a:sym typeface="Poppins"/>
            </a:endParaRPr>
          </a:p>
          <a:p>
            <a:pPr marL="0" lvl="1" indent="0">
              <a:lnSpc>
                <a:spcPts val="2399"/>
              </a:lnSpc>
              <a:spcBef>
                <a:spcPct val="0"/>
              </a:spcBef>
            </a:pPr>
            <a:r>
              <a:rPr lang="en-US" sz="2399" dirty="0">
                <a:solidFill>
                  <a:srgbClr val="000000"/>
                </a:solidFill>
                <a:latin typeface="Calibri" panose="020F0502020204030204" pitchFamily="34" charset="0"/>
                <a:ea typeface="Poppins"/>
                <a:cs typeface="Calibri" panose="020F0502020204030204" pitchFamily="34" charset="0"/>
                <a:sym typeface="Poppins"/>
              </a:rPr>
              <a:t>Hosted a business luncheon for the City’s top 25 businesses</a:t>
            </a:r>
          </a:p>
          <a:p>
            <a:pPr marL="0" lvl="1" indent="0">
              <a:lnSpc>
                <a:spcPts val="2399"/>
              </a:lnSpc>
              <a:spcBef>
                <a:spcPct val="0"/>
              </a:spcBef>
            </a:pPr>
            <a:endParaRPr lang="en-US" sz="2399" dirty="0">
              <a:solidFill>
                <a:srgbClr val="000000"/>
              </a:solidFill>
              <a:latin typeface="Calibri" panose="020F0502020204030204" pitchFamily="34" charset="0"/>
              <a:ea typeface="Poppins"/>
              <a:cs typeface="Calibri" panose="020F0502020204030204" pitchFamily="34" charset="0"/>
              <a:sym typeface="Poppins"/>
            </a:endParaRPr>
          </a:p>
          <a:p>
            <a:pPr marL="0" lvl="1" indent="0">
              <a:lnSpc>
                <a:spcPts val="2399"/>
              </a:lnSpc>
              <a:spcBef>
                <a:spcPct val="0"/>
              </a:spcBef>
            </a:pPr>
            <a:r>
              <a:rPr lang="en-US" sz="2399" dirty="0">
                <a:solidFill>
                  <a:srgbClr val="000000"/>
                </a:solidFill>
                <a:latin typeface="Calibri" panose="020F0502020204030204" pitchFamily="34" charset="0"/>
                <a:ea typeface="Poppins"/>
                <a:cs typeface="Calibri" panose="020F0502020204030204" pitchFamily="34" charset="0"/>
                <a:sym typeface="Poppins"/>
              </a:rPr>
              <a:t>Attended the ICSC (Innovating Commerce Serving Communities) conference in order to market the City and meet with developers and prospective retailers</a:t>
            </a:r>
          </a:p>
          <a:p>
            <a:pPr marL="0" lvl="1" indent="0">
              <a:lnSpc>
                <a:spcPts val="2399"/>
              </a:lnSpc>
              <a:spcBef>
                <a:spcPct val="0"/>
              </a:spcBef>
            </a:pPr>
            <a:endParaRPr lang="en-US" sz="2399" dirty="0">
              <a:solidFill>
                <a:srgbClr val="000000"/>
              </a:solidFill>
              <a:latin typeface="Calibri" panose="020F0502020204030204" pitchFamily="34" charset="0"/>
              <a:ea typeface="Poppins"/>
              <a:cs typeface="Calibri" panose="020F0502020204030204" pitchFamily="34" charset="0"/>
              <a:sym typeface="Poppins"/>
            </a:endParaRPr>
          </a:p>
          <a:p>
            <a:pPr marL="0" lvl="1" indent="0">
              <a:lnSpc>
                <a:spcPts val="2399"/>
              </a:lnSpc>
              <a:spcBef>
                <a:spcPct val="0"/>
              </a:spcBef>
            </a:pPr>
            <a:r>
              <a:rPr lang="en-US" sz="2399" dirty="0">
                <a:solidFill>
                  <a:srgbClr val="000000"/>
                </a:solidFill>
                <a:latin typeface="Calibri" panose="020F0502020204030204" pitchFamily="34" charset="0"/>
                <a:ea typeface="Poppins"/>
                <a:cs typeface="Calibri" panose="020F0502020204030204" pitchFamily="34" charset="0"/>
                <a:sym typeface="Poppins"/>
              </a:rPr>
              <a:t>Completed Consolidated Annual Performance Report (CAPER) for FY 2024-2025 CDBG program</a:t>
            </a:r>
          </a:p>
          <a:p>
            <a:pPr marL="0" lvl="1" indent="0" algn="just">
              <a:lnSpc>
                <a:spcPts val="2399"/>
              </a:lnSpc>
              <a:spcBef>
                <a:spcPct val="0"/>
              </a:spcBef>
            </a:pPr>
            <a:endParaRPr lang="en-US" sz="2399" dirty="0">
              <a:solidFill>
                <a:srgbClr val="000000"/>
              </a:solidFill>
              <a:latin typeface="Calibri" panose="020F0502020204030204" pitchFamily="34" charset="0"/>
              <a:ea typeface="Poppins"/>
              <a:cs typeface="Calibri" panose="020F0502020204030204" pitchFamily="34" charset="0"/>
              <a:sym typeface="Poppins"/>
            </a:endParaRPr>
          </a:p>
        </p:txBody>
      </p:sp>
      <p:sp>
        <p:nvSpPr>
          <p:cNvPr id="24" name="TextBox 24"/>
          <p:cNvSpPr txBox="1"/>
          <p:nvPr/>
        </p:nvSpPr>
        <p:spPr>
          <a:xfrm>
            <a:off x="535110" y="1485900"/>
            <a:ext cx="7897413" cy="579646"/>
          </a:xfrm>
          <a:prstGeom prst="rect">
            <a:avLst/>
          </a:prstGeom>
        </p:spPr>
        <p:txBody>
          <a:bodyPr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Administration</a:t>
            </a:r>
          </a:p>
        </p:txBody>
      </p:sp>
      <p:grpSp>
        <p:nvGrpSpPr>
          <p:cNvPr id="25" name="Group 4">
            <a:extLst>
              <a:ext uri="{FF2B5EF4-FFF2-40B4-BE49-F238E27FC236}">
                <a16:creationId xmlns:a16="http://schemas.microsoft.com/office/drawing/2014/main" id="{E55183E3-8B71-4AC8-A544-547CB2FE47C6}"/>
              </a:ext>
            </a:extLst>
          </p:cNvPr>
          <p:cNvGrpSpPr/>
          <p:nvPr/>
        </p:nvGrpSpPr>
        <p:grpSpPr>
          <a:xfrm>
            <a:off x="1" y="1"/>
            <a:ext cx="381000" cy="1149070"/>
            <a:chOff x="0" y="0"/>
            <a:chExt cx="144101" cy="512341"/>
          </a:xfrm>
        </p:grpSpPr>
        <p:sp>
          <p:nvSpPr>
            <p:cNvPr id="26" name="Freeform 5">
              <a:extLst>
                <a:ext uri="{FF2B5EF4-FFF2-40B4-BE49-F238E27FC236}">
                  <a16:creationId xmlns:a16="http://schemas.microsoft.com/office/drawing/2014/main" id="{5DCDC980-6207-436E-AED2-8FECF04C476B}"/>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7" name="TextBox 6">
              <a:extLst>
                <a:ext uri="{FF2B5EF4-FFF2-40B4-BE49-F238E27FC236}">
                  <a16:creationId xmlns:a16="http://schemas.microsoft.com/office/drawing/2014/main" id="{5FAFC113-4776-48AF-A3C5-6BC1C804201C}"/>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8" name="TextBox 13">
            <a:extLst>
              <a:ext uri="{FF2B5EF4-FFF2-40B4-BE49-F238E27FC236}">
                <a16:creationId xmlns:a16="http://schemas.microsoft.com/office/drawing/2014/main" id="{DF0BC1D2-7524-4FAD-B6E2-B73A90D3D275}"/>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30" name="Group 29">
            <a:extLst>
              <a:ext uri="{FF2B5EF4-FFF2-40B4-BE49-F238E27FC236}">
                <a16:creationId xmlns:a16="http://schemas.microsoft.com/office/drawing/2014/main" id="{301657EA-F326-4E2B-801D-10F0B7C1D856}"/>
              </a:ext>
            </a:extLst>
          </p:cNvPr>
          <p:cNvGrpSpPr/>
          <p:nvPr/>
        </p:nvGrpSpPr>
        <p:grpSpPr>
          <a:xfrm>
            <a:off x="0" y="9550557"/>
            <a:ext cx="18288000" cy="736443"/>
            <a:chOff x="0" y="9550557"/>
            <a:chExt cx="18288000" cy="736443"/>
          </a:xfrm>
        </p:grpSpPr>
        <p:grpSp>
          <p:nvGrpSpPr>
            <p:cNvPr id="7" name="Group 7"/>
            <p:cNvGrpSpPr/>
            <p:nvPr/>
          </p:nvGrpSpPr>
          <p:grpSpPr>
            <a:xfrm>
              <a:off x="0" y="9550557"/>
              <a:ext cx="18288000" cy="736443"/>
              <a:chOff x="0" y="0"/>
              <a:chExt cx="5439719" cy="575567"/>
            </a:xfrm>
          </p:grpSpPr>
          <p:sp>
            <p:nvSpPr>
              <p:cNvPr id="8" name="Freeform 8"/>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9" name="TextBox 9"/>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18" name="TextBox 18"/>
            <p:cNvSpPr txBox="1"/>
            <p:nvPr/>
          </p:nvSpPr>
          <p:spPr>
            <a:xfrm>
              <a:off x="152375" y="9798574"/>
              <a:ext cx="7484554"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29" name="TextBox 18">
              <a:extLst>
                <a:ext uri="{FF2B5EF4-FFF2-40B4-BE49-F238E27FC236}">
                  <a16:creationId xmlns:a16="http://schemas.microsoft.com/office/drawing/2014/main" id="{1AAE9964-2F12-488C-8BA6-F43D946950B8}"/>
                </a:ext>
              </a:extLst>
            </p:cNvPr>
            <p:cNvSpPr txBox="1"/>
            <p:nvPr/>
          </p:nvSpPr>
          <p:spPr>
            <a:xfrm>
              <a:off x="13580469" y="9732861"/>
              <a:ext cx="4572000" cy="371833"/>
            </a:xfrm>
            <a:prstGeom prst="rect">
              <a:avLst/>
            </a:prstGeom>
          </p:spPr>
          <p:txBody>
            <a:bodyPr wrap="square"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FISCAL YEAR 2026-2027</a:t>
              </a:r>
            </a:p>
          </p:txBody>
        </p:sp>
      </p:grpSp>
      <p:sp>
        <p:nvSpPr>
          <p:cNvPr id="15" name="Freeform 14">
            <a:extLst>
              <a:ext uri="{FF2B5EF4-FFF2-40B4-BE49-F238E27FC236}">
                <a16:creationId xmlns:a16="http://schemas.microsoft.com/office/drawing/2014/main" id="{A9EE0FB6-0517-4DA8-ABF7-3945D10DAB38}"/>
              </a:ext>
            </a:extLst>
          </p:cNvPr>
          <p:cNvSpPr/>
          <p:nvPr/>
        </p:nvSpPr>
        <p:spPr>
          <a:xfrm>
            <a:off x="9437094" y="4310369"/>
            <a:ext cx="3691101" cy="2554710"/>
          </a:xfrm>
          <a:custGeom>
            <a:avLst/>
            <a:gdLst/>
            <a:ahLst/>
            <a:cxnLst/>
            <a:rect l="l" t="t" r="r" b="b"/>
            <a:pathLst>
              <a:path w="5480828" h="4079823">
                <a:moveTo>
                  <a:pt x="0" y="0"/>
                </a:moveTo>
                <a:lnTo>
                  <a:pt x="5480829" y="0"/>
                </a:lnTo>
                <a:lnTo>
                  <a:pt x="5480829" y="4079823"/>
                </a:lnTo>
                <a:lnTo>
                  <a:pt x="0" y="4079823"/>
                </a:lnTo>
                <a:lnTo>
                  <a:pt x="0" y="0"/>
                </a:lnTo>
                <a:close/>
              </a:path>
            </a:pathLst>
          </a:custGeom>
          <a:blipFill>
            <a:blip r:embed="rId2"/>
            <a:stretch>
              <a:fillRect t="-26010" b="-53109"/>
            </a:stretch>
          </a:blipFill>
        </p:spPr>
      </p:sp>
      <p:pic>
        <p:nvPicPr>
          <p:cNvPr id="3" name="Picture 2">
            <a:extLst>
              <a:ext uri="{FF2B5EF4-FFF2-40B4-BE49-F238E27FC236}">
                <a16:creationId xmlns:a16="http://schemas.microsoft.com/office/drawing/2014/main" id="{1F78576F-E021-419E-91D6-45AFBC14731F}"/>
              </a:ext>
            </a:extLst>
          </p:cNvPr>
          <p:cNvPicPr>
            <a:picLocks noChangeAspect="1"/>
          </p:cNvPicPr>
          <p:nvPr/>
        </p:nvPicPr>
        <p:blipFill>
          <a:blip r:embed="rId3"/>
          <a:stretch>
            <a:fillRect/>
          </a:stretch>
        </p:blipFill>
        <p:spPr>
          <a:xfrm>
            <a:off x="14686142" y="1396489"/>
            <a:ext cx="2070292" cy="2575241"/>
          </a:xfrm>
          <a:prstGeom prst="rect">
            <a:avLst/>
          </a:prstGeom>
        </p:spPr>
      </p:pic>
      <p:sp>
        <p:nvSpPr>
          <p:cNvPr id="17" name="Freeform 13">
            <a:extLst>
              <a:ext uri="{FF2B5EF4-FFF2-40B4-BE49-F238E27FC236}">
                <a16:creationId xmlns:a16="http://schemas.microsoft.com/office/drawing/2014/main" id="{D78F8141-3F6A-421A-8636-F132CD1116E3}"/>
              </a:ext>
            </a:extLst>
          </p:cNvPr>
          <p:cNvSpPr/>
          <p:nvPr/>
        </p:nvSpPr>
        <p:spPr>
          <a:xfrm>
            <a:off x="12441208" y="1396489"/>
            <a:ext cx="2070293" cy="2591674"/>
          </a:xfrm>
          <a:custGeom>
            <a:avLst/>
            <a:gdLst/>
            <a:ahLst/>
            <a:cxnLst/>
            <a:rect l="l" t="t" r="r" b="b"/>
            <a:pathLst>
              <a:path w="6397682" h="8044107">
                <a:moveTo>
                  <a:pt x="0" y="0"/>
                </a:moveTo>
                <a:lnTo>
                  <a:pt x="6397681" y="0"/>
                </a:lnTo>
                <a:lnTo>
                  <a:pt x="6397681" y="8044107"/>
                </a:lnTo>
                <a:lnTo>
                  <a:pt x="0" y="8044107"/>
                </a:lnTo>
                <a:lnTo>
                  <a:pt x="0" y="0"/>
                </a:lnTo>
                <a:close/>
              </a:path>
            </a:pathLst>
          </a:custGeom>
          <a:blipFill>
            <a:blip r:embed="rId4"/>
            <a:stretch>
              <a:fillRect t="-6022" b="-6022"/>
            </a:stretch>
          </a:blipFill>
        </p:spPr>
      </p:sp>
      <p:pic>
        <p:nvPicPr>
          <p:cNvPr id="5" name="Picture 4">
            <a:extLst>
              <a:ext uri="{FF2B5EF4-FFF2-40B4-BE49-F238E27FC236}">
                <a16:creationId xmlns:a16="http://schemas.microsoft.com/office/drawing/2014/main" id="{FAC1ED32-A3AC-467F-ABAD-ECA98A49A57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600857" y="6993952"/>
            <a:ext cx="3430799" cy="2573099"/>
          </a:xfrm>
          <a:prstGeom prst="rect">
            <a:avLst/>
          </a:prstGeom>
        </p:spPr>
      </p:pic>
      <p:pic>
        <p:nvPicPr>
          <p:cNvPr id="10" name="Picture 9">
            <a:extLst>
              <a:ext uri="{FF2B5EF4-FFF2-40B4-BE49-F238E27FC236}">
                <a16:creationId xmlns:a16="http://schemas.microsoft.com/office/drawing/2014/main" id="{0A5B70FF-9849-4FDB-A661-9DAED6A84DF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3316257" y="4279432"/>
            <a:ext cx="3430799" cy="2573099"/>
          </a:xfrm>
          <a:prstGeom prst="rect">
            <a:avLst/>
          </a:prstGeom>
        </p:spPr>
      </p:pic>
      <p:pic>
        <p:nvPicPr>
          <p:cNvPr id="11" name="Picture 10">
            <a:extLst>
              <a:ext uri="{FF2B5EF4-FFF2-40B4-BE49-F238E27FC236}">
                <a16:creationId xmlns:a16="http://schemas.microsoft.com/office/drawing/2014/main" id="{ED5920A8-4CCA-4EDB-8E24-DADEBCC4F587}"/>
              </a:ext>
            </a:extLst>
          </p:cNvPr>
          <p:cNvPicPr>
            <a:picLocks noChangeAspect="1"/>
          </p:cNvPicPr>
          <p:nvPr/>
        </p:nvPicPr>
        <p:blipFill>
          <a:blip r:embed="rId7"/>
          <a:stretch>
            <a:fillRect/>
          </a:stretch>
        </p:blipFill>
        <p:spPr>
          <a:xfrm>
            <a:off x="10287002" y="1396489"/>
            <a:ext cx="1991286" cy="2591674"/>
          </a:xfrm>
          <a:prstGeom prst="rect">
            <a:avLst/>
          </a:prstGeom>
        </p:spPr>
      </p:pic>
    </p:spTree>
    <p:extLst>
      <p:ext uri="{BB962C8B-B14F-4D97-AF65-F5344CB8AC3E}">
        <p14:creationId xmlns:p14="http://schemas.microsoft.com/office/powerpoint/2010/main" val="14760053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10"/>
          <p:cNvSpPr/>
          <p:nvPr/>
        </p:nvSpPr>
        <p:spPr>
          <a:xfrm>
            <a:off x="11430000" y="229785"/>
            <a:ext cx="6520281" cy="4456515"/>
          </a:xfrm>
          <a:custGeom>
            <a:avLst/>
            <a:gdLst/>
            <a:ahLst/>
            <a:cxnLst/>
            <a:rect l="l" t="t" r="r" b="b"/>
            <a:pathLst>
              <a:path w="5480828" h="3868779">
                <a:moveTo>
                  <a:pt x="0" y="0"/>
                </a:moveTo>
                <a:lnTo>
                  <a:pt x="5480829" y="0"/>
                </a:lnTo>
                <a:lnTo>
                  <a:pt x="5480829" y="3868778"/>
                </a:lnTo>
                <a:lnTo>
                  <a:pt x="0" y="3868778"/>
                </a:lnTo>
                <a:lnTo>
                  <a:pt x="0" y="0"/>
                </a:lnTo>
                <a:close/>
              </a:path>
            </a:pathLst>
          </a:custGeom>
          <a:blipFill>
            <a:blip r:embed="rId2"/>
            <a:stretch>
              <a:fillRect l="-21730" r="-3757"/>
            </a:stretch>
          </a:blipFill>
        </p:spPr>
      </p:sp>
      <p:sp>
        <p:nvSpPr>
          <p:cNvPr id="19" name="TextBox 19"/>
          <p:cNvSpPr txBox="1"/>
          <p:nvPr/>
        </p:nvSpPr>
        <p:spPr>
          <a:xfrm>
            <a:off x="547810" y="2940771"/>
            <a:ext cx="9130047" cy="3082062"/>
          </a:xfrm>
          <a:prstGeom prst="rect">
            <a:avLst/>
          </a:prstGeom>
        </p:spPr>
        <p:txBody>
          <a:bodyPr lIns="0" tIns="0" rIns="0" bIns="0" rtlCol="0" anchor="t">
            <a:spAutoFit/>
          </a:bodyPr>
          <a:lstStyle/>
          <a:p>
            <a:pPr>
              <a:lnSpc>
                <a:spcPts val="2399"/>
              </a:lnSpc>
            </a:pPr>
            <a:r>
              <a:rPr lang="en-US" sz="2399" dirty="0">
                <a:solidFill>
                  <a:srgbClr val="000000"/>
                </a:solidFill>
                <a:latin typeface="+mj-lt"/>
                <a:ea typeface="Poppins"/>
                <a:cs typeface="Poppins"/>
                <a:sym typeface="Poppins"/>
              </a:rPr>
              <a:t>Maintained and improved the two City owned mobile home parks that provide 250 affordable housing units</a:t>
            </a:r>
          </a:p>
          <a:p>
            <a:pPr>
              <a:lnSpc>
                <a:spcPts val="2399"/>
              </a:lnSpc>
            </a:pPr>
            <a:endParaRPr lang="en-US" sz="2399" dirty="0">
              <a:solidFill>
                <a:srgbClr val="000000"/>
              </a:solidFill>
              <a:latin typeface="+mj-lt"/>
              <a:ea typeface="Poppins"/>
              <a:cs typeface="Poppins"/>
              <a:sym typeface="Poppins"/>
            </a:endParaRPr>
          </a:p>
          <a:p>
            <a:pPr>
              <a:lnSpc>
                <a:spcPts val="2399"/>
              </a:lnSpc>
            </a:pPr>
            <a:r>
              <a:rPr lang="en-US" sz="2399" dirty="0">
                <a:solidFill>
                  <a:srgbClr val="000000"/>
                </a:solidFill>
                <a:latin typeface="+mj-lt"/>
                <a:ea typeface="Poppins"/>
                <a:cs typeface="Poppins"/>
                <a:sym typeface="Poppins"/>
              </a:rPr>
              <a:t>Continued the Permanent Supportive Housing Program</a:t>
            </a:r>
          </a:p>
          <a:p>
            <a:pPr>
              <a:lnSpc>
                <a:spcPts val="2399"/>
              </a:lnSpc>
            </a:pPr>
            <a:endParaRPr lang="en-US" sz="2399" dirty="0">
              <a:solidFill>
                <a:srgbClr val="000000"/>
              </a:solidFill>
              <a:latin typeface="+mj-lt"/>
              <a:ea typeface="Poppins"/>
              <a:cs typeface="Poppins"/>
              <a:sym typeface="Poppins"/>
            </a:endParaRPr>
          </a:p>
          <a:p>
            <a:pPr>
              <a:lnSpc>
                <a:spcPts val="2399"/>
              </a:lnSpc>
            </a:pPr>
            <a:r>
              <a:rPr lang="en-US" sz="2399" dirty="0">
                <a:solidFill>
                  <a:srgbClr val="000000"/>
                </a:solidFill>
                <a:ea typeface="Poppins"/>
                <a:cs typeface="Poppins"/>
                <a:sym typeface="Poppins"/>
              </a:rPr>
              <a:t>Continued the Home Rehabilitation Loan/Grant program</a:t>
            </a:r>
          </a:p>
          <a:p>
            <a:pPr>
              <a:lnSpc>
                <a:spcPts val="2399"/>
              </a:lnSpc>
            </a:pPr>
            <a:endParaRPr lang="en-US" sz="2399" dirty="0">
              <a:solidFill>
                <a:srgbClr val="000000"/>
              </a:solidFill>
              <a:latin typeface="+mj-lt"/>
              <a:ea typeface="Poppins"/>
              <a:cs typeface="Poppins"/>
              <a:sym typeface="Poppins"/>
            </a:endParaRPr>
          </a:p>
          <a:p>
            <a:pPr>
              <a:lnSpc>
                <a:spcPts val="2399"/>
              </a:lnSpc>
            </a:pPr>
            <a:r>
              <a:rPr lang="en-US" sz="2399" dirty="0">
                <a:solidFill>
                  <a:srgbClr val="000000"/>
                </a:solidFill>
                <a:latin typeface="+mj-lt"/>
                <a:ea typeface="Poppins"/>
                <a:cs typeface="Poppins"/>
                <a:sym typeface="Poppins"/>
              </a:rPr>
              <a:t>Met regularly with both non-profit and for-profit housing developers to discuss potential housing opportunities within the City</a:t>
            </a:r>
          </a:p>
          <a:p>
            <a:pPr>
              <a:lnSpc>
                <a:spcPts val="2399"/>
              </a:lnSpc>
            </a:pPr>
            <a:endParaRPr lang="en-US" sz="2399" dirty="0">
              <a:solidFill>
                <a:srgbClr val="000000"/>
              </a:solidFill>
              <a:latin typeface="+mj-lt"/>
              <a:ea typeface="Poppins"/>
              <a:cs typeface="Poppins"/>
              <a:sym typeface="Poppins"/>
            </a:endParaRPr>
          </a:p>
        </p:txBody>
      </p:sp>
      <p:sp>
        <p:nvSpPr>
          <p:cNvPr id="20" name="TextBox 20"/>
          <p:cNvSpPr txBox="1"/>
          <p:nvPr/>
        </p:nvSpPr>
        <p:spPr>
          <a:xfrm>
            <a:off x="522410" y="1874352"/>
            <a:ext cx="4354389" cy="579646"/>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Administration</a:t>
            </a:r>
            <a:r>
              <a:rPr lang="en-US" sz="4357" b="1" dirty="0">
                <a:solidFill>
                  <a:srgbClr val="545454"/>
                </a:solidFill>
                <a:latin typeface="Poppins Bold"/>
                <a:ea typeface="Poppins Bold"/>
                <a:cs typeface="Poppins Bold"/>
                <a:sym typeface="Poppins Bold"/>
              </a:rPr>
              <a:t> </a:t>
            </a:r>
          </a:p>
        </p:txBody>
      </p:sp>
      <p:grpSp>
        <p:nvGrpSpPr>
          <p:cNvPr id="25" name="Group 4">
            <a:extLst>
              <a:ext uri="{FF2B5EF4-FFF2-40B4-BE49-F238E27FC236}">
                <a16:creationId xmlns:a16="http://schemas.microsoft.com/office/drawing/2014/main" id="{E55183E3-8B71-4AC8-A544-547CB2FE47C6}"/>
              </a:ext>
            </a:extLst>
          </p:cNvPr>
          <p:cNvGrpSpPr/>
          <p:nvPr/>
        </p:nvGrpSpPr>
        <p:grpSpPr>
          <a:xfrm>
            <a:off x="1" y="1"/>
            <a:ext cx="381000" cy="1149070"/>
            <a:chOff x="0" y="0"/>
            <a:chExt cx="144101" cy="512341"/>
          </a:xfrm>
        </p:grpSpPr>
        <p:sp>
          <p:nvSpPr>
            <p:cNvPr id="26" name="Freeform 5">
              <a:extLst>
                <a:ext uri="{FF2B5EF4-FFF2-40B4-BE49-F238E27FC236}">
                  <a16:creationId xmlns:a16="http://schemas.microsoft.com/office/drawing/2014/main" id="{5DCDC980-6207-436E-AED2-8FECF04C476B}"/>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7" name="TextBox 6">
              <a:extLst>
                <a:ext uri="{FF2B5EF4-FFF2-40B4-BE49-F238E27FC236}">
                  <a16:creationId xmlns:a16="http://schemas.microsoft.com/office/drawing/2014/main" id="{5FAFC113-4776-48AF-A3C5-6BC1C804201C}"/>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8" name="TextBox 13">
            <a:extLst>
              <a:ext uri="{FF2B5EF4-FFF2-40B4-BE49-F238E27FC236}">
                <a16:creationId xmlns:a16="http://schemas.microsoft.com/office/drawing/2014/main" id="{DF0BC1D2-7524-4FAD-B6E2-B73A90D3D275}"/>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30" name="Group 29">
            <a:extLst>
              <a:ext uri="{FF2B5EF4-FFF2-40B4-BE49-F238E27FC236}">
                <a16:creationId xmlns:a16="http://schemas.microsoft.com/office/drawing/2014/main" id="{301657EA-F326-4E2B-801D-10F0B7C1D856}"/>
              </a:ext>
            </a:extLst>
          </p:cNvPr>
          <p:cNvGrpSpPr/>
          <p:nvPr/>
        </p:nvGrpSpPr>
        <p:grpSpPr>
          <a:xfrm>
            <a:off x="0" y="9550557"/>
            <a:ext cx="18288000" cy="736443"/>
            <a:chOff x="0" y="9550557"/>
            <a:chExt cx="18288000" cy="736443"/>
          </a:xfrm>
        </p:grpSpPr>
        <p:grpSp>
          <p:nvGrpSpPr>
            <p:cNvPr id="7" name="Group 7"/>
            <p:cNvGrpSpPr/>
            <p:nvPr/>
          </p:nvGrpSpPr>
          <p:grpSpPr>
            <a:xfrm>
              <a:off x="0" y="9550557"/>
              <a:ext cx="18288000" cy="736443"/>
              <a:chOff x="0" y="0"/>
              <a:chExt cx="5439719" cy="575567"/>
            </a:xfrm>
          </p:grpSpPr>
          <p:sp>
            <p:nvSpPr>
              <p:cNvPr id="8" name="Freeform 8"/>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9" name="TextBox 9"/>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18" name="TextBox 18"/>
            <p:cNvSpPr txBox="1"/>
            <p:nvPr/>
          </p:nvSpPr>
          <p:spPr>
            <a:xfrm>
              <a:off x="152375" y="9798574"/>
              <a:ext cx="7484554"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29" name="TextBox 18">
              <a:extLst>
                <a:ext uri="{FF2B5EF4-FFF2-40B4-BE49-F238E27FC236}">
                  <a16:creationId xmlns:a16="http://schemas.microsoft.com/office/drawing/2014/main" id="{1AAE9964-2F12-488C-8BA6-F43D946950B8}"/>
                </a:ext>
              </a:extLst>
            </p:cNvPr>
            <p:cNvSpPr txBox="1"/>
            <p:nvPr/>
          </p:nvSpPr>
          <p:spPr>
            <a:xfrm>
              <a:off x="13580469" y="9732861"/>
              <a:ext cx="4572000" cy="371833"/>
            </a:xfrm>
            <a:prstGeom prst="rect">
              <a:avLst/>
            </a:prstGeom>
          </p:spPr>
          <p:txBody>
            <a:bodyPr wrap="square"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FISCAL YEAR 2026-2027</a:t>
              </a:r>
            </a:p>
          </p:txBody>
        </p:sp>
      </p:grpSp>
      <p:sp>
        <p:nvSpPr>
          <p:cNvPr id="31" name="Freeform 14">
            <a:extLst>
              <a:ext uri="{FF2B5EF4-FFF2-40B4-BE49-F238E27FC236}">
                <a16:creationId xmlns:a16="http://schemas.microsoft.com/office/drawing/2014/main" id="{47B19C70-1B5E-408C-AC04-833A372B2539}"/>
              </a:ext>
            </a:extLst>
          </p:cNvPr>
          <p:cNvSpPr/>
          <p:nvPr/>
        </p:nvSpPr>
        <p:spPr>
          <a:xfrm>
            <a:off x="11425078" y="5002890"/>
            <a:ext cx="6520281" cy="4456515"/>
          </a:xfrm>
          <a:custGeom>
            <a:avLst/>
            <a:gdLst/>
            <a:ahLst/>
            <a:cxnLst/>
            <a:rect l="l" t="t" r="r" b="b"/>
            <a:pathLst>
              <a:path w="5475906" h="3991528">
                <a:moveTo>
                  <a:pt x="0" y="0"/>
                </a:moveTo>
                <a:lnTo>
                  <a:pt x="5475906" y="0"/>
                </a:lnTo>
                <a:lnTo>
                  <a:pt x="5475906" y="3991529"/>
                </a:lnTo>
                <a:lnTo>
                  <a:pt x="0" y="3991529"/>
                </a:lnTo>
                <a:lnTo>
                  <a:pt x="0" y="0"/>
                </a:lnTo>
                <a:close/>
              </a:path>
            </a:pathLst>
          </a:custGeom>
          <a:blipFill>
            <a:blip r:embed="rId3"/>
            <a:stretch>
              <a:fillRect/>
            </a:stretch>
          </a:blipFill>
        </p:spPr>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2"/>
          <p:cNvSpPr txBox="1"/>
          <p:nvPr/>
        </p:nvSpPr>
        <p:spPr>
          <a:xfrm>
            <a:off x="512258" y="2294642"/>
            <a:ext cx="10003342" cy="6159828"/>
          </a:xfrm>
          <a:prstGeom prst="rect">
            <a:avLst/>
          </a:prstGeom>
        </p:spPr>
        <p:txBody>
          <a:bodyPr wrap="square" lIns="0" tIns="0" rIns="0" bIns="0" rtlCol="0" anchor="t">
            <a:spAutoFit/>
          </a:bodyPr>
          <a:lstStyle/>
          <a:p>
            <a:pPr>
              <a:lnSpc>
                <a:spcPts val="2399"/>
              </a:lnSpc>
            </a:pPr>
            <a:r>
              <a:rPr lang="en-US" sz="2399" dirty="0">
                <a:solidFill>
                  <a:srgbClr val="000000"/>
                </a:solidFill>
                <a:latin typeface="+mj-lt"/>
                <a:ea typeface="Poppins"/>
                <a:cs typeface="Poppins"/>
                <a:sym typeface="Poppins"/>
              </a:rPr>
              <a:t>Established and codified procedures for Special Event permits</a:t>
            </a:r>
          </a:p>
          <a:p>
            <a:pPr>
              <a:lnSpc>
                <a:spcPts val="2399"/>
              </a:lnSpc>
            </a:pPr>
            <a:endParaRPr lang="en-US" sz="2399" dirty="0">
              <a:solidFill>
                <a:srgbClr val="000000"/>
              </a:solidFill>
              <a:latin typeface="+mj-lt"/>
              <a:ea typeface="Poppins"/>
              <a:cs typeface="Poppins"/>
              <a:sym typeface="Poppins"/>
            </a:endParaRPr>
          </a:p>
          <a:p>
            <a:pPr>
              <a:lnSpc>
                <a:spcPts val="2399"/>
              </a:lnSpc>
            </a:pPr>
            <a:r>
              <a:rPr lang="en-US" sz="2399" dirty="0">
                <a:solidFill>
                  <a:srgbClr val="000000"/>
                </a:solidFill>
                <a:latin typeface="+mj-lt"/>
                <a:ea typeface="Poppins"/>
                <a:cs typeface="Poppins"/>
                <a:sym typeface="Poppins"/>
              </a:rPr>
              <a:t>Presented 15 projects to the Planning Commission</a:t>
            </a:r>
          </a:p>
          <a:p>
            <a:pPr>
              <a:lnSpc>
                <a:spcPts val="2399"/>
              </a:lnSpc>
            </a:pPr>
            <a:endParaRPr lang="en-US" sz="2399" dirty="0">
              <a:solidFill>
                <a:srgbClr val="000000"/>
              </a:solidFill>
              <a:latin typeface="+mj-lt"/>
              <a:ea typeface="Poppins"/>
              <a:cs typeface="Poppins"/>
              <a:sym typeface="Poppins"/>
            </a:endParaRPr>
          </a:p>
          <a:p>
            <a:pPr>
              <a:lnSpc>
                <a:spcPts val="2399"/>
              </a:lnSpc>
            </a:pPr>
            <a:r>
              <a:rPr lang="en-US" sz="2399" dirty="0">
                <a:solidFill>
                  <a:srgbClr val="000000"/>
                </a:solidFill>
                <a:latin typeface="+mj-lt"/>
                <a:ea typeface="Poppins"/>
                <a:cs typeface="Poppins"/>
                <a:sym typeface="Poppins"/>
              </a:rPr>
              <a:t>Continued work on the update to the La Habra Boulevard Specific Plan to establish a downtown district along La Habra Boulevard, including an analysis of market conditions, development constraints, recommended specific plan amendments, potential funding sources, and consideration of fee waivers and development incentives</a:t>
            </a:r>
          </a:p>
          <a:p>
            <a:pPr>
              <a:lnSpc>
                <a:spcPts val="2399"/>
              </a:lnSpc>
            </a:pPr>
            <a:endParaRPr lang="en-US" sz="2399" dirty="0">
              <a:solidFill>
                <a:srgbClr val="000000"/>
              </a:solidFill>
              <a:latin typeface="+mj-lt"/>
              <a:ea typeface="Poppins"/>
              <a:cs typeface="Poppins"/>
              <a:sym typeface="Poppins"/>
            </a:endParaRPr>
          </a:p>
          <a:p>
            <a:pPr>
              <a:lnSpc>
                <a:spcPts val="2399"/>
              </a:lnSpc>
            </a:pPr>
            <a:r>
              <a:rPr lang="en-US" sz="2399" dirty="0">
                <a:solidFill>
                  <a:srgbClr val="000000"/>
                </a:solidFill>
                <a:latin typeface="+mj-lt"/>
                <a:ea typeface="Poppins"/>
                <a:cs typeface="Poppins"/>
                <a:sym typeface="Poppins"/>
              </a:rPr>
              <a:t>Reviewed the Fiscal Year 2026-2027 seven-year capital improvement plan for consistency with the City of La Habra General Plan 2035</a:t>
            </a:r>
          </a:p>
          <a:p>
            <a:pPr>
              <a:lnSpc>
                <a:spcPts val="2399"/>
              </a:lnSpc>
            </a:pPr>
            <a:endParaRPr lang="en-US" sz="2399" dirty="0">
              <a:solidFill>
                <a:srgbClr val="000000"/>
              </a:solidFill>
              <a:latin typeface="+mj-lt"/>
              <a:ea typeface="Poppins"/>
              <a:cs typeface="Poppins"/>
              <a:sym typeface="Poppins"/>
            </a:endParaRPr>
          </a:p>
          <a:p>
            <a:pPr>
              <a:lnSpc>
                <a:spcPts val="2399"/>
              </a:lnSpc>
            </a:pPr>
            <a:r>
              <a:rPr lang="en-US" sz="2399" dirty="0">
                <a:solidFill>
                  <a:srgbClr val="000000"/>
                </a:solidFill>
                <a:latin typeface="+mj-lt"/>
                <a:ea typeface="Poppins"/>
                <a:cs typeface="Poppins"/>
                <a:sym typeface="Poppins"/>
              </a:rPr>
              <a:t>Submitted the General Plan Annual Progress Report, which identifies the City’s progress towards implementing the General Plan’s goals and policies, to the Office of Planning and Research (OPR) and the Department of Housing and Community Development (HCD)</a:t>
            </a:r>
          </a:p>
          <a:p>
            <a:pPr>
              <a:lnSpc>
                <a:spcPts val="2399"/>
              </a:lnSpc>
            </a:pPr>
            <a:endParaRPr lang="en-US" sz="2399" dirty="0">
              <a:solidFill>
                <a:srgbClr val="000000"/>
              </a:solidFill>
              <a:latin typeface="+mj-lt"/>
              <a:ea typeface="Poppins"/>
              <a:cs typeface="Poppins"/>
              <a:sym typeface="Poppins"/>
            </a:endParaRPr>
          </a:p>
          <a:p>
            <a:pPr>
              <a:lnSpc>
                <a:spcPts val="2399"/>
              </a:lnSpc>
            </a:pPr>
            <a:r>
              <a:rPr lang="en-US" sz="2399" dirty="0">
                <a:solidFill>
                  <a:srgbClr val="000000"/>
                </a:solidFill>
                <a:latin typeface="+mj-lt"/>
                <a:ea typeface="Poppins"/>
                <a:cs typeface="Poppins"/>
                <a:sym typeface="Poppins"/>
              </a:rPr>
              <a:t>Continued the policy that all projects must be found to be compliant with relevant General Plan policies to receive funding or approval</a:t>
            </a:r>
          </a:p>
        </p:txBody>
      </p:sp>
      <p:sp>
        <p:nvSpPr>
          <p:cNvPr id="13" name="TextBox 13"/>
          <p:cNvSpPr txBox="1"/>
          <p:nvPr/>
        </p:nvSpPr>
        <p:spPr>
          <a:xfrm>
            <a:off x="522410" y="1543448"/>
            <a:ext cx="4430590" cy="579646"/>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Planning</a:t>
            </a:r>
          </a:p>
        </p:txBody>
      </p:sp>
      <p:sp>
        <p:nvSpPr>
          <p:cNvPr id="16" name="TextBox 16"/>
          <p:cNvSpPr txBox="1"/>
          <p:nvPr/>
        </p:nvSpPr>
        <p:spPr>
          <a:xfrm>
            <a:off x="-2126064" y="2829729"/>
            <a:ext cx="3043306" cy="494922"/>
          </a:xfrm>
          <a:prstGeom prst="rect">
            <a:avLst/>
          </a:prstGeom>
        </p:spPr>
        <p:txBody>
          <a:bodyPr lIns="50800" tIns="50800" rIns="50800" bIns="50800" rtlCol="0" anchor="ctr"/>
          <a:lstStyle/>
          <a:p>
            <a:pPr algn="ctr">
              <a:lnSpc>
                <a:spcPts val="2459"/>
              </a:lnSpc>
            </a:pPr>
            <a:endParaRPr dirty="0"/>
          </a:p>
        </p:txBody>
      </p:sp>
      <p:grpSp>
        <p:nvGrpSpPr>
          <p:cNvPr id="18" name="Group 17">
            <a:extLst>
              <a:ext uri="{FF2B5EF4-FFF2-40B4-BE49-F238E27FC236}">
                <a16:creationId xmlns:a16="http://schemas.microsoft.com/office/drawing/2014/main" id="{59D4A488-5A9D-4B98-B20C-6E9C2B5814C0}"/>
              </a:ext>
            </a:extLst>
          </p:cNvPr>
          <p:cNvGrpSpPr/>
          <p:nvPr/>
        </p:nvGrpSpPr>
        <p:grpSpPr>
          <a:xfrm>
            <a:off x="0" y="9550557"/>
            <a:ext cx="18288000" cy="736443"/>
            <a:chOff x="0" y="9550557"/>
            <a:chExt cx="18288000" cy="736443"/>
          </a:xfrm>
        </p:grpSpPr>
        <p:grpSp>
          <p:nvGrpSpPr>
            <p:cNvPr id="19" name="Group 7">
              <a:extLst>
                <a:ext uri="{FF2B5EF4-FFF2-40B4-BE49-F238E27FC236}">
                  <a16:creationId xmlns:a16="http://schemas.microsoft.com/office/drawing/2014/main" id="{373CA015-F4CA-4021-86C7-97B7EF029A9D}"/>
                </a:ext>
              </a:extLst>
            </p:cNvPr>
            <p:cNvGrpSpPr/>
            <p:nvPr/>
          </p:nvGrpSpPr>
          <p:grpSpPr>
            <a:xfrm>
              <a:off x="0" y="9550557"/>
              <a:ext cx="18288000" cy="736443"/>
              <a:chOff x="0" y="0"/>
              <a:chExt cx="5439719" cy="575567"/>
            </a:xfrm>
          </p:grpSpPr>
          <p:sp>
            <p:nvSpPr>
              <p:cNvPr id="22" name="Freeform 8">
                <a:extLst>
                  <a:ext uri="{FF2B5EF4-FFF2-40B4-BE49-F238E27FC236}">
                    <a16:creationId xmlns:a16="http://schemas.microsoft.com/office/drawing/2014/main" id="{BFB3FFA2-25F6-46F2-9F3C-57C6C9F58174}"/>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23" name="TextBox 9">
                <a:extLst>
                  <a:ext uri="{FF2B5EF4-FFF2-40B4-BE49-F238E27FC236}">
                    <a16:creationId xmlns:a16="http://schemas.microsoft.com/office/drawing/2014/main" id="{92BCBDDA-9C87-4B20-9F8A-0CC12234A2AE}"/>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20" name="TextBox 18">
              <a:extLst>
                <a:ext uri="{FF2B5EF4-FFF2-40B4-BE49-F238E27FC236}">
                  <a16:creationId xmlns:a16="http://schemas.microsoft.com/office/drawing/2014/main" id="{41CD0D4C-C428-41DE-ADE2-D73CE1B72C71}"/>
                </a:ext>
              </a:extLst>
            </p:cNvPr>
            <p:cNvSpPr txBox="1"/>
            <p:nvPr/>
          </p:nvSpPr>
          <p:spPr>
            <a:xfrm>
              <a:off x="152375" y="9798574"/>
              <a:ext cx="7484554"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21" name="TextBox 18">
              <a:extLst>
                <a:ext uri="{FF2B5EF4-FFF2-40B4-BE49-F238E27FC236}">
                  <a16:creationId xmlns:a16="http://schemas.microsoft.com/office/drawing/2014/main" id="{EDF1EB43-AEE3-4102-B7C2-520E7E03FBC0}"/>
                </a:ext>
              </a:extLst>
            </p:cNvPr>
            <p:cNvSpPr txBox="1"/>
            <p:nvPr/>
          </p:nvSpPr>
          <p:spPr>
            <a:xfrm>
              <a:off x="13580469" y="9732861"/>
              <a:ext cx="4572000" cy="371833"/>
            </a:xfrm>
            <a:prstGeom prst="rect">
              <a:avLst/>
            </a:prstGeom>
          </p:spPr>
          <p:txBody>
            <a:bodyPr wrap="square"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24" name="Group 4">
            <a:extLst>
              <a:ext uri="{FF2B5EF4-FFF2-40B4-BE49-F238E27FC236}">
                <a16:creationId xmlns:a16="http://schemas.microsoft.com/office/drawing/2014/main" id="{D7BB3057-B7A0-438B-A0B8-E916B3208EF4}"/>
              </a:ext>
            </a:extLst>
          </p:cNvPr>
          <p:cNvGrpSpPr/>
          <p:nvPr/>
        </p:nvGrpSpPr>
        <p:grpSpPr>
          <a:xfrm>
            <a:off x="1" y="1"/>
            <a:ext cx="381000" cy="1149070"/>
            <a:chOff x="0" y="0"/>
            <a:chExt cx="144101" cy="512341"/>
          </a:xfrm>
        </p:grpSpPr>
        <p:sp>
          <p:nvSpPr>
            <p:cNvPr id="25" name="Freeform 5">
              <a:extLst>
                <a:ext uri="{FF2B5EF4-FFF2-40B4-BE49-F238E27FC236}">
                  <a16:creationId xmlns:a16="http://schemas.microsoft.com/office/drawing/2014/main" id="{BB33D8E8-27FF-4D8C-995B-402B498C600F}"/>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6" name="TextBox 6">
              <a:extLst>
                <a:ext uri="{FF2B5EF4-FFF2-40B4-BE49-F238E27FC236}">
                  <a16:creationId xmlns:a16="http://schemas.microsoft.com/office/drawing/2014/main" id="{4E9A7C32-895F-4938-AD92-40DE1618A6CC}"/>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7" name="TextBox 13">
            <a:extLst>
              <a:ext uri="{FF2B5EF4-FFF2-40B4-BE49-F238E27FC236}">
                <a16:creationId xmlns:a16="http://schemas.microsoft.com/office/drawing/2014/main" id="{E5CCECCC-EC40-48A1-878E-E87449167D02}"/>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pic>
        <p:nvPicPr>
          <p:cNvPr id="28" name="Content Placeholder 4">
            <a:extLst>
              <a:ext uri="{FF2B5EF4-FFF2-40B4-BE49-F238E27FC236}">
                <a16:creationId xmlns:a16="http://schemas.microsoft.com/office/drawing/2014/main" id="{81220385-15B0-4228-86D5-BD62469F2A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20400" y="1790700"/>
            <a:ext cx="6645789" cy="7401585"/>
          </a:xfrm>
          <a:prstGeom prst="rect">
            <a:avLst/>
          </a:prstGeom>
        </p:spPr>
      </p:pic>
      <p:pic>
        <p:nvPicPr>
          <p:cNvPr id="29" name="Picture 28">
            <a:extLst>
              <a:ext uri="{FF2B5EF4-FFF2-40B4-BE49-F238E27FC236}">
                <a16:creationId xmlns:a16="http://schemas.microsoft.com/office/drawing/2014/main" id="{E74F2575-4471-44C1-AB70-838D646E7270}"/>
              </a:ext>
            </a:extLst>
          </p:cNvPr>
          <p:cNvPicPr>
            <a:picLocks noChangeAspect="1"/>
          </p:cNvPicPr>
          <p:nvPr/>
        </p:nvPicPr>
        <p:blipFill rotWithShape="1">
          <a:blip r:embed="rId3"/>
          <a:srcRect l="70994" t="59275" r="611" b="4227"/>
          <a:stretch/>
        </p:blipFill>
        <p:spPr>
          <a:xfrm>
            <a:off x="11005346" y="677280"/>
            <a:ext cx="5947463" cy="1128261"/>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3"/>
          <p:cNvSpPr txBox="1"/>
          <p:nvPr/>
        </p:nvSpPr>
        <p:spPr>
          <a:xfrm>
            <a:off x="522410" y="1543448"/>
            <a:ext cx="4430590" cy="579646"/>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Planning</a:t>
            </a:r>
          </a:p>
        </p:txBody>
      </p:sp>
      <p:sp>
        <p:nvSpPr>
          <p:cNvPr id="16" name="TextBox 16"/>
          <p:cNvSpPr txBox="1"/>
          <p:nvPr/>
        </p:nvSpPr>
        <p:spPr>
          <a:xfrm>
            <a:off x="-2126064" y="2829729"/>
            <a:ext cx="3043306" cy="494922"/>
          </a:xfrm>
          <a:prstGeom prst="rect">
            <a:avLst/>
          </a:prstGeom>
        </p:spPr>
        <p:txBody>
          <a:bodyPr lIns="50800" tIns="50800" rIns="50800" bIns="50800" rtlCol="0" anchor="ctr"/>
          <a:lstStyle/>
          <a:p>
            <a:pPr algn="ctr">
              <a:lnSpc>
                <a:spcPts val="2459"/>
              </a:lnSpc>
            </a:pPr>
            <a:endParaRPr dirty="0"/>
          </a:p>
        </p:txBody>
      </p:sp>
      <p:grpSp>
        <p:nvGrpSpPr>
          <p:cNvPr id="18" name="Group 17">
            <a:extLst>
              <a:ext uri="{FF2B5EF4-FFF2-40B4-BE49-F238E27FC236}">
                <a16:creationId xmlns:a16="http://schemas.microsoft.com/office/drawing/2014/main" id="{59D4A488-5A9D-4B98-B20C-6E9C2B5814C0}"/>
              </a:ext>
            </a:extLst>
          </p:cNvPr>
          <p:cNvGrpSpPr/>
          <p:nvPr/>
        </p:nvGrpSpPr>
        <p:grpSpPr>
          <a:xfrm>
            <a:off x="0" y="9550557"/>
            <a:ext cx="18288000" cy="736443"/>
            <a:chOff x="0" y="9550557"/>
            <a:chExt cx="18288000" cy="736443"/>
          </a:xfrm>
        </p:grpSpPr>
        <p:grpSp>
          <p:nvGrpSpPr>
            <p:cNvPr id="19" name="Group 7">
              <a:extLst>
                <a:ext uri="{FF2B5EF4-FFF2-40B4-BE49-F238E27FC236}">
                  <a16:creationId xmlns:a16="http://schemas.microsoft.com/office/drawing/2014/main" id="{373CA015-F4CA-4021-86C7-97B7EF029A9D}"/>
                </a:ext>
              </a:extLst>
            </p:cNvPr>
            <p:cNvGrpSpPr/>
            <p:nvPr/>
          </p:nvGrpSpPr>
          <p:grpSpPr>
            <a:xfrm>
              <a:off x="0" y="9550557"/>
              <a:ext cx="18288000" cy="736443"/>
              <a:chOff x="0" y="0"/>
              <a:chExt cx="5439719" cy="575567"/>
            </a:xfrm>
          </p:grpSpPr>
          <p:sp>
            <p:nvSpPr>
              <p:cNvPr id="22" name="Freeform 8">
                <a:extLst>
                  <a:ext uri="{FF2B5EF4-FFF2-40B4-BE49-F238E27FC236}">
                    <a16:creationId xmlns:a16="http://schemas.microsoft.com/office/drawing/2014/main" id="{BFB3FFA2-25F6-46F2-9F3C-57C6C9F58174}"/>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23" name="TextBox 9">
                <a:extLst>
                  <a:ext uri="{FF2B5EF4-FFF2-40B4-BE49-F238E27FC236}">
                    <a16:creationId xmlns:a16="http://schemas.microsoft.com/office/drawing/2014/main" id="{92BCBDDA-9C87-4B20-9F8A-0CC12234A2AE}"/>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20" name="TextBox 18">
              <a:extLst>
                <a:ext uri="{FF2B5EF4-FFF2-40B4-BE49-F238E27FC236}">
                  <a16:creationId xmlns:a16="http://schemas.microsoft.com/office/drawing/2014/main" id="{41CD0D4C-C428-41DE-ADE2-D73CE1B72C71}"/>
                </a:ext>
              </a:extLst>
            </p:cNvPr>
            <p:cNvSpPr txBox="1"/>
            <p:nvPr/>
          </p:nvSpPr>
          <p:spPr>
            <a:xfrm>
              <a:off x="152375" y="9798574"/>
              <a:ext cx="7484554"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21" name="TextBox 18">
              <a:extLst>
                <a:ext uri="{FF2B5EF4-FFF2-40B4-BE49-F238E27FC236}">
                  <a16:creationId xmlns:a16="http://schemas.microsoft.com/office/drawing/2014/main" id="{EDF1EB43-AEE3-4102-B7C2-520E7E03FBC0}"/>
                </a:ext>
              </a:extLst>
            </p:cNvPr>
            <p:cNvSpPr txBox="1"/>
            <p:nvPr/>
          </p:nvSpPr>
          <p:spPr>
            <a:xfrm>
              <a:off x="13580469" y="9732861"/>
              <a:ext cx="4572000" cy="371833"/>
            </a:xfrm>
            <a:prstGeom prst="rect">
              <a:avLst/>
            </a:prstGeom>
          </p:spPr>
          <p:txBody>
            <a:bodyPr wrap="square"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24" name="Group 4">
            <a:extLst>
              <a:ext uri="{FF2B5EF4-FFF2-40B4-BE49-F238E27FC236}">
                <a16:creationId xmlns:a16="http://schemas.microsoft.com/office/drawing/2014/main" id="{D7BB3057-B7A0-438B-A0B8-E916B3208EF4}"/>
              </a:ext>
            </a:extLst>
          </p:cNvPr>
          <p:cNvGrpSpPr/>
          <p:nvPr/>
        </p:nvGrpSpPr>
        <p:grpSpPr>
          <a:xfrm>
            <a:off x="1" y="1"/>
            <a:ext cx="381000" cy="1149070"/>
            <a:chOff x="0" y="0"/>
            <a:chExt cx="144101" cy="512341"/>
          </a:xfrm>
        </p:grpSpPr>
        <p:sp>
          <p:nvSpPr>
            <p:cNvPr id="25" name="Freeform 5">
              <a:extLst>
                <a:ext uri="{FF2B5EF4-FFF2-40B4-BE49-F238E27FC236}">
                  <a16:creationId xmlns:a16="http://schemas.microsoft.com/office/drawing/2014/main" id="{BB33D8E8-27FF-4D8C-995B-402B498C600F}"/>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6" name="TextBox 6">
              <a:extLst>
                <a:ext uri="{FF2B5EF4-FFF2-40B4-BE49-F238E27FC236}">
                  <a16:creationId xmlns:a16="http://schemas.microsoft.com/office/drawing/2014/main" id="{4E9A7C32-895F-4938-AD92-40DE1618A6CC}"/>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7" name="TextBox 13">
            <a:extLst>
              <a:ext uri="{FF2B5EF4-FFF2-40B4-BE49-F238E27FC236}">
                <a16:creationId xmlns:a16="http://schemas.microsoft.com/office/drawing/2014/main" id="{E5CCECCC-EC40-48A1-878E-E87449167D02}"/>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17" name="Rectangle 16">
            <a:extLst>
              <a:ext uri="{FF2B5EF4-FFF2-40B4-BE49-F238E27FC236}">
                <a16:creationId xmlns:a16="http://schemas.microsoft.com/office/drawing/2014/main" id="{A67173D2-B2A4-43E3-B5E8-8FB045578A35}"/>
              </a:ext>
            </a:extLst>
          </p:cNvPr>
          <p:cNvSpPr/>
          <p:nvPr/>
        </p:nvSpPr>
        <p:spPr>
          <a:xfrm>
            <a:off x="522410" y="2514815"/>
            <a:ext cx="8697789" cy="4713278"/>
          </a:xfrm>
          <a:prstGeom prst="rect">
            <a:avLst/>
          </a:prstGeom>
        </p:spPr>
        <p:txBody>
          <a:bodyPr wrap="square">
            <a:spAutoFit/>
          </a:bodyPr>
          <a:lstStyle/>
          <a:p>
            <a:pPr marL="0" lvl="1" indent="0" algn="just">
              <a:lnSpc>
                <a:spcPts val="2399"/>
              </a:lnSpc>
              <a:spcBef>
                <a:spcPct val="0"/>
              </a:spcBef>
            </a:pPr>
            <a:r>
              <a:rPr lang="en-US" sz="2399" dirty="0">
                <a:solidFill>
                  <a:srgbClr val="000000"/>
                </a:solidFill>
                <a:latin typeface="Calibri" panose="020F0502020204030204" pitchFamily="34" charset="0"/>
                <a:ea typeface="Poppins"/>
                <a:cs typeface="Calibri" panose="020F0502020204030204" pitchFamily="34" charset="0"/>
                <a:sym typeface="Poppins"/>
              </a:rPr>
              <a:t>Presented the following development agreements for cannabis operations to City Council for termination: </a:t>
            </a:r>
          </a:p>
          <a:p>
            <a:pPr marL="0" lvl="1" indent="0" algn="just">
              <a:lnSpc>
                <a:spcPts val="2399"/>
              </a:lnSpc>
              <a:spcBef>
                <a:spcPct val="0"/>
              </a:spcBef>
            </a:pPr>
            <a:endParaRPr lang="en-US" sz="2399" dirty="0">
              <a:solidFill>
                <a:srgbClr val="000000"/>
              </a:solidFill>
              <a:latin typeface="Calibri" panose="020F0502020204030204" pitchFamily="34" charset="0"/>
              <a:ea typeface="Poppins"/>
              <a:cs typeface="Calibri" panose="020F0502020204030204" pitchFamily="34" charset="0"/>
              <a:sym typeface="Poppins"/>
            </a:endParaRPr>
          </a:p>
          <a:p>
            <a:pPr marL="342900" lvl="1" indent="-342900" algn="just">
              <a:lnSpc>
                <a:spcPts val="2399"/>
              </a:lnSpc>
              <a:spcBef>
                <a:spcPct val="0"/>
              </a:spcBef>
              <a:buFont typeface="Arial" panose="020B0604020202020204" pitchFamily="34" charset="0"/>
              <a:buChar char="•"/>
            </a:pPr>
            <a:r>
              <a:rPr lang="en-US" sz="2399" dirty="0">
                <a:solidFill>
                  <a:srgbClr val="000000"/>
                </a:solidFill>
                <a:latin typeface="Calibri" panose="020F0502020204030204" pitchFamily="34" charset="0"/>
                <a:ea typeface="Poppins"/>
                <a:cs typeface="Calibri" panose="020F0502020204030204" pitchFamily="34" charset="0"/>
                <a:sym typeface="Poppins"/>
              </a:rPr>
              <a:t>Development Agreement 22-04 with </a:t>
            </a:r>
            <a:r>
              <a:rPr lang="en-US" sz="2399" dirty="0" err="1">
                <a:solidFill>
                  <a:srgbClr val="000000"/>
                </a:solidFill>
                <a:latin typeface="Calibri" panose="020F0502020204030204" pitchFamily="34" charset="0"/>
                <a:ea typeface="Poppins"/>
                <a:cs typeface="Calibri" panose="020F0502020204030204" pitchFamily="34" charset="0"/>
                <a:sym typeface="Poppins"/>
              </a:rPr>
              <a:t>Shryne</a:t>
            </a:r>
            <a:r>
              <a:rPr lang="en-US" sz="2399" dirty="0">
                <a:solidFill>
                  <a:srgbClr val="000000"/>
                </a:solidFill>
                <a:latin typeface="Calibri" panose="020F0502020204030204" pitchFamily="34" charset="0"/>
                <a:ea typeface="Poppins"/>
                <a:cs typeface="Calibri" panose="020F0502020204030204" pitchFamily="34" charset="0"/>
                <a:sym typeface="Poppins"/>
              </a:rPr>
              <a:t> La Habra, LLC for a non-storefront cannabis retail facility at 1721 E. Lambert Road due to failure to cure a noticed default</a:t>
            </a:r>
          </a:p>
          <a:p>
            <a:pPr marL="342900" lvl="1" indent="-342900" algn="just">
              <a:lnSpc>
                <a:spcPts val="2399"/>
              </a:lnSpc>
              <a:spcBef>
                <a:spcPct val="0"/>
              </a:spcBef>
              <a:buFont typeface="Arial" panose="020B0604020202020204" pitchFamily="34" charset="0"/>
              <a:buChar char="•"/>
            </a:pPr>
            <a:endParaRPr lang="en-US" sz="2399" dirty="0">
              <a:solidFill>
                <a:srgbClr val="000000"/>
              </a:solidFill>
              <a:latin typeface="Calibri" panose="020F0502020204030204" pitchFamily="34" charset="0"/>
              <a:ea typeface="Poppins"/>
              <a:cs typeface="Calibri" panose="020F0502020204030204" pitchFamily="34" charset="0"/>
              <a:sym typeface="Poppins"/>
            </a:endParaRPr>
          </a:p>
          <a:p>
            <a:pPr marL="342900" lvl="1" indent="-342900" algn="just">
              <a:lnSpc>
                <a:spcPts val="2399"/>
              </a:lnSpc>
              <a:spcBef>
                <a:spcPct val="0"/>
              </a:spcBef>
              <a:buFont typeface="Arial" panose="020B0604020202020204" pitchFamily="34" charset="0"/>
              <a:buChar char="•"/>
            </a:pPr>
            <a:r>
              <a:rPr lang="en-US" sz="2399" dirty="0">
                <a:solidFill>
                  <a:srgbClr val="000000"/>
                </a:solidFill>
                <a:latin typeface="Calibri" panose="020F0502020204030204" pitchFamily="34" charset="0"/>
                <a:ea typeface="Poppins"/>
                <a:cs typeface="Calibri" panose="020F0502020204030204" pitchFamily="34" charset="0"/>
                <a:sym typeface="Poppins"/>
              </a:rPr>
              <a:t>Development Agreement 22-03 with JP420, LLC for a non-storefront cannabis retail facility at 536 W. Mountain View Avenue due to failure to commence operations at the approved location</a:t>
            </a:r>
          </a:p>
          <a:p>
            <a:pPr marL="342900" lvl="1" indent="-342900" algn="just">
              <a:lnSpc>
                <a:spcPts val="2399"/>
              </a:lnSpc>
              <a:spcBef>
                <a:spcPct val="0"/>
              </a:spcBef>
              <a:buFont typeface="Arial" panose="020B0604020202020204" pitchFamily="34" charset="0"/>
              <a:buChar char="•"/>
            </a:pPr>
            <a:endParaRPr lang="en-US" sz="2399" dirty="0">
              <a:solidFill>
                <a:srgbClr val="000000"/>
              </a:solidFill>
              <a:latin typeface="Calibri" panose="020F0502020204030204" pitchFamily="34" charset="0"/>
              <a:ea typeface="Poppins"/>
              <a:cs typeface="Calibri" panose="020F0502020204030204" pitchFamily="34" charset="0"/>
              <a:sym typeface="Poppins"/>
            </a:endParaRPr>
          </a:p>
          <a:p>
            <a:pPr marL="342900" lvl="1" indent="-342900" algn="just">
              <a:lnSpc>
                <a:spcPts val="2399"/>
              </a:lnSpc>
              <a:spcBef>
                <a:spcPct val="0"/>
              </a:spcBef>
              <a:buFont typeface="Arial" panose="020B0604020202020204" pitchFamily="34" charset="0"/>
              <a:buChar char="•"/>
            </a:pPr>
            <a:r>
              <a:rPr lang="en-US" sz="2399" dirty="0">
                <a:solidFill>
                  <a:srgbClr val="000000"/>
                </a:solidFill>
                <a:latin typeface="Calibri" panose="020F0502020204030204" pitchFamily="34" charset="0"/>
                <a:ea typeface="Poppins"/>
                <a:cs typeface="Calibri" panose="020F0502020204030204" pitchFamily="34" charset="0"/>
                <a:sym typeface="Poppins"/>
              </a:rPr>
              <a:t>Development Agreement 20-01 with Pinnacle Wellness Group for the operation of a cannabis distribution business due to a failure to complete the development and operate the site as required by the agreement</a:t>
            </a:r>
          </a:p>
        </p:txBody>
      </p:sp>
      <p:sp>
        <p:nvSpPr>
          <p:cNvPr id="30" name="Freeform 14">
            <a:extLst>
              <a:ext uri="{FF2B5EF4-FFF2-40B4-BE49-F238E27FC236}">
                <a16:creationId xmlns:a16="http://schemas.microsoft.com/office/drawing/2014/main" id="{2469588A-9367-4282-BAE8-C8CF3DC3EF05}"/>
              </a:ext>
            </a:extLst>
          </p:cNvPr>
          <p:cNvSpPr/>
          <p:nvPr/>
        </p:nvSpPr>
        <p:spPr>
          <a:xfrm>
            <a:off x="9802351" y="2145954"/>
            <a:ext cx="7960894" cy="5300969"/>
          </a:xfrm>
          <a:custGeom>
            <a:avLst/>
            <a:gdLst/>
            <a:ahLst/>
            <a:cxnLst/>
            <a:rect l="l" t="t" r="r" b="b"/>
            <a:pathLst>
              <a:path w="7960894" h="5300969">
                <a:moveTo>
                  <a:pt x="0" y="0"/>
                </a:moveTo>
                <a:lnTo>
                  <a:pt x="7960894" y="0"/>
                </a:lnTo>
                <a:lnTo>
                  <a:pt x="7960894" y="5300968"/>
                </a:lnTo>
                <a:lnTo>
                  <a:pt x="0" y="5300968"/>
                </a:lnTo>
                <a:lnTo>
                  <a:pt x="0" y="0"/>
                </a:lnTo>
                <a:close/>
              </a:path>
            </a:pathLst>
          </a:custGeom>
          <a:blipFill>
            <a:blip r:embed="rId2"/>
            <a:stretch>
              <a:fillRect t="-12633"/>
            </a:stretch>
          </a:blipFill>
        </p:spPr>
      </p:sp>
    </p:spTree>
    <p:extLst>
      <p:ext uri="{BB962C8B-B14F-4D97-AF65-F5344CB8AC3E}">
        <p14:creationId xmlns:p14="http://schemas.microsoft.com/office/powerpoint/2010/main" val="15558809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2"/>
          <p:cNvSpPr txBox="1"/>
          <p:nvPr/>
        </p:nvSpPr>
        <p:spPr>
          <a:xfrm>
            <a:off x="484310" y="3154182"/>
            <a:ext cx="7821490" cy="3389839"/>
          </a:xfrm>
          <a:prstGeom prst="rect">
            <a:avLst/>
          </a:prstGeom>
        </p:spPr>
        <p:txBody>
          <a:bodyPr wrap="square" lIns="0" tIns="0" rIns="0" bIns="0" rtlCol="0" anchor="t">
            <a:spAutoFit/>
          </a:bodyPr>
          <a:lstStyle/>
          <a:p>
            <a:pPr>
              <a:lnSpc>
                <a:spcPts val="2399"/>
              </a:lnSpc>
            </a:pPr>
            <a:r>
              <a:rPr lang="en-US" sz="2399" dirty="0">
                <a:solidFill>
                  <a:srgbClr val="000000"/>
                </a:solidFill>
                <a:latin typeface="+mj-lt"/>
                <a:ea typeface="Poppins"/>
                <a:cs typeface="Poppins"/>
                <a:sym typeface="Poppins"/>
              </a:rPr>
              <a:t>Upgraded the City’s Land Management System's reporting infrastructure by migrating all custom reports to a modern platform, ensuring continued system functionality and long-term vendor support compliance</a:t>
            </a:r>
          </a:p>
          <a:p>
            <a:pPr>
              <a:lnSpc>
                <a:spcPts val="2399"/>
              </a:lnSpc>
            </a:pPr>
            <a:endParaRPr lang="en-US" sz="2399" dirty="0">
              <a:solidFill>
                <a:srgbClr val="000000"/>
              </a:solidFill>
              <a:latin typeface="+mj-lt"/>
              <a:ea typeface="Poppins"/>
              <a:cs typeface="Poppins"/>
              <a:sym typeface="Poppins"/>
            </a:endParaRPr>
          </a:p>
          <a:p>
            <a:pPr>
              <a:lnSpc>
                <a:spcPts val="2399"/>
              </a:lnSpc>
            </a:pPr>
            <a:r>
              <a:rPr lang="en-US" sz="2399" dirty="0">
                <a:solidFill>
                  <a:srgbClr val="000000"/>
                </a:solidFill>
                <a:latin typeface="+mj-lt"/>
                <a:ea typeface="Poppins"/>
                <a:cs typeface="Poppins"/>
                <a:sym typeface="Poppins"/>
              </a:rPr>
              <a:t>Processed amendments to the La Habra Municipal Code to update the City's Noise Ordinance, removing outdated references to obsolete County of Orange ordinances</a:t>
            </a:r>
          </a:p>
          <a:p>
            <a:pPr>
              <a:lnSpc>
                <a:spcPts val="2399"/>
              </a:lnSpc>
            </a:pPr>
            <a:endParaRPr lang="en-US" sz="2399" dirty="0">
              <a:solidFill>
                <a:srgbClr val="000000"/>
              </a:solidFill>
              <a:latin typeface="+mj-lt"/>
              <a:ea typeface="Poppins"/>
              <a:cs typeface="Poppins"/>
              <a:sym typeface="Poppins"/>
            </a:endParaRPr>
          </a:p>
          <a:p>
            <a:pPr>
              <a:lnSpc>
                <a:spcPts val="2399"/>
              </a:lnSpc>
            </a:pPr>
            <a:r>
              <a:rPr lang="en-US" sz="2399" dirty="0">
                <a:solidFill>
                  <a:srgbClr val="000000"/>
                </a:solidFill>
                <a:latin typeface="+mj-lt"/>
                <a:ea typeface="Poppins"/>
                <a:cs typeface="Poppins"/>
                <a:sym typeface="Poppins"/>
              </a:rPr>
              <a:t>Bring the Zoning Code into compliance with State mandates for Accessory Dwelling Units and Senate Bill 9 and 450</a:t>
            </a:r>
          </a:p>
        </p:txBody>
      </p:sp>
      <p:sp>
        <p:nvSpPr>
          <p:cNvPr id="13" name="TextBox 13"/>
          <p:cNvSpPr txBox="1"/>
          <p:nvPr/>
        </p:nvSpPr>
        <p:spPr>
          <a:xfrm>
            <a:off x="497010" y="1710924"/>
            <a:ext cx="7783390" cy="1143903"/>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Code Streamlining &amp; Improvement Program</a:t>
            </a:r>
          </a:p>
        </p:txBody>
      </p:sp>
      <p:sp>
        <p:nvSpPr>
          <p:cNvPr id="16" name="TextBox 16"/>
          <p:cNvSpPr txBox="1"/>
          <p:nvPr/>
        </p:nvSpPr>
        <p:spPr>
          <a:xfrm>
            <a:off x="-2126064" y="2829729"/>
            <a:ext cx="3043306" cy="494922"/>
          </a:xfrm>
          <a:prstGeom prst="rect">
            <a:avLst/>
          </a:prstGeom>
        </p:spPr>
        <p:txBody>
          <a:bodyPr lIns="50800" tIns="50800" rIns="50800" bIns="50800" rtlCol="0" anchor="ctr"/>
          <a:lstStyle/>
          <a:p>
            <a:pPr algn="ctr">
              <a:lnSpc>
                <a:spcPts val="2459"/>
              </a:lnSpc>
            </a:pPr>
            <a:endParaRPr dirty="0"/>
          </a:p>
        </p:txBody>
      </p:sp>
      <p:grpSp>
        <p:nvGrpSpPr>
          <p:cNvPr id="18" name="Group 17">
            <a:extLst>
              <a:ext uri="{FF2B5EF4-FFF2-40B4-BE49-F238E27FC236}">
                <a16:creationId xmlns:a16="http://schemas.microsoft.com/office/drawing/2014/main" id="{59D4A488-5A9D-4B98-B20C-6E9C2B5814C0}"/>
              </a:ext>
            </a:extLst>
          </p:cNvPr>
          <p:cNvGrpSpPr/>
          <p:nvPr/>
        </p:nvGrpSpPr>
        <p:grpSpPr>
          <a:xfrm>
            <a:off x="0" y="9550557"/>
            <a:ext cx="18288000" cy="736443"/>
            <a:chOff x="0" y="9550557"/>
            <a:chExt cx="18288000" cy="736443"/>
          </a:xfrm>
        </p:grpSpPr>
        <p:grpSp>
          <p:nvGrpSpPr>
            <p:cNvPr id="19" name="Group 7">
              <a:extLst>
                <a:ext uri="{FF2B5EF4-FFF2-40B4-BE49-F238E27FC236}">
                  <a16:creationId xmlns:a16="http://schemas.microsoft.com/office/drawing/2014/main" id="{373CA015-F4CA-4021-86C7-97B7EF029A9D}"/>
                </a:ext>
              </a:extLst>
            </p:cNvPr>
            <p:cNvGrpSpPr/>
            <p:nvPr/>
          </p:nvGrpSpPr>
          <p:grpSpPr>
            <a:xfrm>
              <a:off x="0" y="9550557"/>
              <a:ext cx="18288000" cy="736443"/>
              <a:chOff x="0" y="0"/>
              <a:chExt cx="5439719" cy="575567"/>
            </a:xfrm>
          </p:grpSpPr>
          <p:sp>
            <p:nvSpPr>
              <p:cNvPr id="22" name="Freeform 8">
                <a:extLst>
                  <a:ext uri="{FF2B5EF4-FFF2-40B4-BE49-F238E27FC236}">
                    <a16:creationId xmlns:a16="http://schemas.microsoft.com/office/drawing/2014/main" id="{BFB3FFA2-25F6-46F2-9F3C-57C6C9F58174}"/>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23" name="TextBox 9">
                <a:extLst>
                  <a:ext uri="{FF2B5EF4-FFF2-40B4-BE49-F238E27FC236}">
                    <a16:creationId xmlns:a16="http://schemas.microsoft.com/office/drawing/2014/main" id="{92BCBDDA-9C87-4B20-9F8A-0CC12234A2AE}"/>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20" name="TextBox 18">
              <a:extLst>
                <a:ext uri="{FF2B5EF4-FFF2-40B4-BE49-F238E27FC236}">
                  <a16:creationId xmlns:a16="http://schemas.microsoft.com/office/drawing/2014/main" id="{41CD0D4C-C428-41DE-ADE2-D73CE1B72C71}"/>
                </a:ext>
              </a:extLst>
            </p:cNvPr>
            <p:cNvSpPr txBox="1"/>
            <p:nvPr/>
          </p:nvSpPr>
          <p:spPr>
            <a:xfrm>
              <a:off x="152375" y="9798574"/>
              <a:ext cx="7484554"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21" name="TextBox 18">
              <a:extLst>
                <a:ext uri="{FF2B5EF4-FFF2-40B4-BE49-F238E27FC236}">
                  <a16:creationId xmlns:a16="http://schemas.microsoft.com/office/drawing/2014/main" id="{EDF1EB43-AEE3-4102-B7C2-520E7E03FBC0}"/>
                </a:ext>
              </a:extLst>
            </p:cNvPr>
            <p:cNvSpPr txBox="1"/>
            <p:nvPr/>
          </p:nvSpPr>
          <p:spPr>
            <a:xfrm>
              <a:off x="13580469" y="9732861"/>
              <a:ext cx="4572000" cy="371833"/>
            </a:xfrm>
            <a:prstGeom prst="rect">
              <a:avLst/>
            </a:prstGeom>
          </p:spPr>
          <p:txBody>
            <a:bodyPr wrap="square"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24" name="Group 4">
            <a:extLst>
              <a:ext uri="{FF2B5EF4-FFF2-40B4-BE49-F238E27FC236}">
                <a16:creationId xmlns:a16="http://schemas.microsoft.com/office/drawing/2014/main" id="{D7BB3057-B7A0-438B-A0B8-E916B3208EF4}"/>
              </a:ext>
            </a:extLst>
          </p:cNvPr>
          <p:cNvGrpSpPr/>
          <p:nvPr/>
        </p:nvGrpSpPr>
        <p:grpSpPr>
          <a:xfrm>
            <a:off x="1" y="1"/>
            <a:ext cx="381000" cy="1149070"/>
            <a:chOff x="0" y="0"/>
            <a:chExt cx="144101" cy="512341"/>
          </a:xfrm>
        </p:grpSpPr>
        <p:sp>
          <p:nvSpPr>
            <p:cNvPr id="25" name="Freeform 5">
              <a:extLst>
                <a:ext uri="{FF2B5EF4-FFF2-40B4-BE49-F238E27FC236}">
                  <a16:creationId xmlns:a16="http://schemas.microsoft.com/office/drawing/2014/main" id="{BB33D8E8-27FF-4D8C-995B-402B498C600F}"/>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6" name="TextBox 6">
              <a:extLst>
                <a:ext uri="{FF2B5EF4-FFF2-40B4-BE49-F238E27FC236}">
                  <a16:creationId xmlns:a16="http://schemas.microsoft.com/office/drawing/2014/main" id="{4E9A7C32-895F-4938-AD92-40DE1618A6CC}"/>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7" name="TextBox 13">
            <a:extLst>
              <a:ext uri="{FF2B5EF4-FFF2-40B4-BE49-F238E27FC236}">
                <a16:creationId xmlns:a16="http://schemas.microsoft.com/office/drawing/2014/main" id="{E5CCECCC-EC40-48A1-878E-E87449167D02}"/>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2" name="Rectangle 1">
            <a:extLst>
              <a:ext uri="{FF2B5EF4-FFF2-40B4-BE49-F238E27FC236}">
                <a16:creationId xmlns:a16="http://schemas.microsoft.com/office/drawing/2014/main" id="{FEB65B75-9628-45FD-A27B-D20E7283B463}"/>
              </a:ext>
            </a:extLst>
          </p:cNvPr>
          <p:cNvSpPr/>
          <p:nvPr/>
        </p:nvSpPr>
        <p:spPr>
          <a:xfrm>
            <a:off x="9220200" y="3077190"/>
            <a:ext cx="8596190" cy="4405501"/>
          </a:xfrm>
          <a:prstGeom prst="rect">
            <a:avLst/>
          </a:prstGeom>
        </p:spPr>
        <p:txBody>
          <a:bodyPr wrap="square">
            <a:spAutoFit/>
          </a:bodyPr>
          <a:lstStyle/>
          <a:p>
            <a:pPr>
              <a:lnSpc>
                <a:spcPts val="2399"/>
              </a:lnSpc>
            </a:pPr>
            <a:r>
              <a:rPr lang="en-US" sz="2400" dirty="0">
                <a:solidFill>
                  <a:srgbClr val="000000"/>
                </a:solidFill>
                <a:ea typeface="Poppins"/>
                <a:cs typeface="Poppins"/>
                <a:sym typeface="Poppins"/>
              </a:rPr>
              <a:t>Adopt the 2025 editions of the California Building, Residential, Electrical, Plumbing, Mechanical, Existing Building, Green Building Standards, Wildland-Urban Interface, and Energy Codes, as well as the 2024 International Property Maintenance Code, including local amendments to address fire hazards, seismic conditions, and other life safety concerns unique to the City of La Habra</a:t>
            </a:r>
          </a:p>
          <a:p>
            <a:pPr>
              <a:lnSpc>
                <a:spcPts val="2399"/>
              </a:lnSpc>
            </a:pPr>
            <a:endParaRPr lang="en-US" sz="2400" dirty="0">
              <a:solidFill>
                <a:srgbClr val="000000"/>
              </a:solidFill>
              <a:ea typeface="Poppins"/>
              <a:cs typeface="Poppins"/>
              <a:sym typeface="Poppins"/>
            </a:endParaRPr>
          </a:p>
          <a:p>
            <a:pPr>
              <a:lnSpc>
                <a:spcPts val="2399"/>
              </a:lnSpc>
            </a:pPr>
            <a:r>
              <a:rPr lang="en-US" sz="2400" dirty="0">
                <a:solidFill>
                  <a:srgbClr val="000000"/>
                </a:solidFill>
                <a:ea typeface="Poppins"/>
                <a:cs typeface="Poppins"/>
                <a:sym typeface="Poppins"/>
              </a:rPr>
              <a:t>Streamline the permitting requirements for non-residential uses to create a more business-friendly regulatory environment while retaining appropriate safeguards for uses that warrant discretionary review</a:t>
            </a:r>
          </a:p>
          <a:p>
            <a:pPr>
              <a:lnSpc>
                <a:spcPts val="2399"/>
              </a:lnSpc>
            </a:pPr>
            <a:endParaRPr lang="en-US" sz="2400" dirty="0">
              <a:solidFill>
                <a:srgbClr val="000000"/>
              </a:solidFill>
              <a:ea typeface="Poppins"/>
              <a:cs typeface="Poppins"/>
              <a:sym typeface="Poppins"/>
            </a:endParaRPr>
          </a:p>
          <a:p>
            <a:pPr>
              <a:lnSpc>
                <a:spcPts val="2399"/>
              </a:lnSpc>
            </a:pPr>
            <a:r>
              <a:rPr lang="en-US" sz="2400" dirty="0">
                <a:solidFill>
                  <a:srgbClr val="000000"/>
                </a:solidFill>
                <a:ea typeface="Poppins"/>
                <a:cs typeface="Poppins"/>
                <a:sym typeface="Poppins"/>
              </a:rPr>
              <a:t>Prohibit the establishment of new Smoke Shops and create requirements to implement a Tobacco Retail License</a:t>
            </a:r>
          </a:p>
        </p:txBody>
      </p:sp>
    </p:spTree>
    <p:extLst>
      <p:ext uri="{BB962C8B-B14F-4D97-AF65-F5344CB8AC3E}">
        <p14:creationId xmlns:p14="http://schemas.microsoft.com/office/powerpoint/2010/main" val="19618620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2"/>
          <p:cNvSpPr txBox="1"/>
          <p:nvPr/>
        </p:nvSpPr>
        <p:spPr>
          <a:xfrm>
            <a:off x="522411" y="3067847"/>
            <a:ext cx="7630990" cy="3697615"/>
          </a:xfrm>
          <a:prstGeom prst="rect">
            <a:avLst/>
          </a:prstGeom>
        </p:spPr>
        <p:txBody>
          <a:bodyPr wrap="square" lIns="0" tIns="0" rIns="0" bIns="0" rtlCol="0" anchor="t">
            <a:spAutoFit/>
          </a:bodyPr>
          <a:lstStyle/>
          <a:p>
            <a:pPr>
              <a:lnSpc>
                <a:spcPts val="2399"/>
              </a:lnSpc>
            </a:pPr>
            <a:r>
              <a:rPr lang="en-US" sz="2399" dirty="0">
                <a:solidFill>
                  <a:srgbClr val="000000"/>
                </a:solidFill>
                <a:latin typeface="+mj-lt"/>
                <a:ea typeface="Poppins"/>
                <a:cs typeface="Poppins"/>
                <a:sym typeface="Poppins"/>
              </a:rPr>
              <a:t>Assisted 3,852 customers at the front counter</a:t>
            </a:r>
          </a:p>
          <a:p>
            <a:pPr>
              <a:lnSpc>
                <a:spcPts val="2399"/>
              </a:lnSpc>
            </a:pPr>
            <a:endParaRPr lang="en-US" sz="2399" dirty="0">
              <a:solidFill>
                <a:srgbClr val="000000"/>
              </a:solidFill>
              <a:latin typeface="+mj-lt"/>
              <a:ea typeface="Poppins"/>
              <a:cs typeface="Poppins"/>
              <a:sym typeface="Poppins"/>
            </a:endParaRPr>
          </a:p>
          <a:p>
            <a:pPr>
              <a:lnSpc>
                <a:spcPts val="2399"/>
              </a:lnSpc>
            </a:pPr>
            <a:r>
              <a:rPr lang="en-US" sz="2399" dirty="0">
                <a:solidFill>
                  <a:srgbClr val="000000"/>
                </a:solidFill>
                <a:latin typeface="+mj-lt"/>
                <a:ea typeface="Poppins"/>
                <a:cs typeface="Poppins"/>
                <a:sym typeface="Poppins"/>
              </a:rPr>
              <a:t>Issued 1,313 building permits, with construction valued at $56,591,503 for the period July 2025 to April 2026</a:t>
            </a:r>
          </a:p>
          <a:p>
            <a:pPr>
              <a:lnSpc>
                <a:spcPts val="2399"/>
              </a:lnSpc>
            </a:pPr>
            <a:endParaRPr lang="en-US" sz="2399" dirty="0">
              <a:solidFill>
                <a:srgbClr val="000000"/>
              </a:solidFill>
              <a:latin typeface="+mj-lt"/>
              <a:ea typeface="Poppins"/>
              <a:cs typeface="Poppins"/>
              <a:sym typeface="Poppins"/>
            </a:endParaRPr>
          </a:p>
          <a:p>
            <a:pPr>
              <a:lnSpc>
                <a:spcPts val="2399"/>
              </a:lnSpc>
            </a:pPr>
            <a:r>
              <a:rPr lang="en-US" sz="2400" dirty="0"/>
              <a:t>The types of permits issued continue to vary including: </a:t>
            </a:r>
          </a:p>
          <a:p>
            <a:pPr marL="342900" indent="-342900">
              <a:lnSpc>
                <a:spcPts val="2399"/>
              </a:lnSpc>
              <a:buFont typeface="Arial" panose="020B0604020202020204" pitchFamily="34" charset="0"/>
              <a:buChar char="•"/>
            </a:pPr>
            <a:r>
              <a:rPr lang="en-US" sz="2400" dirty="0"/>
              <a:t>56 new dwelling units</a:t>
            </a:r>
          </a:p>
          <a:p>
            <a:pPr marL="342900" indent="-342900">
              <a:lnSpc>
                <a:spcPts val="2399"/>
              </a:lnSpc>
              <a:buFont typeface="Arial" panose="020B0604020202020204" pitchFamily="34" charset="0"/>
              <a:buChar char="•"/>
            </a:pPr>
            <a:r>
              <a:rPr lang="en-US" sz="2400" dirty="0"/>
              <a:t>35 accessory dwelling units (ADUs)</a:t>
            </a:r>
          </a:p>
          <a:p>
            <a:pPr marL="342900" indent="-342900">
              <a:lnSpc>
                <a:spcPts val="2399"/>
              </a:lnSpc>
              <a:buFont typeface="Arial" panose="020B0604020202020204" pitchFamily="34" charset="0"/>
              <a:buChar char="•"/>
            </a:pPr>
            <a:r>
              <a:rPr lang="en-US" sz="2400" dirty="0"/>
              <a:t>163 residential additions and alterations</a:t>
            </a:r>
          </a:p>
          <a:p>
            <a:pPr marL="342900" indent="-342900">
              <a:lnSpc>
                <a:spcPts val="2399"/>
              </a:lnSpc>
              <a:buFont typeface="Arial" panose="020B0604020202020204" pitchFamily="34" charset="0"/>
              <a:buChar char="•"/>
            </a:pPr>
            <a:r>
              <a:rPr lang="en-US" sz="2400" dirty="0"/>
              <a:t>38 commercial alterations</a:t>
            </a:r>
          </a:p>
          <a:p>
            <a:pPr marL="342900" indent="-342900">
              <a:lnSpc>
                <a:spcPts val="2399"/>
              </a:lnSpc>
              <a:buFont typeface="Arial" panose="020B0604020202020204" pitchFamily="34" charset="0"/>
              <a:buChar char="•"/>
            </a:pPr>
            <a:endParaRPr lang="en-US" sz="2400" dirty="0">
              <a:solidFill>
                <a:srgbClr val="000000"/>
              </a:solidFill>
              <a:latin typeface="+mj-lt"/>
              <a:ea typeface="Poppins"/>
              <a:cs typeface="Poppins"/>
              <a:sym typeface="Poppins"/>
            </a:endParaRPr>
          </a:p>
          <a:p>
            <a:pPr>
              <a:lnSpc>
                <a:spcPts val="2399"/>
              </a:lnSpc>
            </a:pPr>
            <a:r>
              <a:rPr lang="en-US" sz="2400" dirty="0">
                <a:solidFill>
                  <a:srgbClr val="000000"/>
                </a:solidFill>
                <a:latin typeface="+mj-lt"/>
                <a:ea typeface="Poppins"/>
                <a:cs typeface="Poppins"/>
                <a:sym typeface="Poppins"/>
              </a:rPr>
              <a:t>Collected $391,788 in Plan Check fees</a:t>
            </a:r>
            <a:endParaRPr lang="en-US" sz="2800" dirty="0">
              <a:solidFill>
                <a:srgbClr val="000000"/>
              </a:solidFill>
              <a:latin typeface="+mj-lt"/>
              <a:ea typeface="Poppins"/>
              <a:cs typeface="Poppins"/>
              <a:sym typeface="Poppins"/>
            </a:endParaRPr>
          </a:p>
        </p:txBody>
      </p:sp>
      <p:sp>
        <p:nvSpPr>
          <p:cNvPr id="14" name="TextBox 14"/>
          <p:cNvSpPr txBox="1"/>
          <p:nvPr/>
        </p:nvSpPr>
        <p:spPr>
          <a:xfrm>
            <a:off x="522410" y="2086048"/>
            <a:ext cx="7897413" cy="579646"/>
          </a:xfrm>
          <a:prstGeom prst="rect">
            <a:avLst/>
          </a:prstGeom>
        </p:spPr>
        <p:txBody>
          <a:bodyPr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Building Safety</a:t>
            </a:r>
          </a:p>
        </p:txBody>
      </p:sp>
      <p:grpSp>
        <p:nvGrpSpPr>
          <p:cNvPr id="25" name="Group 24">
            <a:extLst>
              <a:ext uri="{FF2B5EF4-FFF2-40B4-BE49-F238E27FC236}">
                <a16:creationId xmlns:a16="http://schemas.microsoft.com/office/drawing/2014/main" id="{07774634-67AA-43CF-8A1C-35A9C0AD6A95}"/>
              </a:ext>
            </a:extLst>
          </p:cNvPr>
          <p:cNvGrpSpPr/>
          <p:nvPr/>
        </p:nvGrpSpPr>
        <p:grpSpPr>
          <a:xfrm>
            <a:off x="0" y="9550557"/>
            <a:ext cx="18288000" cy="736443"/>
            <a:chOff x="0" y="9550557"/>
            <a:chExt cx="18288000" cy="736443"/>
          </a:xfrm>
        </p:grpSpPr>
        <p:grpSp>
          <p:nvGrpSpPr>
            <p:cNvPr id="26" name="Group 7">
              <a:extLst>
                <a:ext uri="{FF2B5EF4-FFF2-40B4-BE49-F238E27FC236}">
                  <a16:creationId xmlns:a16="http://schemas.microsoft.com/office/drawing/2014/main" id="{347BC360-2337-47FC-9515-4E1900517949}"/>
                </a:ext>
              </a:extLst>
            </p:cNvPr>
            <p:cNvGrpSpPr/>
            <p:nvPr/>
          </p:nvGrpSpPr>
          <p:grpSpPr>
            <a:xfrm>
              <a:off x="0" y="9550557"/>
              <a:ext cx="18288000" cy="736443"/>
              <a:chOff x="0" y="0"/>
              <a:chExt cx="5439719" cy="575567"/>
            </a:xfrm>
          </p:grpSpPr>
          <p:sp>
            <p:nvSpPr>
              <p:cNvPr id="29" name="Freeform 8">
                <a:extLst>
                  <a:ext uri="{FF2B5EF4-FFF2-40B4-BE49-F238E27FC236}">
                    <a16:creationId xmlns:a16="http://schemas.microsoft.com/office/drawing/2014/main" id="{CA842697-915C-4978-8AEF-CF4D14CF2137}"/>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30" name="TextBox 9">
                <a:extLst>
                  <a:ext uri="{FF2B5EF4-FFF2-40B4-BE49-F238E27FC236}">
                    <a16:creationId xmlns:a16="http://schemas.microsoft.com/office/drawing/2014/main" id="{00EAB16D-B6D2-4DE3-8C72-5C83FE62323C}"/>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27" name="TextBox 18">
              <a:extLst>
                <a:ext uri="{FF2B5EF4-FFF2-40B4-BE49-F238E27FC236}">
                  <a16:creationId xmlns:a16="http://schemas.microsoft.com/office/drawing/2014/main" id="{8CF7E24C-013F-4AE8-9AF8-B2415604D7DA}"/>
                </a:ext>
              </a:extLst>
            </p:cNvPr>
            <p:cNvSpPr txBox="1"/>
            <p:nvPr/>
          </p:nvSpPr>
          <p:spPr>
            <a:xfrm>
              <a:off x="152375" y="9798574"/>
              <a:ext cx="7484554"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28" name="TextBox 18">
              <a:extLst>
                <a:ext uri="{FF2B5EF4-FFF2-40B4-BE49-F238E27FC236}">
                  <a16:creationId xmlns:a16="http://schemas.microsoft.com/office/drawing/2014/main" id="{BE6E7FAF-DC31-4F07-A538-0CC7C835A18A}"/>
                </a:ext>
              </a:extLst>
            </p:cNvPr>
            <p:cNvSpPr txBox="1"/>
            <p:nvPr/>
          </p:nvSpPr>
          <p:spPr>
            <a:xfrm>
              <a:off x="13580469" y="9732861"/>
              <a:ext cx="4572000" cy="371833"/>
            </a:xfrm>
            <a:prstGeom prst="rect">
              <a:avLst/>
            </a:prstGeom>
          </p:spPr>
          <p:txBody>
            <a:bodyPr wrap="square"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31" name="Group 4">
            <a:extLst>
              <a:ext uri="{FF2B5EF4-FFF2-40B4-BE49-F238E27FC236}">
                <a16:creationId xmlns:a16="http://schemas.microsoft.com/office/drawing/2014/main" id="{659531DF-7708-4816-9D32-BF62AA8D923C}"/>
              </a:ext>
            </a:extLst>
          </p:cNvPr>
          <p:cNvGrpSpPr/>
          <p:nvPr/>
        </p:nvGrpSpPr>
        <p:grpSpPr>
          <a:xfrm>
            <a:off x="1" y="1"/>
            <a:ext cx="381000" cy="1149070"/>
            <a:chOff x="0" y="0"/>
            <a:chExt cx="144101" cy="512341"/>
          </a:xfrm>
        </p:grpSpPr>
        <p:sp>
          <p:nvSpPr>
            <p:cNvPr id="32" name="Freeform 5">
              <a:extLst>
                <a:ext uri="{FF2B5EF4-FFF2-40B4-BE49-F238E27FC236}">
                  <a16:creationId xmlns:a16="http://schemas.microsoft.com/office/drawing/2014/main" id="{C56211A5-4E32-4B61-9721-92F6D8EA4655}"/>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33" name="TextBox 6">
              <a:extLst>
                <a:ext uri="{FF2B5EF4-FFF2-40B4-BE49-F238E27FC236}">
                  <a16:creationId xmlns:a16="http://schemas.microsoft.com/office/drawing/2014/main" id="{5DF2DBFD-0338-4BC9-8D7A-424951B050E5}"/>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34" name="TextBox 13">
            <a:extLst>
              <a:ext uri="{FF2B5EF4-FFF2-40B4-BE49-F238E27FC236}">
                <a16:creationId xmlns:a16="http://schemas.microsoft.com/office/drawing/2014/main" id="{5BC721B6-1C1B-4B0F-B993-7C4BE474CA46}"/>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35" name="Group 14">
            <a:extLst>
              <a:ext uri="{FF2B5EF4-FFF2-40B4-BE49-F238E27FC236}">
                <a16:creationId xmlns:a16="http://schemas.microsoft.com/office/drawing/2014/main" id="{686FE5B1-D518-422E-8C03-8B97BCEB576F}"/>
              </a:ext>
            </a:extLst>
          </p:cNvPr>
          <p:cNvGrpSpPr>
            <a:grpSpLocks noChangeAspect="1"/>
          </p:cNvGrpSpPr>
          <p:nvPr/>
        </p:nvGrpSpPr>
        <p:grpSpPr>
          <a:xfrm>
            <a:off x="10972800" y="818528"/>
            <a:ext cx="6294721" cy="8196251"/>
            <a:chOff x="0" y="0"/>
            <a:chExt cx="14630400" cy="19050000"/>
          </a:xfrm>
        </p:grpSpPr>
        <p:sp>
          <p:nvSpPr>
            <p:cNvPr id="36" name="Freeform 15">
              <a:extLst>
                <a:ext uri="{FF2B5EF4-FFF2-40B4-BE49-F238E27FC236}">
                  <a16:creationId xmlns:a16="http://schemas.microsoft.com/office/drawing/2014/main" id="{77819B98-5A14-47CA-A89B-DA6BB4A5248A}"/>
                </a:ext>
              </a:extLst>
            </p:cNvPr>
            <p:cNvSpPr/>
            <p:nvPr/>
          </p:nvSpPr>
          <p:spPr>
            <a:xfrm>
              <a:off x="604520" y="545084"/>
              <a:ext cx="13421360" cy="17959831"/>
            </a:xfrm>
            <a:custGeom>
              <a:avLst/>
              <a:gdLst/>
              <a:ahLst/>
              <a:cxnLst/>
              <a:rect l="l" t="t" r="r" b="b"/>
              <a:pathLst>
                <a:path w="13421360" h="17959831">
                  <a:moveTo>
                    <a:pt x="13421360" y="17959831"/>
                  </a:moveTo>
                  <a:lnTo>
                    <a:pt x="0" y="17959831"/>
                  </a:lnTo>
                  <a:lnTo>
                    <a:pt x="0" y="0"/>
                  </a:lnTo>
                  <a:lnTo>
                    <a:pt x="13421360" y="0"/>
                  </a:lnTo>
                  <a:lnTo>
                    <a:pt x="13421360" y="17959831"/>
                  </a:lnTo>
                  <a:close/>
                </a:path>
              </a:pathLst>
            </a:custGeom>
            <a:blipFill>
              <a:blip r:embed="rId2"/>
              <a:stretch>
                <a:fillRect l="-1686" r="-1686"/>
              </a:stretch>
            </a:blipFill>
          </p:spPr>
        </p:sp>
        <p:sp>
          <p:nvSpPr>
            <p:cNvPr id="37" name="Freeform 16">
              <a:extLst>
                <a:ext uri="{FF2B5EF4-FFF2-40B4-BE49-F238E27FC236}">
                  <a16:creationId xmlns:a16="http://schemas.microsoft.com/office/drawing/2014/main" id="{48A0B1EC-41B7-4084-8489-33BE3E0D8285}"/>
                </a:ext>
              </a:extLst>
            </p:cNvPr>
            <p:cNvSpPr/>
            <p:nvPr/>
          </p:nvSpPr>
          <p:spPr>
            <a:xfrm>
              <a:off x="0" y="0"/>
              <a:ext cx="14630400" cy="19050000"/>
            </a:xfrm>
            <a:custGeom>
              <a:avLst/>
              <a:gdLst/>
              <a:ahLst/>
              <a:cxnLst/>
              <a:rect l="l" t="t" r="r" b="b"/>
              <a:pathLst>
                <a:path w="14630400" h="19050000">
                  <a:moveTo>
                    <a:pt x="14630400" y="19050000"/>
                  </a:moveTo>
                  <a:lnTo>
                    <a:pt x="0" y="19050000"/>
                  </a:lnTo>
                  <a:lnTo>
                    <a:pt x="0" y="0"/>
                  </a:lnTo>
                  <a:lnTo>
                    <a:pt x="14630400" y="0"/>
                  </a:lnTo>
                  <a:lnTo>
                    <a:pt x="14630400" y="19050000"/>
                  </a:lnTo>
                  <a:close/>
                </a:path>
              </a:pathLst>
            </a:custGeom>
            <a:blipFill>
              <a:blip r:embed="rId3"/>
              <a:stretch>
                <a:fillRect t="-32" b="-32"/>
              </a:stretch>
            </a:blipFill>
          </p:spPr>
        </p:sp>
      </p:gr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5"/>
          <p:cNvSpPr txBox="1"/>
          <p:nvPr/>
        </p:nvSpPr>
        <p:spPr>
          <a:xfrm>
            <a:off x="522410" y="2057923"/>
            <a:ext cx="7897413" cy="579646"/>
          </a:xfrm>
          <a:prstGeom prst="rect">
            <a:avLst/>
          </a:prstGeom>
        </p:spPr>
        <p:txBody>
          <a:bodyPr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Code Enforcement</a:t>
            </a:r>
          </a:p>
        </p:txBody>
      </p:sp>
      <p:sp>
        <p:nvSpPr>
          <p:cNvPr id="16" name="TextBox 16"/>
          <p:cNvSpPr txBox="1"/>
          <p:nvPr/>
        </p:nvSpPr>
        <p:spPr>
          <a:xfrm>
            <a:off x="522410" y="2767109"/>
            <a:ext cx="9459790" cy="6278385"/>
          </a:xfrm>
          <a:prstGeom prst="rect">
            <a:avLst/>
          </a:prstGeom>
        </p:spPr>
        <p:txBody>
          <a:bodyPr wrap="square" lIns="0" tIns="0" rIns="0" bIns="0" rtlCol="0" anchor="t">
            <a:spAutoFit/>
          </a:bodyPr>
          <a:lstStyle/>
          <a:p>
            <a:pPr algn="l">
              <a:lnSpc>
                <a:spcPts val="2399"/>
              </a:lnSpc>
            </a:pPr>
            <a:r>
              <a:rPr lang="en-US" sz="2399" dirty="0">
                <a:solidFill>
                  <a:srgbClr val="000000"/>
                </a:solidFill>
                <a:latin typeface="+mj-lt"/>
                <a:ea typeface="Poppins"/>
                <a:cs typeface="Poppins"/>
                <a:sym typeface="Poppins"/>
              </a:rPr>
              <a:t>Opened 941 Code Enforcement Cases</a:t>
            </a:r>
          </a:p>
          <a:p>
            <a:pPr algn="l">
              <a:lnSpc>
                <a:spcPts val="2399"/>
              </a:lnSpc>
            </a:pPr>
            <a:endParaRPr lang="en-US" sz="2399" dirty="0">
              <a:solidFill>
                <a:srgbClr val="000000"/>
              </a:solidFill>
              <a:latin typeface="+mj-lt"/>
              <a:ea typeface="Poppins"/>
              <a:cs typeface="Poppins"/>
              <a:sym typeface="Poppins"/>
            </a:endParaRPr>
          </a:p>
          <a:p>
            <a:pPr>
              <a:lnSpc>
                <a:spcPts val="2399"/>
              </a:lnSpc>
            </a:pPr>
            <a:r>
              <a:rPr lang="en-US" sz="2399" dirty="0">
                <a:solidFill>
                  <a:srgbClr val="000000"/>
                </a:solidFill>
                <a:latin typeface="+mj-lt"/>
                <a:ea typeface="Poppins"/>
                <a:cs typeface="Poppins"/>
                <a:sym typeface="Poppins"/>
              </a:rPr>
              <a:t>Reported approximately 1,878 bulky items located in the public right of way for the period July 2025 to March 2026</a:t>
            </a:r>
          </a:p>
          <a:p>
            <a:pPr>
              <a:lnSpc>
                <a:spcPts val="2399"/>
              </a:lnSpc>
            </a:pPr>
            <a:endParaRPr lang="en-US" sz="2399" dirty="0">
              <a:solidFill>
                <a:srgbClr val="000000"/>
              </a:solidFill>
              <a:latin typeface="+mj-lt"/>
              <a:ea typeface="Poppins"/>
              <a:cs typeface="Poppins"/>
              <a:sym typeface="Poppins"/>
            </a:endParaRPr>
          </a:p>
          <a:p>
            <a:pPr>
              <a:lnSpc>
                <a:spcPts val="2399"/>
              </a:lnSpc>
            </a:pPr>
            <a:r>
              <a:rPr lang="en-US" sz="2399" dirty="0">
                <a:solidFill>
                  <a:srgbClr val="000000"/>
                </a:solidFill>
                <a:latin typeface="+mj-lt"/>
                <a:ea typeface="Poppins"/>
                <a:cs typeface="Poppins"/>
                <a:sym typeface="Poppins"/>
              </a:rPr>
              <a:t>Responded to 819 property maintenance violations, including:  </a:t>
            </a:r>
          </a:p>
          <a:p>
            <a:pPr>
              <a:lnSpc>
                <a:spcPts val="2399"/>
              </a:lnSpc>
            </a:pPr>
            <a:endParaRPr lang="en-US" sz="2399" dirty="0">
              <a:solidFill>
                <a:srgbClr val="000000"/>
              </a:solidFill>
              <a:latin typeface="+mj-lt"/>
              <a:ea typeface="Poppins"/>
              <a:cs typeface="Poppins"/>
              <a:sym typeface="Poppins"/>
            </a:endParaRPr>
          </a:p>
          <a:p>
            <a:pPr marL="800100" lvl="1" indent="-342900">
              <a:lnSpc>
                <a:spcPts val="2399"/>
              </a:lnSpc>
              <a:buFont typeface="Arial" panose="020B0604020202020204" pitchFamily="34" charset="0"/>
              <a:buChar char="•"/>
            </a:pPr>
            <a:r>
              <a:rPr lang="en-US" sz="2399" dirty="0">
                <a:solidFill>
                  <a:srgbClr val="000000"/>
                </a:solidFill>
                <a:latin typeface="+mj-lt"/>
                <a:ea typeface="Poppins"/>
                <a:cs typeface="Poppins"/>
                <a:sym typeface="Poppins"/>
              </a:rPr>
              <a:t>104 properties with hazardous conditions </a:t>
            </a:r>
          </a:p>
          <a:p>
            <a:pPr marL="800100" lvl="1" indent="-342900">
              <a:lnSpc>
                <a:spcPts val="2399"/>
              </a:lnSpc>
              <a:buFont typeface="Arial" panose="020B0604020202020204" pitchFamily="34" charset="0"/>
              <a:buChar char="•"/>
            </a:pPr>
            <a:r>
              <a:rPr lang="en-US" sz="2399" dirty="0">
                <a:solidFill>
                  <a:srgbClr val="000000"/>
                </a:solidFill>
                <a:latin typeface="+mj-lt"/>
                <a:ea typeface="Poppins"/>
                <a:cs typeface="Poppins"/>
                <a:sym typeface="Poppins"/>
              </a:rPr>
              <a:t>167 overgrown and inadequate landscape violations</a:t>
            </a:r>
          </a:p>
          <a:p>
            <a:pPr marL="800100" lvl="1" indent="-342900">
              <a:lnSpc>
                <a:spcPts val="2399"/>
              </a:lnSpc>
              <a:buFont typeface="Arial" panose="020B0604020202020204" pitchFamily="34" charset="0"/>
              <a:buChar char="•"/>
            </a:pPr>
            <a:r>
              <a:rPr lang="en-US" sz="2399" dirty="0">
                <a:solidFill>
                  <a:srgbClr val="000000"/>
                </a:solidFill>
                <a:latin typeface="+mj-lt"/>
                <a:ea typeface="Poppins"/>
                <a:cs typeface="Poppins"/>
                <a:sym typeface="Poppins"/>
              </a:rPr>
              <a:t>192 cases for trash cans in public view</a:t>
            </a:r>
          </a:p>
          <a:p>
            <a:pPr marL="800100" lvl="1" indent="-342900">
              <a:lnSpc>
                <a:spcPts val="2399"/>
              </a:lnSpc>
              <a:buFont typeface="Arial" panose="020B0604020202020204" pitchFamily="34" charset="0"/>
              <a:buChar char="•"/>
            </a:pPr>
            <a:r>
              <a:rPr lang="en-US" sz="2399" dirty="0">
                <a:solidFill>
                  <a:srgbClr val="000000"/>
                </a:solidFill>
                <a:latin typeface="+mj-lt"/>
                <a:ea typeface="Poppins"/>
                <a:cs typeface="Poppins"/>
                <a:sym typeface="Poppins"/>
              </a:rPr>
              <a:t>116 cases for trash and debris in public view</a:t>
            </a:r>
          </a:p>
          <a:p>
            <a:pPr marL="342900" indent="-342900">
              <a:lnSpc>
                <a:spcPts val="2399"/>
              </a:lnSpc>
              <a:buFont typeface="Arial" panose="020B0604020202020204" pitchFamily="34" charset="0"/>
              <a:buChar char="•"/>
            </a:pPr>
            <a:endParaRPr lang="en-US" sz="2399" dirty="0">
              <a:solidFill>
                <a:srgbClr val="000000"/>
              </a:solidFill>
              <a:latin typeface="+mj-lt"/>
              <a:ea typeface="Poppins"/>
              <a:cs typeface="Poppins"/>
              <a:sym typeface="Poppins"/>
            </a:endParaRPr>
          </a:p>
          <a:p>
            <a:pPr lvl="0"/>
            <a:r>
              <a:rPr lang="en-US" sz="2400" dirty="0">
                <a:latin typeface="+mj-lt"/>
              </a:rPr>
              <a:t>Responded to requests for service through Contact La Habra with a typical response rate of five days</a:t>
            </a:r>
          </a:p>
          <a:p>
            <a:pPr lvl="0"/>
            <a:endParaRPr lang="en-US" sz="2400" dirty="0">
              <a:latin typeface="+mj-lt"/>
            </a:endParaRPr>
          </a:p>
          <a:p>
            <a:pPr lvl="0"/>
            <a:r>
              <a:rPr lang="en-US" sz="2400" dirty="0">
                <a:latin typeface="+mj-lt"/>
              </a:rPr>
              <a:t>Update the City’s Public Nuisance regulations</a:t>
            </a:r>
          </a:p>
          <a:p>
            <a:pPr lvl="0"/>
            <a:endParaRPr lang="en-US" sz="2400" dirty="0">
              <a:latin typeface="+mj-lt"/>
            </a:endParaRPr>
          </a:p>
          <a:p>
            <a:r>
              <a:rPr lang="en-US" sz="2399" dirty="0">
                <a:solidFill>
                  <a:srgbClr val="000000"/>
                </a:solidFill>
                <a:ea typeface="Poppins"/>
                <a:cs typeface="Poppins"/>
                <a:sym typeface="Poppins"/>
              </a:rPr>
              <a:t>Assisted with the annual Love La Habra program for residential property clean-up activities</a:t>
            </a:r>
            <a:endParaRPr lang="en-US" sz="2399" dirty="0">
              <a:solidFill>
                <a:srgbClr val="000000"/>
              </a:solidFill>
              <a:latin typeface="+mj-lt"/>
              <a:ea typeface="Poppins"/>
              <a:cs typeface="Poppins"/>
              <a:sym typeface="Poppins"/>
            </a:endParaRPr>
          </a:p>
        </p:txBody>
      </p:sp>
      <p:grpSp>
        <p:nvGrpSpPr>
          <p:cNvPr id="25" name="Group 24">
            <a:extLst>
              <a:ext uri="{FF2B5EF4-FFF2-40B4-BE49-F238E27FC236}">
                <a16:creationId xmlns:a16="http://schemas.microsoft.com/office/drawing/2014/main" id="{07774634-67AA-43CF-8A1C-35A9C0AD6A95}"/>
              </a:ext>
            </a:extLst>
          </p:cNvPr>
          <p:cNvGrpSpPr/>
          <p:nvPr/>
        </p:nvGrpSpPr>
        <p:grpSpPr>
          <a:xfrm>
            <a:off x="0" y="9550557"/>
            <a:ext cx="18288000" cy="736443"/>
            <a:chOff x="0" y="9550557"/>
            <a:chExt cx="18288000" cy="736443"/>
          </a:xfrm>
        </p:grpSpPr>
        <p:grpSp>
          <p:nvGrpSpPr>
            <p:cNvPr id="26" name="Group 7">
              <a:extLst>
                <a:ext uri="{FF2B5EF4-FFF2-40B4-BE49-F238E27FC236}">
                  <a16:creationId xmlns:a16="http://schemas.microsoft.com/office/drawing/2014/main" id="{347BC360-2337-47FC-9515-4E1900517949}"/>
                </a:ext>
              </a:extLst>
            </p:cNvPr>
            <p:cNvGrpSpPr/>
            <p:nvPr/>
          </p:nvGrpSpPr>
          <p:grpSpPr>
            <a:xfrm>
              <a:off x="0" y="9550557"/>
              <a:ext cx="18288000" cy="736443"/>
              <a:chOff x="0" y="0"/>
              <a:chExt cx="5439719" cy="575567"/>
            </a:xfrm>
          </p:grpSpPr>
          <p:sp>
            <p:nvSpPr>
              <p:cNvPr id="29" name="Freeform 8">
                <a:extLst>
                  <a:ext uri="{FF2B5EF4-FFF2-40B4-BE49-F238E27FC236}">
                    <a16:creationId xmlns:a16="http://schemas.microsoft.com/office/drawing/2014/main" id="{CA842697-915C-4978-8AEF-CF4D14CF2137}"/>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30" name="TextBox 9">
                <a:extLst>
                  <a:ext uri="{FF2B5EF4-FFF2-40B4-BE49-F238E27FC236}">
                    <a16:creationId xmlns:a16="http://schemas.microsoft.com/office/drawing/2014/main" id="{00EAB16D-B6D2-4DE3-8C72-5C83FE62323C}"/>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27" name="TextBox 18">
              <a:extLst>
                <a:ext uri="{FF2B5EF4-FFF2-40B4-BE49-F238E27FC236}">
                  <a16:creationId xmlns:a16="http://schemas.microsoft.com/office/drawing/2014/main" id="{8CF7E24C-013F-4AE8-9AF8-B2415604D7DA}"/>
                </a:ext>
              </a:extLst>
            </p:cNvPr>
            <p:cNvSpPr txBox="1"/>
            <p:nvPr/>
          </p:nvSpPr>
          <p:spPr>
            <a:xfrm>
              <a:off x="152375" y="9798574"/>
              <a:ext cx="7484554"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28" name="TextBox 18">
              <a:extLst>
                <a:ext uri="{FF2B5EF4-FFF2-40B4-BE49-F238E27FC236}">
                  <a16:creationId xmlns:a16="http://schemas.microsoft.com/office/drawing/2014/main" id="{BE6E7FAF-DC31-4F07-A538-0CC7C835A18A}"/>
                </a:ext>
              </a:extLst>
            </p:cNvPr>
            <p:cNvSpPr txBox="1"/>
            <p:nvPr/>
          </p:nvSpPr>
          <p:spPr>
            <a:xfrm>
              <a:off x="13580469" y="9732861"/>
              <a:ext cx="4572000" cy="371833"/>
            </a:xfrm>
            <a:prstGeom prst="rect">
              <a:avLst/>
            </a:prstGeom>
          </p:spPr>
          <p:txBody>
            <a:bodyPr wrap="square"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31" name="Group 4">
            <a:extLst>
              <a:ext uri="{FF2B5EF4-FFF2-40B4-BE49-F238E27FC236}">
                <a16:creationId xmlns:a16="http://schemas.microsoft.com/office/drawing/2014/main" id="{659531DF-7708-4816-9D32-BF62AA8D923C}"/>
              </a:ext>
            </a:extLst>
          </p:cNvPr>
          <p:cNvGrpSpPr/>
          <p:nvPr/>
        </p:nvGrpSpPr>
        <p:grpSpPr>
          <a:xfrm>
            <a:off x="1" y="1"/>
            <a:ext cx="381000" cy="1149070"/>
            <a:chOff x="0" y="0"/>
            <a:chExt cx="144101" cy="512341"/>
          </a:xfrm>
        </p:grpSpPr>
        <p:sp>
          <p:nvSpPr>
            <p:cNvPr id="32" name="Freeform 5">
              <a:extLst>
                <a:ext uri="{FF2B5EF4-FFF2-40B4-BE49-F238E27FC236}">
                  <a16:creationId xmlns:a16="http://schemas.microsoft.com/office/drawing/2014/main" id="{C56211A5-4E32-4B61-9721-92F6D8EA4655}"/>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33" name="TextBox 6">
              <a:extLst>
                <a:ext uri="{FF2B5EF4-FFF2-40B4-BE49-F238E27FC236}">
                  <a16:creationId xmlns:a16="http://schemas.microsoft.com/office/drawing/2014/main" id="{5DF2DBFD-0338-4BC9-8D7A-424951B050E5}"/>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34" name="TextBox 13">
            <a:extLst>
              <a:ext uri="{FF2B5EF4-FFF2-40B4-BE49-F238E27FC236}">
                <a16:creationId xmlns:a16="http://schemas.microsoft.com/office/drawing/2014/main" id="{5BC721B6-1C1B-4B0F-B993-7C4BE474CA46}"/>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pic>
        <p:nvPicPr>
          <p:cNvPr id="19" name="Picture 18" descr="J:\CD-Code Enforcement\CE Cases\M\250 N. Monte Vista St\Photos\2026\4-27-26\IMG_8879.JPG">
            <a:extLst>
              <a:ext uri="{FF2B5EF4-FFF2-40B4-BE49-F238E27FC236}">
                <a16:creationId xmlns:a16="http://schemas.microsoft.com/office/drawing/2014/main" id="{B89F19B5-C47B-433C-AE59-96FF4FB0F8C7}"/>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181259" y="531812"/>
            <a:ext cx="5476876" cy="4470594"/>
          </a:xfrm>
          <a:prstGeom prst="rect">
            <a:avLst/>
          </a:prstGeom>
          <a:noFill/>
          <a:ln>
            <a:noFill/>
          </a:ln>
        </p:spPr>
      </p:pic>
      <p:pic>
        <p:nvPicPr>
          <p:cNvPr id="20" name="Picture 19" descr="J:\CD-Code Enforcement\CE Cases\M\250 N. Monte Vista St\Photos\2026\4-27-26 - After\IMG_8946.JPG">
            <a:extLst>
              <a:ext uri="{FF2B5EF4-FFF2-40B4-BE49-F238E27FC236}">
                <a16:creationId xmlns:a16="http://schemas.microsoft.com/office/drawing/2014/main" id="{7FEC5E6D-018A-43DA-882B-F9548D5A27AD}"/>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81259" y="5184712"/>
            <a:ext cx="5476875" cy="4105275"/>
          </a:xfrm>
          <a:prstGeom prst="rect">
            <a:avLst/>
          </a:prstGeom>
          <a:noFill/>
          <a:ln>
            <a:noFill/>
          </a:ln>
        </p:spPr>
      </p:pic>
    </p:spTree>
    <p:extLst>
      <p:ext uri="{BB962C8B-B14F-4D97-AF65-F5344CB8AC3E}">
        <p14:creationId xmlns:p14="http://schemas.microsoft.com/office/powerpoint/2010/main" val="300451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4"/>
          <p:cNvSpPr txBox="1"/>
          <p:nvPr/>
        </p:nvSpPr>
        <p:spPr>
          <a:xfrm>
            <a:off x="522410" y="1588277"/>
            <a:ext cx="9307390" cy="579646"/>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New and Expanded Businesses:</a:t>
            </a:r>
          </a:p>
        </p:txBody>
      </p:sp>
      <p:grpSp>
        <p:nvGrpSpPr>
          <p:cNvPr id="25" name="Group 4">
            <a:extLst>
              <a:ext uri="{FF2B5EF4-FFF2-40B4-BE49-F238E27FC236}">
                <a16:creationId xmlns:a16="http://schemas.microsoft.com/office/drawing/2014/main" id="{E55183E3-8B71-4AC8-A544-547CB2FE47C6}"/>
              </a:ext>
            </a:extLst>
          </p:cNvPr>
          <p:cNvGrpSpPr/>
          <p:nvPr/>
        </p:nvGrpSpPr>
        <p:grpSpPr>
          <a:xfrm>
            <a:off x="1" y="1"/>
            <a:ext cx="381000" cy="1149070"/>
            <a:chOff x="0" y="0"/>
            <a:chExt cx="144101" cy="512341"/>
          </a:xfrm>
        </p:grpSpPr>
        <p:sp>
          <p:nvSpPr>
            <p:cNvPr id="26" name="Freeform 5">
              <a:extLst>
                <a:ext uri="{FF2B5EF4-FFF2-40B4-BE49-F238E27FC236}">
                  <a16:creationId xmlns:a16="http://schemas.microsoft.com/office/drawing/2014/main" id="{5DCDC980-6207-436E-AED2-8FECF04C476B}"/>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7" name="TextBox 6">
              <a:extLst>
                <a:ext uri="{FF2B5EF4-FFF2-40B4-BE49-F238E27FC236}">
                  <a16:creationId xmlns:a16="http://schemas.microsoft.com/office/drawing/2014/main" id="{5FAFC113-4776-48AF-A3C5-6BC1C804201C}"/>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8" name="TextBox 13">
            <a:extLst>
              <a:ext uri="{FF2B5EF4-FFF2-40B4-BE49-F238E27FC236}">
                <a16:creationId xmlns:a16="http://schemas.microsoft.com/office/drawing/2014/main" id="{DF0BC1D2-7524-4FAD-B6E2-B73A90D3D275}"/>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30" name="Group 29">
            <a:extLst>
              <a:ext uri="{FF2B5EF4-FFF2-40B4-BE49-F238E27FC236}">
                <a16:creationId xmlns:a16="http://schemas.microsoft.com/office/drawing/2014/main" id="{301657EA-F326-4E2B-801D-10F0B7C1D856}"/>
              </a:ext>
            </a:extLst>
          </p:cNvPr>
          <p:cNvGrpSpPr/>
          <p:nvPr/>
        </p:nvGrpSpPr>
        <p:grpSpPr>
          <a:xfrm>
            <a:off x="0" y="9550557"/>
            <a:ext cx="18288000" cy="736443"/>
            <a:chOff x="0" y="9550557"/>
            <a:chExt cx="18288000" cy="736443"/>
          </a:xfrm>
        </p:grpSpPr>
        <p:grpSp>
          <p:nvGrpSpPr>
            <p:cNvPr id="7" name="Group 7"/>
            <p:cNvGrpSpPr/>
            <p:nvPr/>
          </p:nvGrpSpPr>
          <p:grpSpPr>
            <a:xfrm>
              <a:off x="0" y="9550557"/>
              <a:ext cx="18288000" cy="736443"/>
              <a:chOff x="0" y="0"/>
              <a:chExt cx="5439719" cy="575567"/>
            </a:xfrm>
          </p:grpSpPr>
          <p:sp>
            <p:nvSpPr>
              <p:cNvPr id="8" name="Freeform 8"/>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9" name="TextBox 9"/>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18" name="TextBox 18"/>
            <p:cNvSpPr txBox="1"/>
            <p:nvPr/>
          </p:nvSpPr>
          <p:spPr>
            <a:xfrm>
              <a:off x="152375" y="9798574"/>
              <a:ext cx="7484554"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29" name="TextBox 18">
              <a:extLst>
                <a:ext uri="{FF2B5EF4-FFF2-40B4-BE49-F238E27FC236}">
                  <a16:creationId xmlns:a16="http://schemas.microsoft.com/office/drawing/2014/main" id="{1AAE9964-2F12-488C-8BA6-F43D946950B8}"/>
                </a:ext>
              </a:extLst>
            </p:cNvPr>
            <p:cNvSpPr txBox="1"/>
            <p:nvPr/>
          </p:nvSpPr>
          <p:spPr>
            <a:xfrm>
              <a:off x="13580469" y="9732861"/>
              <a:ext cx="4572000" cy="371833"/>
            </a:xfrm>
            <a:prstGeom prst="rect">
              <a:avLst/>
            </a:prstGeom>
          </p:spPr>
          <p:txBody>
            <a:bodyPr wrap="square"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FISCAL YEAR 2026-2027</a:t>
              </a:r>
            </a:p>
          </p:txBody>
        </p:sp>
      </p:grpSp>
      <p:pic>
        <p:nvPicPr>
          <p:cNvPr id="14" name="Picture 13">
            <a:extLst>
              <a:ext uri="{FF2B5EF4-FFF2-40B4-BE49-F238E27FC236}">
                <a16:creationId xmlns:a16="http://schemas.microsoft.com/office/drawing/2014/main" id="{9F903DDA-9A8F-458B-931D-6BF1EE3A655E}"/>
              </a:ext>
            </a:extLst>
          </p:cNvPr>
          <p:cNvPicPr>
            <a:picLocks noChangeAspect="1"/>
          </p:cNvPicPr>
          <p:nvPr/>
        </p:nvPicPr>
        <p:blipFill>
          <a:blip r:embed="rId2"/>
          <a:stretch>
            <a:fillRect/>
          </a:stretch>
        </p:blipFill>
        <p:spPr>
          <a:xfrm>
            <a:off x="1371600" y="2856982"/>
            <a:ext cx="2692400" cy="1828800"/>
          </a:xfrm>
          <a:prstGeom prst="rect">
            <a:avLst/>
          </a:prstGeom>
        </p:spPr>
      </p:pic>
      <p:pic>
        <p:nvPicPr>
          <p:cNvPr id="15" name="Picture 14">
            <a:extLst>
              <a:ext uri="{FF2B5EF4-FFF2-40B4-BE49-F238E27FC236}">
                <a16:creationId xmlns:a16="http://schemas.microsoft.com/office/drawing/2014/main" id="{F04192E3-195A-40E4-BD23-FD0D0E23A098}"/>
              </a:ext>
            </a:extLst>
          </p:cNvPr>
          <p:cNvPicPr>
            <a:picLocks noChangeAspect="1"/>
          </p:cNvPicPr>
          <p:nvPr/>
        </p:nvPicPr>
        <p:blipFill>
          <a:blip r:embed="rId3"/>
          <a:stretch>
            <a:fillRect/>
          </a:stretch>
        </p:blipFill>
        <p:spPr>
          <a:xfrm>
            <a:off x="4572000" y="2856982"/>
            <a:ext cx="3373120" cy="1828800"/>
          </a:xfrm>
          <a:prstGeom prst="rect">
            <a:avLst/>
          </a:prstGeom>
        </p:spPr>
      </p:pic>
      <p:pic>
        <p:nvPicPr>
          <p:cNvPr id="17" name="Picture 16">
            <a:extLst>
              <a:ext uri="{FF2B5EF4-FFF2-40B4-BE49-F238E27FC236}">
                <a16:creationId xmlns:a16="http://schemas.microsoft.com/office/drawing/2014/main" id="{7109007D-D613-4A87-97F2-E00021B73DED}"/>
              </a:ext>
            </a:extLst>
          </p:cNvPr>
          <p:cNvPicPr>
            <a:picLocks noChangeAspect="1"/>
          </p:cNvPicPr>
          <p:nvPr/>
        </p:nvPicPr>
        <p:blipFill rotWithShape="1">
          <a:blip r:embed="rId4"/>
          <a:srcRect b="18306"/>
          <a:stretch/>
        </p:blipFill>
        <p:spPr>
          <a:xfrm>
            <a:off x="8382000" y="2856982"/>
            <a:ext cx="1922285" cy="1828800"/>
          </a:xfrm>
          <a:prstGeom prst="rect">
            <a:avLst/>
          </a:prstGeom>
        </p:spPr>
      </p:pic>
      <p:pic>
        <p:nvPicPr>
          <p:cNvPr id="19" name="Picture 18">
            <a:extLst>
              <a:ext uri="{FF2B5EF4-FFF2-40B4-BE49-F238E27FC236}">
                <a16:creationId xmlns:a16="http://schemas.microsoft.com/office/drawing/2014/main" id="{E5BB8EF2-E17B-4714-B58D-80556BAA48F9}"/>
              </a:ext>
            </a:extLst>
          </p:cNvPr>
          <p:cNvPicPr>
            <a:picLocks noChangeAspect="1"/>
          </p:cNvPicPr>
          <p:nvPr/>
        </p:nvPicPr>
        <p:blipFill rotWithShape="1">
          <a:blip r:embed="rId5"/>
          <a:srcRect t="20833" b="25093"/>
          <a:stretch/>
        </p:blipFill>
        <p:spPr>
          <a:xfrm>
            <a:off x="10591800" y="2856982"/>
            <a:ext cx="3382061" cy="1828800"/>
          </a:xfrm>
          <a:prstGeom prst="rect">
            <a:avLst/>
          </a:prstGeom>
        </p:spPr>
      </p:pic>
      <p:pic>
        <p:nvPicPr>
          <p:cNvPr id="20" name="Picture 19">
            <a:extLst>
              <a:ext uri="{FF2B5EF4-FFF2-40B4-BE49-F238E27FC236}">
                <a16:creationId xmlns:a16="http://schemas.microsoft.com/office/drawing/2014/main" id="{316B74A3-7A31-4025-9BAB-E782F6A47919}"/>
              </a:ext>
            </a:extLst>
          </p:cNvPr>
          <p:cNvPicPr>
            <a:picLocks noChangeAspect="1"/>
          </p:cNvPicPr>
          <p:nvPr/>
        </p:nvPicPr>
        <p:blipFill>
          <a:blip r:embed="rId6"/>
          <a:stretch>
            <a:fillRect/>
          </a:stretch>
        </p:blipFill>
        <p:spPr>
          <a:xfrm>
            <a:off x="14239817" y="2856982"/>
            <a:ext cx="2987040" cy="1828800"/>
          </a:xfrm>
          <a:prstGeom prst="rect">
            <a:avLst/>
          </a:prstGeom>
        </p:spPr>
      </p:pic>
      <p:pic>
        <p:nvPicPr>
          <p:cNvPr id="21" name="Picture 20">
            <a:extLst>
              <a:ext uri="{FF2B5EF4-FFF2-40B4-BE49-F238E27FC236}">
                <a16:creationId xmlns:a16="http://schemas.microsoft.com/office/drawing/2014/main" id="{738867DC-E8C3-4681-AACB-E8A2C6F4B7A3}"/>
              </a:ext>
            </a:extLst>
          </p:cNvPr>
          <p:cNvPicPr>
            <a:picLocks noChangeAspect="1"/>
          </p:cNvPicPr>
          <p:nvPr/>
        </p:nvPicPr>
        <p:blipFill>
          <a:blip r:embed="rId7"/>
          <a:stretch>
            <a:fillRect/>
          </a:stretch>
        </p:blipFill>
        <p:spPr>
          <a:xfrm>
            <a:off x="1311708" y="5066781"/>
            <a:ext cx="3256633" cy="1828800"/>
          </a:xfrm>
          <a:prstGeom prst="rect">
            <a:avLst/>
          </a:prstGeom>
        </p:spPr>
      </p:pic>
      <p:pic>
        <p:nvPicPr>
          <p:cNvPr id="22" name="Picture 21">
            <a:extLst>
              <a:ext uri="{FF2B5EF4-FFF2-40B4-BE49-F238E27FC236}">
                <a16:creationId xmlns:a16="http://schemas.microsoft.com/office/drawing/2014/main" id="{6C771214-2EC7-4EEE-882F-235B7D721DD4}"/>
              </a:ext>
            </a:extLst>
          </p:cNvPr>
          <p:cNvPicPr>
            <a:picLocks noChangeAspect="1"/>
          </p:cNvPicPr>
          <p:nvPr/>
        </p:nvPicPr>
        <p:blipFill>
          <a:blip r:embed="rId8"/>
          <a:stretch>
            <a:fillRect/>
          </a:stretch>
        </p:blipFill>
        <p:spPr>
          <a:xfrm>
            <a:off x="4756869" y="4998893"/>
            <a:ext cx="2133600" cy="1828800"/>
          </a:xfrm>
          <a:prstGeom prst="rect">
            <a:avLst/>
          </a:prstGeom>
        </p:spPr>
      </p:pic>
      <p:pic>
        <p:nvPicPr>
          <p:cNvPr id="23" name="Picture 22">
            <a:extLst>
              <a:ext uri="{FF2B5EF4-FFF2-40B4-BE49-F238E27FC236}">
                <a16:creationId xmlns:a16="http://schemas.microsoft.com/office/drawing/2014/main" id="{8C58D1AB-18D9-4B1E-8D5E-90C04C2C9442}"/>
              </a:ext>
            </a:extLst>
          </p:cNvPr>
          <p:cNvPicPr>
            <a:picLocks noChangeAspect="1"/>
          </p:cNvPicPr>
          <p:nvPr/>
        </p:nvPicPr>
        <p:blipFill rotWithShape="1">
          <a:blip r:embed="rId9"/>
          <a:srcRect l="16195" r="13873" b="12085"/>
          <a:stretch/>
        </p:blipFill>
        <p:spPr>
          <a:xfrm>
            <a:off x="7415324" y="5055720"/>
            <a:ext cx="2133600" cy="1828800"/>
          </a:xfrm>
          <a:prstGeom prst="rect">
            <a:avLst/>
          </a:prstGeom>
        </p:spPr>
      </p:pic>
      <p:pic>
        <p:nvPicPr>
          <p:cNvPr id="31" name="Picture 30">
            <a:extLst>
              <a:ext uri="{FF2B5EF4-FFF2-40B4-BE49-F238E27FC236}">
                <a16:creationId xmlns:a16="http://schemas.microsoft.com/office/drawing/2014/main" id="{2AD97530-B898-48FD-8166-403EE7181658}"/>
              </a:ext>
            </a:extLst>
          </p:cNvPr>
          <p:cNvPicPr>
            <a:picLocks noChangeAspect="1"/>
          </p:cNvPicPr>
          <p:nvPr/>
        </p:nvPicPr>
        <p:blipFill rotWithShape="1">
          <a:blip r:embed="rId10"/>
          <a:srcRect l="8852" t="14088" r="3244" b="54390"/>
          <a:stretch/>
        </p:blipFill>
        <p:spPr>
          <a:xfrm>
            <a:off x="10048165" y="5201975"/>
            <a:ext cx="3247727" cy="1554480"/>
          </a:xfrm>
          <a:prstGeom prst="rect">
            <a:avLst/>
          </a:prstGeom>
        </p:spPr>
      </p:pic>
      <p:pic>
        <p:nvPicPr>
          <p:cNvPr id="32" name="Picture 31">
            <a:extLst>
              <a:ext uri="{FF2B5EF4-FFF2-40B4-BE49-F238E27FC236}">
                <a16:creationId xmlns:a16="http://schemas.microsoft.com/office/drawing/2014/main" id="{0D988400-E1A9-42CA-BC03-27FB88695A66}"/>
              </a:ext>
            </a:extLst>
          </p:cNvPr>
          <p:cNvPicPr>
            <a:picLocks noChangeAspect="1"/>
          </p:cNvPicPr>
          <p:nvPr/>
        </p:nvPicPr>
        <p:blipFill>
          <a:blip r:embed="rId11"/>
          <a:stretch>
            <a:fillRect/>
          </a:stretch>
        </p:blipFill>
        <p:spPr>
          <a:xfrm>
            <a:off x="14099600" y="4998893"/>
            <a:ext cx="1828800" cy="1828800"/>
          </a:xfrm>
          <a:prstGeom prst="rect">
            <a:avLst/>
          </a:prstGeom>
        </p:spPr>
      </p:pic>
      <p:pic>
        <p:nvPicPr>
          <p:cNvPr id="33" name="Picture 32">
            <a:extLst>
              <a:ext uri="{FF2B5EF4-FFF2-40B4-BE49-F238E27FC236}">
                <a16:creationId xmlns:a16="http://schemas.microsoft.com/office/drawing/2014/main" id="{1E59E1AC-43CC-4042-8440-FB7EF6028A43}"/>
              </a:ext>
            </a:extLst>
          </p:cNvPr>
          <p:cNvPicPr>
            <a:picLocks noChangeAspect="1"/>
          </p:cNvPicPr>
          <p:nvPr/>
        </p:nvPicPr>
        <p:blipFill>
          <a:blip r:embed="rId12"/>
          <a:stretch>
            <a:fillRect/>
          </a:stretch>
        </p:blipFill>
        <p:spPr>
          <a:xfrm>
            <a:off x="1464108" y="7360049"/>
            <a:ext cx="3040603" cy="1483813"/>
          </a:xfrm>
          <a:prstGeom prst="rect">
            <a:avLst/>
          </a:prstGeom>
          <a:solidFill>
            <a:schemeClr val="accent1"/>
          </a:solidFill>
        </p:spPr>
      </p:pic>
      <p:pic>
        <p:nvPicPr>
          <p:cNvPr id="34" name="Picture 33">
            <a:extLst>
              <a:ext uri="{FF2B5EF4-FFF2-40B4-BE49-F238E27FC236}">
                <a16:creationId xmlns:a16="http://schemas.microsoft.com/office/drawing/2014/main" id="{694587AA-8CAB-4EEE-A14B-B19CF5ED660A}"/>
              </a:ext>
            </a:extLst>
          </p:cNvPr>
          <p:cNvPicPr>
            <a:picLocks noChangeAspect="1"/>
          </p:cNvPicPr>
          <p:nvPr/>
        </p:nvPicPr>
        <p:blipFill>
          <a:blip r:embed="rId13"/>
          <a:stretch>
            <a:fillRect/>
          </a:stretch>
        </p:blipFill>
        <p:spPr>
          <a:xfrm>
            <a:off x="4794290" y="7216668"/>
            <a:ext cx="1828800" cy="1828800"/>
          </a:xfrm>
          <a:prstGeom prst="rect">
            <a:avLst/>
          </a:prstGeom>
        </p:spPr>
      </p:pic>
      <p:pic>
        <p:nvPicPr>
          <p:cNvPr id="35" name="Picture 34">
            <a:extLst>
              <a:ext uri="{FF2B5EF4-FFF2-40B4-BE49-F238E27FC236}">
                <a16:creationId xmlns:a16="http://schemas.microsoft.com/office/drawing/2014/main" id="{F6C074A2-3DEC-4B29-B4C9-B1A2D0A6A3C9}"/>
              </a:ext>
            </a:extLst>
          </p:cNvPr>
          <p:cNvPicPr>
            <a:picLocks noChangeAspect="1"/>
          </p:cNvPicPr>
          <p:nvPr/>
        </p:nvPicPr>
        <p:blipFill>
          <a:blip r:embed="rId14"/>
          <a:stretch>
            <a:fillRect/>
          </a:stretch>
        </p:blipFill>
        <p:spPr>
          <a:xfrm>
            <a:off x="6827994" y="7696427"/>
            <a:ext cx="4085617" cy="1097280"/>
          </a:xfrm>
          <a:prstGeom prst="rect">
            <a:avLst/>
          </a:prstGeom>
        </p:spPr>
      </p:pic>
      <p:pic>
        <p:nvPicPr>
          <p:cNvPr id="36" name="Picture 35">
            <a:extLst>
              <a:ext uri="{FF2B5EF4-FFF2-40B4-BE49-F238E27FC236}">
                <a16:creationId xmlns:a16="http://schemas.microsoft.com/office/drawing/2014/main" id="{662FA983-F392-40DB-BEC1-D9674BEC571F}"/>
              </a:ext>
            </a:extLst>
          </p:cNvPr>
          <p:cNvPicPr>
            <a:picLocks noChangeAspect="1"/>
          </p:cNvPicPr>
          <p:nvPr/>
        </p:nvPicPr>
        <p:blipFill>
          <a:blip r:embed="rId15"/>
          <a:stretch>
            <a:fillRect/>
          </a:stretch>
        </p:blipFill>
        <p:spPr>
          <a:xfrm>
            <a:off x="11206480" y="7272648"/>
            <a:ext cx="1899920" cy="1828800"/>
          </a:xfrm>
          <a:prstGeom prst="rect">
            <a:avLst/>
          </a:prstGeom>
        </p:spPr>
      </p:pic>
      <p:pic>
        <p:nvPicPr>
          <p:cNvPr id="37" name="Picture 36">
            <a:extLst>
              <a:ext uri="{FF2B5EF4-FFF2-40B4-BE49-F238E27FC236}">
                <a16:creationId xmlns:a16="http://schemas.microsoft.com/office/drawing/2014/main" id="{685E08E2-6A2B-4B54-B0C7-BCB1051FABE9}"/>
              </a:ext>
            </a:extLst>
          </p:cNvPr>
          <p:cNvPicPr>
            <a:picLocks noChangeAspect="1"/>
          </p:cNvPicPr>
          <p:nvPr/>
        </p:nvPicPr>
        <p:blipFill rotWithShape="1">
          <a:blip r:embed="rId16"/>
          <a:srcRect l="16672" r="16853"/>
          <a:stretch/>
        </p:blipFill>
        <p:spPr>
          <a:xfrm>
            <a:off x="13583558" y="7313371"/>
            <a:ext cx="2147751" cy="1828800"/>
          </a:xfrm>
          <a:prstGeom prst="rect">
            <a:avLst/>
          </a:prstGeom>
        </p:spPr>
      </p:pic>
    </p:spTree>
    <p:extLst>
      <p:ext uri="{BB962C8B-B14F-4D97-AF65-F5344CB8AC3E}">
        <p14:creationId xmlns:p14="http://schemas.microsoft.com/office/powerpoint/2010/main" val="42409349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5"/>
          <p:cNvSpPr txBox="1"/>
          <p:nvPr/>
        </p:nvSpPr>
        <p:spPr>
          <a:xfrm>
            <a:off x="495211" y="1270502"/>
            <a:ext cx="14363789" cy="670953"/>
          </a:xfrm>
          <a:prstGeom prst="rect">
            <a:avLst/>
          </a:prstGeom>
        </p:spPr>
        <p:txBody>
          <a:bodyPr wrap="square" lIns="0" tIns="0" rIns="0" bIns="0" rtlCol="0" anchor="t">
            <a:spAutoFit/>
          </a:bodyPr>
          <a:lstStyle/>
          <a:p>
            <a:pPr algn="l"/>
            <a:r>
              <a:rPr lang="en-US" sz="4360" b="1" dirty="0">
                <a:solidFill>
                  <a:srgbClr val="004AAD"/>
                </a:solidFill>
                <a:latin typeface="Poppins Bold" panose="020B0604020202020204" charset="0"/>
                <a:ea typeface="DM Sans Bold"/>
                <a:cs typeface="Poppins Bold" panose="020B0604020202020204" charset="0"/>
                <a:sym typeface="DM Sans Bold"/>
              </a:rPr>
              <a:t>Remodeled and/or New Businesses Coming Soon:</a:t>
            </a:r>
          </a:p>
        </p:txBody>
      </p:sp>
      <p:grpSp>
        <p:nvGrpSpPr>
          <p:cNvPr id="32" name="Group 31">
            <a:extLst>
              <a:ext uri="{FF2B5EF4-FFF2-40B4-BE49-F238E27FC236}">
                <a16:creationId xmlns:a16="http://schemas.microsoft.com/office/drawing/2014/main" id="{BD8FFEAC-8116-47E2-AEA5-85A2FFB3B022}"/>
              </a:ext>
            </a:extLst>
          </p:cNvPr>
          <p:cNvGrpSpPr/>
          <p:nvPr/>
        </p:nvGrpSpPr>
        <p:grpSpPr>
          <a:xfrm>
            <a:off x="0" y="9550557"/>
            <a:ext cx="18288000" cy="736443"/>
            <a:chOff x="0" y="9550557"/>
            <a:chExt cx="18288000" cy="736443"/>
          </a:xfrm>
        </p:grpSpPr>
        <p:grpSp>
          <p:nvGrpSpPr>
            <p:cNvPr id="33" name="Group 7">
              <a:extLst>
                <a:ext uri="{FF2B5EF4-FFF2-40B4-BE49-F238E27FC236}">
                  <a16:creationId xmlns:a16="http://schemas.microsoft.com/office/drawing/2014/main" id="{0C182397-1851-4A14-8114-6160DE0007A1}"/>
                </a:ext>
              </a:extLst>
            </p:cNvPr>
            <p:cNvGrpSpPr/>
            <p:nvPr/>
          </p:nvGrpSpPr>
          <p:grpSpPr>
            <a:xfrm>
              <a:off x="0" y="9550557"/>
              <a:ext cx="18288000" cy="736443"/>
              <a:chOff x="0" y="0"/>
              <a:chExt cx="5439719" cy="575567"/>
            </a:xfrm>
          </p:grpSpPr>
          <p:sp>
            <p:nvSpPr>
              <p:cNvPr id="36" name="Freeform 8">
                <a:extLst>
                  <a:ext uri="{FF2B5EF4-FFF2-40B4-BE49-F238E27FC236}">
                    <a16:creationId xmlns:a16="http://schemas.microsoft.com/office/drawing/2014/main" id="{1BFED082-C040-4E4F-959D-FFE9FFCD5E43}"/>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37" name="TextBox 9">
                <a:extLst>
                  <a:ext uri="{FF2B5EF4-FFF2-40B4-BE49-F238E27FC236}">
                    <a16:creationId xmlns:a16="http://schemas.microsoft.com/office/drawing/2014/main" id="{4EDC1A6B-7DAF-45C0-9D15-8A581B493B7F}"/>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34" name="TextBox 18">
              <a:extLst>
                <a:ext uri="{FF2B5EF4-FFF2-40B4-BE49-F238E27FC236}">
                  <a16:creationId xmlns:a16="http://schemas.microsoft.com/office/drawing/2014/main" id="{BA39401F-DA00-4D16-9FA1-CF7FAEE8177C}"/>
                </a:ext>
              </a:extLst>
            </p:cNvPr>
            <p:cNvSpPr txBox="1"/>
            <p:nvPr/>
          </p:nvSpPr>
          <p:spPr>
            <a:xfrm>
              <a:off x="152375" y="9798574"/>
              <a:ext cx="7484554"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35" name="TextBox 18">
              <a:extLst>
                <a:ext uri="{FF2B5EF4-FFF2-40B4-BE49-F238E27FC236}">
                  <a16:creationId xmlns:a16="http://schemas.microsoft.com/office/drawing/2014/main" id="{B6D3E6B4-A277-461F-B2FA-F1BFBB56911D}"/>
                </a:ext>
              </a:extLst>
            </p:cNvPr>
            <p:cNvSpPr txBox="1"/>
            <p:nvPr/>
          </p:nvSpPr>
          <p:spPr>
            <a:xfrm>
              <a:off x="13580469" y="9732861"/>
              <a:ext cx="4572000" cy="371833"/>
            </a:xfrm>
            <a:prstGeom prst="rect">
              <a:avLst/>
            </a:prstGeom>
          </p:spPr>
          <p:txBody>
            <a:bodyPr wrap="square"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38" name="Group 4">
            <a:extLst>
              <a:ext uri="{FF2B5EF4-FFF2-40B4-BE49-F238E27FC236}">
                <a16:creationId xmlns:a16="http://schemas.microsoft.com/office/drawing/2014/main" id="{E4351B06-D6A4-434A-8A47-0B9A50448B5E}"/>
              </a:ext>
            </a:extLst>
          </p:cNvPr>
          <p:cNvGrpSpPr/>
          <p:nvPr/>
        </p:nvGrpSpPr>
        <p:grpSpPr>
          <a:xfrm>
            <a:off x="1" y="1"/>
            <a:ext cx="381000" cy="1149070"/>
            <a:chOff x="0" y="0"/>
            <a:chExt cx="144101" cy="512341"/>
          </a:xfrm>
        </p:grpSpPr>
        <p:sp>
          <p:nvSpPr>
            <p:cNvPr id="39" name="Freeform 5">
              <a:extLst>
                <a:ext uri="{FF2B5EF4-FFF2-40B4-BE49-F238E27FC236}">
                  <a16:creationId xmlns:a16="http://schemas.microsoft.com/office/drawing/2014/main" id="{AF2AB2EE-4F4C-44EA-8646-4DE0647A5219}"/>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40" name="TextBox 6">
              <a:extLst>
                <a:ext uri="{FF2B5EF4-FFF2-40B4-BE49-F238E27FC236}">
                  <a16:creationId xmlns:a16="http://schemas.microsoft.com/office/drawing/2014/main" id="{21F06154-3565-4B95-8F73-4A9B0F563ECF}"/>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41" name="TextBox 13">
            <a:extLst>
              <a:ext uri="{FF2B5EF4-FFF2-40B4-BE49-F238E27FC236}">
                <a16:creationId xmlns:a16="http://schemas.microsoft.com/office/drawing/2014/main" id="{6C24E318-34DF-4300-AA78-27B03DFF5D07}"/>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17" name="TextBox 67">
            <a:extLst>
              <a:ext uri="{FF2B5EF4-FFF2-40B4-BE49-F238E27FC236}">
                <a16:creationId xmlns:a16="http://schemas.microsoft.com/office/drawing/2014/main" id="{4D0A7E42-5EDA-40C2-9E1B-B674173E615D}"/>
              </a:ext>
            </a:extLst>
          </p:cNvPr>
          <p:cNvSpPr txBox="1"/>
          <p:nvPr/>
        </p:nvSpPr>
        <p:spPr>
          <a:xfrm>
            <a:off x="15006717" y="2206245"/>
            <a:ext cx="1919154" cy="271080"/>
          </a:xfrm>
          <a:prstGeom prst="rect">
            <a:avLst/>
          </a:prstGeom>
        </p:spPr>
        <p:txBody>
          <a:bodyPr lIns="0" tIns="0" rIns="0" bIns="0" rtlCol="0" anchor="t">
            <a:spAutoFit/>
          </a:bodyPr>
          <a:lstStyle/>
          <a:p>
            <a:pPr algn="ctr">
              <a:lnSpc>
                <a:spcPts val="1080"/>
              </a:lnSpc>
            </a:pPr>
            <a:r>
              <a:rPr lang="en-US" sz="900" b="1" dirty="0">
                <a:solidFill>
                  <a:srgbClr val="FFFFFF"/>
                </a:solidFill>
                <a:latin typeface="Poppins Bold"/>
                <a:ea typeface="Poppins Bold"/>
                <a:cs typeface="Poppins Bold"/>
                <a:sym typeface="Poppins Bold"/>
              </a:rPr>
              <a:t>La Habra Branch Library</a:t>
            </a:r>
          </a:p>
          <a:p>
            <a:pPr marL="0" lvl="0" indent="0" algn="ctr">
              <a:lnSpc>
                <a:spcPts val="1080"/>
              </a:lnSpc>
            </a:pPr>
            <a:r>
              <a:rPr lang="en-US" sz="900" b="1" dirty="0">
                <a:solidFill>
                  <a:srgbClr val="FFFFFF"/>
                </a:solidFill>
                <a:latin typeface="Poppins Bold"/>
                <a:ea typeface="Poppins Bold"/>
                <a:cs typeface="Poppins Bold"/>
                <a:sym typeface="Poppins Bold"/>
              </a:rPr>
              <a:t>221 E. La Habra Blvd</a:t>
            </a:r>
          </a:p>
        </p:txBody>
      </p:sp>
      <p:sp>
        <p:nvSpPr>
          <p:cNvPr id="18" name="Freeform 14">
            <a:extLst>
              <a:ext uri="{FF2B5EF4-FFF2-40B4-BE49-F238E27FC236}">
                <a16:creationId xmlns:a16="http://schemas.microsoft.com/office/drawing/2014/main" id="{30047889-BD0A-442A-9204-B90EF20B7BBE}"/>
              </a:ext>
            </a:extLst>
          </p:cNvPr>
          <p:cNvSpPr/>
          <p:nvPr/>
        </p:nvSpPr>
        <p:spPr>
          <a:xfrm>
            <a:off x="471765" y="2221710"/>
            <a:ext cx="4733240" cy="3159438"/>
          </a:xfrm>
          <a:custGeom>
            <a:avLst/>
            <a:gdLst/>
            <a:ahLst/>
            <a:cxnLst/>
            <a:rect l="l" t="t" r="r" b="b"/>
            <a:pathLst>
              <a:path w="4733240" h="3159438">
                <a:moveTo>
                  <a:pt x="0" y="0"/>
                </a:moveTo>
                <a:lnTo>
                  <a:pt x="4733239" y="0"/>
                </a:lnTo>
                <a:lnTo>
                  <a:pt x="4733239" y="3159438"/>
                </a:lnTo>
                <a:lnTo>
                  <a:pt x="0" y="3159438"/>
                </a:lnTo>
                <a:lnTo>
                  <a:pt x="0" y="0"/>
                </a:lnTo>
                <a:close/>
              </a:path>
            </a:pathLst>
          </a:custGeom>
          <a:blipFill>
            <a:blip r:embed="rId2"/>
            <a:stretch>
              <a:fillRect/>
            </a:stretch>
          </a:blipFill>
        </p:spPr>
      </p:sp>
      <p:sp>
        <p:nvSpPr>
          <p:cNvPr id="19" name="TextBox 24">
            <a:extLst>
              <a:ext uri="{FF2B5EF4-FFF2-40B4-BE49-F238E27FC236}">
                <a16:creationId xmlns:a16="http://schemas.microsoft.com/office/drawing/2014/main" id="{8E1C995E-25EC-47D0-842A-B5F49303FDFB}"/>
              </a:ext>
            </a:extLst>
          </p:cNvPr>
          <p:cNvSpPr txBox="1"/>
          <p:nvPr/>
        </p:nvSpPr>
        <p:spPr>
          <a:xfrm>
            <a:off x="471765" y="5489309"/>
            <a:ext cx="3198734" cy="426784"/>
          </a:xfrm>
          <a:prstGeom prst="rect">
            <a:avLst/>
          </a:prstGeom>
        </p:spPr>
        <p:txBody>
          <a:bodyPr wrap="square" lIns="0" tIns="0" rIns="0" bIns="0" rtlCol="0" anchor="t">
            <a:spAutoFit/>
          </a:bodyPr>
          <a:lstStyle/>
          <a:p>
            <a:pPr algn="just">
              <a:lnSpc>
                <a:spcPts val="1599"/>
              </a:lnSpc>
            </a:pPr>
            <a:r>
              <a:rPr lang="en-US" sz="2000" b="1" dirty="0">
                <a:solidFill>
                  <a:srgbClr val="000000"/>
                </a:solidFill>
                <a:latin typeface="+mj-lt"/>
                <a:ea typeface="Pragmatica Bold"/>
                <a:cs typeface="Pragmatica Bold"/>
                <a:sym typeface="Pragmatica Bold"/>
              </a:rPr>
              <a:t>Rapid Express Car Wash</a:t>
            </a:r>
          </a:p>
          <a:p>
            <a:pPr algn="just">
              <a:lnSpc>
                <a:spcPts val="1599"/>
              </a:lnSpc>
            </a:pPr>
            <a:r>
              <a:rPr lang="en-US" sz="2000" b="1" dirty="0">
                <a:solidFill>
                  <a:srgbClr val="000000"/>
                </a:solidFill>
                <a:latin typeface="+mj-lt"/>
                <a:ea typeface="Pragmatica Bold"/>
                <a:cs typeface="Pragmatica Bold"/>
                <a:sym typeface="Pragmatica Bold"/>
              </a:rPr>
              <a:t>401 E. Imperial Hwy.</a:t>
            </a:r>
          </a:p>
        </p:txBody>
      </p:sp>
      <p:sp>
        <p:nvSpPr>
          <p:cNvPr id="20" name="Freeform 13">
            <a:extLst>
              <a:ext uri="{FF2B5EF4-FFF2-40B4-BE49-F238E27FC236}">
                <a16:creationId xmlns:a16="http://schemas.microsoft.com/office/drawing/2014/main" id="{0B4A7D57-F99A-45BA-AF32-6E1A29605E82}"/>
              </a:ext>
            </a:extLst>
          </p:cNvPr>
          <p:cNvSpPr/>
          <p:nvPr/>
        </p:nvSpPr>
        <p:spPr>
          <a:xfrm>
            <a:off x="5462954" y="2221710"/>
            <a:ext cx="5797637" cy="3159438"/>
          </a:xfrm>
          <a:custGeom>
            <a:avLst/>
            <a:gdLst/>
            <a:ahLst/>
            <a:cxnLst/>
            <a:rect l="l" t="t" r="r" b="b"/>
            <a:pathLst>
              <a:path w="6584455" h="3159438">
                <a:moveTo>
                  <a:pt x="0" y="0"/>
                </a:moveTo>
                <a:lnTo>
                  <a:pt x="6584455" y="0"/>
                </a:lnTo>
                <a:lnTo>
                  <a:pt x="6584455" y="3159438"/>
                </a:lnTo>
                <a:lnTo>
                  <a:pt x="0" y="3159438"/>
                </a:lnTo>
                <a:lnTo>
                  <a:pt x="0" y="0"/>
                </a:lnTo>
                <a:close/>
              </a:path>
            </a:pathLst>
          </a:custGeom>
          <a:blipFill>
            <a:blip r:embed="rId3"/>
            <a:stretch>
              <a:fillRect t="-2760" b="-2760"/>
            </a:stretch>
          </a:blipFill>
        </p:spPr>
      </p:sp>
      <p:sp>
        <p:nvSpPr>
          <p:cNvPr id="21" name="TextBox 23">
            <a:extLst>
              <a:ext uri="{FF2B5EF4-FFF2-40B4-BE49-F238E27FC236}">
                <a16:creationId xmlns:a16="http://schemas.microsoft.com/office/drawing/2014/main" id="{9529414A-301A-442A-8D45-730D37873EE0}"/>
              </a:ext>
            </a:extLst>
          </p:cNvPr>
          <p:cNvSpPr txBox="1"/>
          <p:nvPr/>
        </p:nvSpPr>
        <p:spPr>
          <a:xfrm>
            <a:off x="5462954" y="5450677"/>
            <a:ext cx="5423774" cy="426784"/>
          </a:xfrm>
          <a:prstGeom prst="rect">
            <a:avLst/>
          </a:prstGeom>
        </p:spPr>
        <p:txBody>
          <a:bodyPr wrap="square" lIns="0" tIns="0" rIns="0" bIns="0" rtlCol="0" anchor="t">
            <a:spAutoFit/>
          </a:bodyPr>
          <a:lstStyle/>
          <a:p>
            <a:pPr algn="just">
              <a:lnSpc>
                <a:spcPts val="1599"/>
              </a:lnSpc>
            </a:pPr>
            <a:r>
              <a:rPr lang="en-US" sz="2000" b="1" dirty="0">
                <a:solidFill>
                  <a:srgbClr val="000000"/>
                </a:solidFill>
                <a:latin typeface="+mj-lt"/>
                <a:ea typeface="Pragmatica Bold"/>
                <a:cs typeface="Pragmatica Bold"/>
                <a:sym typeface="Pragmatica Bold"/>
              </a:rPr>
              <a:t>Harbor/Stearns Shopping Center</a:t>
            </a:r>
          </a:p>
          <a:p>
            <a:pPr algn="just">
              <a:lnSpc>
                <a:spcPts val="1599"/>
              </a:lnSpc>
            </a:pPr>
            <a:r>
              <a:rPr lang="en-US" sz="2000" b="1" dirty="0">
                <a:solidFill>
                  <a:srgbClr val="000000"/>
                </a:solidFill>
                <a:latin typeface="+mj-lt"/>
                <a:ea typeface="Pragmatica Bold"/>
                <a:cs typeface="Pragmatica Bold"/>
                <a:sym typeface="Pragmatica Bold"/>
              </a:rPr>
              <a:t>301-341 N. Harbor Blvd.</a:t>
            </a:r>
          </a:p>
        </p:txBody>
      </p:sp>
      <p:sp>
        <p:nvSpPr>
          <p:cNvPr id="22" name="Freeform 12">
            <a:extLst>
              <a:ext uri="{FF2B5EF4-FFF2-40B4-BE49-F238E27FC236}">
                <a16:creationId xmlns:a16="http://schemas.microsoft.com/office/drawing/2014/main" id="{643434AE-54F1-47F5-8F48-E3C58EAE6E19}"/>
              </a:ext>
            </a:extLst>
          </p:cNvPr>
          <p:cNvSpPr/>
          <p:nvPr/>
        </p:nvSpPr>
        <p:spPr>
          <a:xfrm>
            <a:off x="11518540" y="2221710"/>
            <a:ext cx="6078235" cy="3016986"/>
          </a:xfrm>
          <a:custGeom>
            <a:avLst/>
            <a:gdLst/>
            <a:ahLst/>
            <a:cxnLst/>
            <a:rect l="l" t="t" r="r" b="b"/>
            <a:pathLst>
              <a:path w="6394021" h="3196342">
                <a:moveTo>
                  <a:pt x="0" y="0"/>
                </a:moveTo>
                <a:lnTo>
                  <a:pt x="6394020" y="0"/>
                </a:lnTo>
                <a:lnTo>
                  <a:pt x="6394020" y="3196342"/>
                </a:lnTo>
                <a:lnTo>
                  <a:pt x="0" y="3196342"/>
                </a:lnTo>
                <a:lnTo>
                  <a:pt x="0" y="0"/>
                </a:lnTo>
                <a:close/>
              </a:path>
            </a:pathLst>
          </a:custGeom>
          <a:blipFill>
            <a:blip r:embed="rId4"/>
            <a:stretch>
              <a:fillRect l="-22726" t="-5945" r="-1470"/>
            </a:stretch>
          </a:blipFill>
        </p:spPr>
      </p:sp>
      <p:sp>
        <p:nvSpPr>
          <p:cNvPr id="23" name="TextBox 22">
            <a:extLst>
              <a:ext uri="{FF2B5EF4-FFF2-40B4-BE49-F238E27FC236}">
                <a16:creationId xmlns:a16="http://schemas.microsoft.com/office/drawing/2014/main" id="{6EE79EAD-CF27-4D45-988F-1DFFDFB80D14}"/>
              </a:ext>
            </a:extLst>
          </p:cNvPr>
          <p:cNvSpPr txBox="1"/>
          <p:nvPr/>
        </p:nvSpPr>
        <p:spPr>
          <a:xfrm>
            <a:off x="11518540" y="5324421"/>
            <a:ext cx="5423774" cy="426784"/>
          </a:xfrm>
          <a:prstGeom prst="rect">
            <a:avLst/>
          </a:prstGeom>
        </p:spPr>
        <p:txBody>
          <a:bodyPr wrap="square" lIns="0" tIns="0" rIns="0" bIns="0" rtlCol="0" anchor="t">
            <a:spAutoFit/>
          </a:bodyPr>
          <a:lstStyle/>
          <a:p>
            <a:pPr marL="0" lvl="0" indent="0" algn="just">
              <a:lnSpc>
                <a:spcPts val="1599"/>
              </a:lnSpc>
              <a:spcBef>
                <a:spcPct val="0"/>
              </a:spcBef>
            </a:pPr>
            <a:r>
              <a:rPr lang="en-US" sz="2000" b="1" u="none" strike="noStrike" dirty="0">
                <a:solidFill>
                  <a:srgbClr val="000000"/>
                </a:solidFill>
                <a:latin typeface="+mj-lt"/>
                <a:ea typeface="Pragmatica Bold"/>
                <a:cs typeface="Pragmatica Bold"/>
                <a:sym typeface="Pragmatica Bold"/>
              </a:rPr>
              <a:t>Berri Bros Gas Station With 7-eleven</a:t>
            </a:r>
          </a:p>
          <a:p>
            <a:pPr marL="0" lvl="0" indent="0" algn="just">
              <a:lnSpc>
                <a:spcPts val="1599"/>
              </a:lnSpc>
              <a:spcBef>
                <a:spcPct val="0"/>
              </a:spcBef>
            </a:pPr>
            <a:r>
              <a:rPr lang="en-US" sz="2000" b="1" u="none" strike="noStrike" dirty="0">
                <a:solidFill>
                  <a:srgbClr val="000000"/>
                </a:solidFill>
                <a:latin typeface="+mj-lt"/>
                <a:ea typeface="Pragmatica Bold"/>
                <a:cs typeface="Pragmatica Bold"/>
                <a:sym typeface="Pragmatica Bold"/>
              </a:rPr>
              <a:t>750 N. Harbor Blvd.</a:t>
            </a:r>
          </a:p>
        </p:txBody>
      </p:sp>
      <p:pic>
        <p:nvPicPr>
          <p:cNvPr id="24" name="Picture 23">
            <a:extLst>
              <a:ext uri="{FF2B5EF4-FFF2-40B4-BE49-F238E27FC236}">
                <a16:creationId xmlns:a16="http://schemas.microsoft.com/office/drawing/2014/main" id="{B8FBECEB-173E-4F5C-8AB9-D061EBD0D4E4}"/>
              </a:ext>
            </a:extLst>
          </p:cNvPr>
          <p:cNvPicPr>
            <a:picLocks noChangeAspect="1"/>
          </p:cNvPicPr>
          <p:nvPr/>
        </p:nvPicPr>
        <p:blipFill rotWithShape="1">
          <a:blip r:embed="rId5"/>
          <a:srcRect l="4016" b="17130"/>
          <a:stretch/>
        </p:blipFill>
        <p:spPr>
          <a:xfrm>
            <a:off x="2140841" y="5985446"/>
            <a:ext cx="3641988" cy="3031052"/>
          </a:xfrm>
          <a:prstGeom prst="rect">
            <a:avLst/>
          </a:prstGeom>
        </p:spPr>
      </p:pic>
      <p:pic>
        <p:nvPicPr>
          <p:cNvPr id="25" name="Picture 24">
            <a:extLst>
              <a:ext uri="{FF2B5EF4-FFF2-40B4-BE49-F238E27FC236}">
                <a16:creationId xmlns:a16="http://schemas.microsoft.com/office/drawing/2014/main" id="{A87CCF24-639B-4483-9D32-CD8BBEA4E522}"/>
              </a:ext>
            </a:extLst>
          </p:cNvPr>
          <p:cNvPicPr>
            <a:picLocks noChangeAspect="1"/>
          </p:cNvPicPr>
          <p:nvPr/>
        </p:nvPicPr>
        <p:blipFill rotWithShape="1">
          <a:blip r:embed="rId6"/>
          <a:srcRect b="17515"/>
          <a:stretch/>
        </p:blipFill>
        <p:spPr>
          <a:xfrm>
            <a:off x="6629400" y="5999512"/>
            <a:ext cx="3344429" cy="3016986"/>
          </a:xfrm>
          <a:prstGeom prst="rect">
            <a:avLst/>
          </a:prstGeom>
        </p:spPr>
      </p:pic>
      <p:sp>
        <p:nvSpPr>
          <p:cNvPr id="26" name="TextBox 24">
            <a:extLst>
              <a:ext uri="{FF2B5EF4-FFF2-40B4-BE49-F238E27FC236}">
                <a16:creationId xmlns:a16="http://schemas.microsoft.com/office/drawing/2014/main" id="{187E8D56-C85F-4979-A0A5-C37E89011297}"/>
              </a:ext>
            </a:extLst>
          </p:cNvPr>
          <p:cNvSpPr txBox="1"/>
          <p:nvPr/>
        </p:nvSpPr>
        <p:spPr>
          <a:xfrm>
            <a:off x="6691555" y="9077862"/>
            <a:ext cx="2225412" cy="426784"/>
          </a:xfrm>
          <a:prstGeom prst="rect">
            <a:avLst/>
          </a:prstGeom>
        </p:spPr>
        <p:txBody>
          <a:bodyPr wrap="square" lIns="0" tIns="0" rIns="0" bIns="0" rtlCol="0" anchor="t">
            <a:spAutoFit/>
          </a:bodyPr>
          <a:lstStyle/>
          <a:p>
            <a:pPr algn="just">
              <a:lnSpc>
                <a:spcPts val="1599"/>
              </a:lnSpc>
            </a:pPr>
            <a:r>
              <a:rPr lang="en-US" sz="2000" b="1" dirty="0">
                <a:solidFill>
                  <a:srgbClr val="000000"/>
                </a:solidFill>
                <a:latin typeface="+mj-lt"/>
                <a:ea typeface="Pragmatica Bold"/>
                <a:cs typeface="Pragmatica Bold"/>
                <a:sym typeface="Pragmatica Bold"/>
              </a:rPr>
              <a:t>America’s Tire</a:t>
            </a:r>
          </a:p>
          <a:p>
            <a:pPr algn="just">
              <a:lnSpc>
                <a:spcPts val="1599"/>
              </a:lnSpc>
            </a:pPr>
            <a:r>
              <a:rPr lang="en-US" sz="2000" b="1" dirty="0">
                <a:solidFill>
                  <a:srgbClr val="000000"/>
                </a:solidFill>
                <a:latin typeface="+mj-lt"/>
                <a:ea typeface="Pragmatica Bold"/>
                <a:cs typeface="Pragmatica Bold"/>
                <a:sym typeface="Pragmatica Bold"/>
              </a:rPr>
              <a:t>777 W. Beach Blvd.</a:t>
            </a:r>
          </a:p>
        </p:txBody>
      </p:sp>
      <p:sp>
        <p:nvSpPr>
          <p:cNvPr id="27" name="TextBox 24">
            <a:extLst>
              <a:ext uri="{FF2B5EF4-FFF2-40B4-BE49-F238E27FC236}">
                <a16:creationId xmlns:a16="http://schemas.microsoft.com/office/drawing/2014/main" id="{7F9C0486-3B7D-4D1E-93C3-DBD8CF2C0EF2}"/>
              </a:ext>
            </a:extLst>
          </p:cNvPr>
          <p:cNvSpPr txBox="1"/>
          <p:nvPr/>
        </p:nvSpPr>
        <p:spPr>
          <a:xfrm>
            <a:off x="2140841" y="9051123"/>
            <a:ext cx="3429000" cy="426784"/>
          </a:xfrm>
          <a:prstGeom prst="rect">
            <a:avLst/>
          </a:prstGeom>
        </p:spPr>
        <p:txBody>
          <a:bodyPr wrap="square" lIns="0" tIns="0" rIns="0" bIns="0" rtlCol="0" anchor="t">
            <a:spAutoFit/>
          </a:bodyPr>
          <a:lstStyle/>
          <a:p>
            <a:pPr algn="just">
              <a:lnSpc>
                <a:spcPts val="1599"/>
              </a:lnSpc>
            </a:pPr>
            <a:r>
              <a:rPr lang="en-US" sz="2000" b="1" dirty="0">
                <a:solidFill>
                  <a:srgbClr val="000000"/>
                </a:solidFill>
                <a:latin typeface="+mj-lt"/>
                <a:ea typeface="Pragmatica Bold"/>
                <a:cs typeface="Pragmatica Bold"/>
                <a:sym typeface="Pragmatica Bold"/>
              </a:rPr>
              <a:t>ROL_LH</a:t>
            </a:r>
          </a:p>
          <a:p>
            <a:pPr algn="just">
              <a:lnSpc>
                <a:spcPts val="1599"/>
              </a:lnSpc>
            </a:pPr>
            <a:r>
              <a:rPr lang="en-US" sz="2000" b="1" dirty="0">
                <a:solidFill>
                  <a:srgbClr val="000000"/>
                </a:solidFill>
                <a:latin typeface="+mj-lt"/>
                <a:ea typeface="Pragmatica Bold"/>
                <a:cs typeface="Pragmatica Bold"/>
                <a:sym typeface="Pragmatica Bold"/>
              </a:rPr>
              <a:t>1202 S. Idaho Street, Ste E/F</a:t>
            </a:r>
          </a:p>
        </p:txBody>
      </p:sp>
      <p:pic>
        <p:nvPicPr>
          <p:cNvPr id="2" name="Picture 1">
            <a:extLst>
              <a:ext uri="{FF2B5EF4-FFF2-40B4-BE49-F238E27FC236}">
                <a16:creationId xmlns:a16="http://schemas.microsoft.com/office/drawing/2014/main" id="{149CCD0B-AA90-4FE1-BEDB-04CFD0915413}"/>
              </a:ext>
            </a:extLst>
          </p:cNvPr>
          <p:cNvPicPr>
            <a:picLocks noChangeAspect="1"/>
          </p:cNvPicPr>
          <p:nvPr/>
        </p:nvPicPr>
        <p:blipFill>
          <a:blip r:embed="rId7"/>
          <a:stretch>
            <a:fillRect/>
          </a:stretch>
        </p:blipFill>
        <p:spPr>
          <a:xfrm>
            <a:off x="10653328" y="5997073"/>
            <a:ext cx="4219575" cy="3019425"/>
          </a:xfrm>
          <a:prstGeom prst="rect">
            <a:avLst/>
          </a:prstGeom>
        </p:spPr>
      </p:pic>
      <p:sp>
        <p:nvSpPr>
          <p:cNvPr id="28" name="TextBox 24">
            <a:extLst>
              <a:ext uri="{FF2B5EF4-FFF2-40B4-BE49-F238E27FC236}">
                <a16:creationId xmlns:a16="http://schemas.microsoft.com/office/drawing/2014/main" id="{224D984E-746C-4BD6-9BC3-07896EB6539E}"/>
              </a:ext>
            </a:extLst>
          </p:cNvPr>
          <p:cNvSpPr txBox="1"/>
          <p:nvPr/>
        </p:nvSpPr>
        <p:spPr>
          <a:xfrm>
            <a:off x="10653328" y="9087232"/>
            <a:ext cx="2529272" cy="426784"/>
          </a:xfrm>
          <a:prstGeom prst="rect">
            <a:avLst/>
          </a:prstGeom>
        </p:spPr>
        <p:txBody>
          <a:bodyPr wrap="square" lIns="0" tIns="0" rIns="0" bIns="0" rtlCol="0" anchor="t">
            <a:spAutoFit/>
          </a:bodyPr>
          <a:lstStyle/>
          <a:p>
            <a:pPr algn="just">
              <a:lnSpc>
                <a:spcPts val="1599"/>
              </a:lnSpc>
            </a:pPr>
            <a:r>
              <a:rPr lang="en-US" sz="2000" b="1" dirty="0">
                <a:solidFill>
                  <a:srgbClr val="000000"/>
                </a:solidFill>
                <a:latin typeface="+mj-lt"/>
                <a:ea typeface="Pragmatica Bold"/>
                <a:cs typeface="Pragmatica Bold"/>
                <a:sym typeface="Pragmatica Bold"/>
              </a:rPr>
              <a:t>Mega Mart</a:t>
            </a:r>
          </a:p>
          <a:p>
            <a:pPr algn="just">
              <a:lnSpc>
                <a:spcPts val="1599"/>
              </a:lnSpc>
            </a:pPr>
            <a:r>
              <a:rPr lang="en-US" sz="2000" b="1" dirty="0">
                <a:solidFill>
                  <a:srgbClr val="000000"/>
                </a:solidFill>
                <a:latin typeface="+mj-lt"/>
                <a:ea typeface="Pragmatica Bold"/>
                <a:cs typeface="Pragmatica Bold"/>
                <a:sym typeface="Pragmatica Bold"/>
              </a:rPr>
              <a:t>1610 W. Imperial Hwy</a:t>
            </a:r>
          </a:p>
        </p:txBody>
      </p:sp>
    </p:spTree>
    <p:extLst>
      <p:ext uri="{BB962C8B-B14F-4D97-AF65-F5344CB8AC3E}">
        <p14:creationId xmlns:p14="http://schemas.microsoft.com/office/powerpoint/2010/main" val="37054011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BD8FFEAC-8116-47E2-AEA5-85A2FFB3B022}"/>
              </a:ext>
            </a:extLst>
          </p:cNvPr>
          <p:cNvGrpSpPr/>
          <p:nvPr/>
        </p:nvGrpSpPr>
        <p:grpSpPr>
          <a:xfrm>
            <a:off x="0" y="9550557"/>
            <a:ext cx="18288000" cy="736443"/>
            <a:chOff x="0" y="9550557"/>
            <a:chExt cx="18288000" cy="736443"/>
          </a:xfrm>
        </p:grpSpPr>
        <p:grpSp>
          <p:nvGrpSpPr>
            <p:cNvPr id="33" name="Group 7">
              <a:extLst>
                <a:ext uri="{FF2B5EF4-FFF2-40B4-BE49-F238E27FC236}">
                  <a16:creationId xmlns:a16="http://schemas.microsoft.com/office/drawing/2014/main" id="{0C182397-1851-4A14-8114-6160DE0007A1}"/>
                </a:ext>
              </a:extLst>
            </p:cNvPr>
            <p:cNvGrpSpPr/>
            <p:nvPr/>
          </p:nvGrpSpPr>
          <p:grpSpPr>
            <a:xfrm>
              <a:off x="0" y="9550557"/>
              <a:ext cx="18288000" cy="736443"/>
              <a:chOff x="0" y="0"/>
              <a:chExt cx="5439719" cy="575567"/>
            </a:xfrm>
          </p:grpSpPr>
          <p:sp>
            <p:nvSpPr>
              <p:cNvPr id="36" name="Freeform 8">
                <a:extLst>
                  <a:ext uri="{FF2B5EF4-FFF2-40B4-BE49-F238E27FC236}">
                    <a16:creationId xmlns:a16="http://schemas.microsoft.com/office/drawing/2014/main" id="{1BFED082-C040-4E4F-959D-FFE9FFCD5E43}"/>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37" name="TextBox 9">
                <a:extLst>
                  <a:ext uri="{FF2B5EF4-FFF2-40B4-BE49-F238E27FC236}">
                    <a16:creationId xmlns:a16="http://schemas.microsoft.com/office/drawing/2014/main" id="{4EDC1A6B-7DAF-45C0-9D15-8A581B493B7F}"/>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34" name="TextBox 18">
              <a:extLst>
                <a:ext uri="{FF2B5EF4-FFF2-40B4-BE49-F238E27FC236}">
                  <a16:creationId xmlns:a16="http://schemas.microsoft.com/office/drawing/2014/main" id="{BA39401F-DA00-4D16-9FA1-CF7FAEE8177C}"/>
                </a:ext>
              </a:extLst>
            </p:cNvPr>
            <p:cNvSpPr txBox="1"/>
            <p:nvPr/>
          </p:nvSpPr>
          <p:spPr>
            <a:xfrm>
              <a:off x="152375" y="9798574"/>
              <a:ext cx="7484554"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35" name="TextBox 18">
              <a:extLst>
                <a:ext uri="{FF2B5EF4-FFF2-40B4-BE49-F238E27FC236}">
                  <a16:creationId xmlns:a16="http://schemas.microsoft.com/office/drawing/2014/main" id="{B6D3E6B4-A277-461F-B2FA-F1BFBB56911D}"/>
                </a:ext>
              </a:extLst>
            </p:cNvPr>
            <p:cNvSpPr txBox="1"/>
            <p:nvPr/>
          </p:nvSpPr>
          <p:spPr>
            <a:xfrm>
              <a:off x="13580469" y="9732861"/>
              <a:ext cx="4572000" cy="371833"/>
            </a:xfrm>
            <a:prstGeom prst="rect">
              <a:avLst/>
            </a:prstGeom>
          </p:spPr>
          <p:txBody>
            <a:bodyPr wrap="square"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38" name="Group 4">
            <a:extLst>
              <a:ext uri="{FF2B5EF4-FFF2-40B4-BE49-F238E27FC236}">
                <a16:creationId xmlns:a16="http://schemas.microsoft.com/office/drawing/2014/main" id="{E4351B06-D6A4-434A-8A47-0B9A50448B5E}"/>
              </a:ext>
            </a:extLst>
          </p:cNvPr>
          <p:cNvGrpSpPr/>
          <p:nvPr/>
        </p:nvGrpSpPr>
        <p:grpSpPr>
          <a:xfrm>
            <a:off x="1" y="1"/>
            <a:ext cx="381000" cy="1149070"/>
            <a:chOff x="0" y="0"/>
            <a:chExt cx="144101" cy="512341"/>
          </a:xfrm>
        </p:grpSpPr>
        <p:sp>
          <p:nvSpPr>
            <p:cNvPr id="39" name="Freeform 5">
              <a:extLst>
                <a:ext uri="{FF2B5EF4-FFF2-40B4-BE49-F238E27FC236}">
                  <a16:creationId xmlns:a16="http://schemas.microsoft.com/office/drawing/2014/main" id="{AF2AB2EE-4F4C-44EA-8646-4DE0647A5219}"/>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40" name="TextBox 6">
              <a:extLst>
                <a:ext uri="{FF2B5EF4-FFF2-40B4-BE49-F238E27FC236}">
                  <a16:creationId xmlns:a16="http://schemas.microsoft.com/office/drawing/2014/main" id="{21F06154-3565-4B95-8F73-4A9B0F563ECF}"/>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41" name="TextBox 13">
            <a:extLst>
              <a:ext uri="{FF2B5EF4-FFF2-40B4-BE49-F238E27FC236}">
                <a16:creationId xmlns:a16="http://schemas.microsoft.com/office/drawing/2014/main" id="{6C24E318-34DF-4300-AA78-27B03DFF5D07}"/>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13" name="Freeform 11">
            <a:extLst>
              <a:ext uri="{FF2B5EF4-FFF2-40B4-BE49-F238E27FC236}">
                <a16:creationId xmlns:a16="http://schemas.microsoft.com/office/drawing/2014/main" id="{F12E8DCD-C565-44D9-B56A-7C3B0EB57BE0}"/>
              </a:ext>
            </a:extLst>
          </p:cNvPr>
          <p:cNvSpPr/>
          <p:nvPr/>
        </p:nvSpPr>
        <p:spPr>
          <a:xfrm>
            <a:off x="2133600" y="1992485"/>
            <a:ext cx="4483399" cy="3097279"/>
          </a:xfrm>
          <a:custGeom>
            <a:avLst/>
            <a:gdLst/>
            <a:ahLst/>
            <a:cxnLst/>
            <a:rect l="l" t="t" r="r" b="b"/>
            <a:pathLst>
              <a:path w="5426223" h="3011554">
                <a:moveTo>
                  <a:pt x="0" y="0"/>
                </a:moveTo>
                <a:lnTo>
                  <a:pt x="5426223" y="0"/>
                </a:lnTo>
                <a:lnTo>
                  <a:pt x="5426223" y="3011554"/>
                </a:lnTo>
                <a:lnTo>
                  <a:pt x="0" y="3011554"/>
                </a:lnTo>
                <a:lnTo>
                  <a:pt x="0" y="0"/>
                </a:lnTo>
                <a:close/>
              </a:path>
            </a:pathLst>
          </a:custGeom>
          <a:blipFill>
            <a:blip r:embed="rId2"/>
            <a:stretch>
              <a:fillRect/>
            </a:stretch>
          </a:blipFill>
        </p:spPr>
      </p:sp>
      <p:sp>
        <p:nvSpPr>
          <p:cNvPr id="14" name="Freeform 12">
            <a:extLst>
              <a:ext uri="{FF2B5EF4-FFF2-40B4-BE49-F238E27FC236}">
                <a16:creationId xmlns:a16="http://schemas.microsoft.com/office/drawing/2014/main" id="{E693007D-BF4C-4690-A448-10B0DEE3BC2F}"/>
              </a:ext>
            </a:extLst>
          </p:cNvPr>
          <p:cNvSpPr/>
          <p:nvPr/>
        </p:nvSpPr>
        <p:spPr>
          <a:xfrm>
            <a:off x="7412543" y="2002009"/>
            <a:ext cx="4005056" cy="3097279"/>
          </a:xfrm>
          <a:custGeom>
            <a:avLst/>
            <a:gdLst/>
            <a:ahLst/>
            <a:cxnLst/>
            <a:rect l="l" t="t" r="r" b="b"/>
            <a:pathLst>
              <a:path w="4005056" h="3011554">
                <a:moveTo>
                  <a:pt x="0" y="0"/>
                </a:moveTo>
                <a:lnTo>
                  <a:pt x="4005056" y="0"/>
                </a:lnTo>
                <a:lnTo>
                  <a:pt x="4005056" y="3011554"/>
                </a:lnTo>
                <a:lnTo>
                  <a:pt x="0" y="3011554"/>
                </a:lnTo>
                <a:lnTo>
                  <a:pt x="0" y="0"/>
                </a:lnTo>
                <a:close/>
              </a:path>
            </a:pathLst>
          </a:custGeom>
          <a:blipFill>
            <a:blip r:embed="rId3"/>
            <a:stretch>
              <a:fillRect/>
            </a:stretch>
          </a:blipFill>
        </p:spPr>
      </p:sp>
      <p:sp>
        <p:nvSpPr>
          <p:cNvPr id="16" name="Freeform 14">
            <a:extLst>
              <a:ext uri="{FF2B5EF4-FFF2-40B4-BE49-F238E27FC236}">
                <a16:creationId xmlns:a16="http://schemas.microsoft.com/office/drawing/2014/main" id="{51974307-AFB9-41ED-B5DC-EAF9EB63C904}"/>
              </a:ext>
            </a:extLst>
          </p:cNvPr>
          <p:cNvSpPr/>
          <p:nvPr/>
        </p:nvSpPr>
        <p:spPr>
          <a:xfrm>
            <a:off x="12103399" y="2003933"/>
            <a:ext cx="3341157" cy="3095355"/>
          </a:xfrm>
          <a:custGeom>
            <a:avLst/>
            <a:gdLst/>
            <a:ahLst/>
            <a:cxnLst/>
            <a:rect l="l" t="t" r="r" b="b"/>
            <a:pathLst>
              <a:path w="3831015" h="3009631">
                <a:moveTo>
                  <a:pt x="0" y="0"/>
                </a:moveTo>
                <a:lnTo>
                  <a:pt x="3831015" y="0"/>
                </a:lnTo>
                <a:lnTo>
                  <a:pt x="3831015" y="3009632"/>
                </a:lnTo>
                <a:lnTo>
                  <a:pt x="0" y="3009632"/>
                </a:lnTo>
                <a:lnTo>
                  <a:pt x="0" y="0"/>
                </a:lnTo>
                <a:close/>
              </a:path>
            </a:pathLst>
          </a:custGeom>
          <a:blipFill>
            <a:blip r:embed="rId4"/>
            <a:stretch>
              <a:fillRect b="-27291"/>
            </a:stretch>
          </a:blipFill>
        </p:spPr>
      </p:sp>
      <p:sp>
        <p:nvSpPr>
          <p:cNvPr id="17" name="Freeform 15">
            <a:extLst>
              <a:ext uri="{FF2B5EF4-FFF2-40B4-BE49-F238E27FC236}">
                <a16:creationId xmlns:a16="http://schemas.microsoft.com/office/drawing/2014/main" id="{07EBB339-B67D-4B6F-BF2D-0A51C827EDC3}"/>
              </a:ext>
            </a:extLst>
          </p:cNvPr>
          <p:cNvSpPr/>
          <p:nvPr/>
        </p:nvSpPr>
        <p:spPr>
          <a:xfrm>
            <a:off x="2375627" y="5923781"/>
            <a:ext cx="4431946" cy="2952784"/>
          </a:xfrm>
          <a:custGeom>
            <a:avLst/>
            <a:gdLst/>
            <a:ahLst/>
            <a:cxnLst/>
            <a:rect l="l" t="t" r="r" b="b"/>
            <a:pathLst>
              <a:path w="4431946" h="2952784">
                <a:moveTo>
                  <a:pt x="0" y="0"/>
                </a:moveTo>
                <a:lnTo>
                  <a:pt x="4431946" y="0"/>
                </a:lnTo>
                <a:lnTo>
                  <a:pt x="4431946" y="2952784"/>
                </a:lnTo>
                <a:lnTo>
                  <a:pt x="0" y="2952784"/>
                </a:lnTo>
                <a:lnTo>
                  <a:pt x="0" y="0"/>
                </a:lnTo>
                <a:close/>
              </a:path>
            </a:pathLst>
          </a:custGeom>
          <a:blipFill>
            <a:blip r:embed="rId5"/>
            <a:stretch>
              <a:fillRect/>
            </a:stretch>
          </a:blipFill>
        </p:spPr>
      </p:sp>
      <p:sp>
        <p:nvSpPr>
          <p:cNvPr id="18" name="Freeform 16">
            <a:extLst>
              <a:ext uri="{FF2B5EF4-FFF2-40B4-BE49-F238E27FC236}">
                <a16:creationId xmlns:a16="http://schemas.microsoft.com/office/drawing/2014/main" id="{A00A25C8-92EF-4E24-B533-8AB1EEC4FE43}"/>
              </a:ext>
            </a:extLst>
          </p:cNvPr>
          <p:cNvSpPr/>
          <p:nvPr/>
        </p:nvSpPr>
        <p:spPr>
          <a:xfrm>
            <a:off x="6957921" y="5923781"/>
            <a:ext cx="4423647" cy="2952784"/>
          </a:xfrm>
          <a:custGeom>
            <a:avLst/>
            <a:gdLst/>
            <a:ahLst/>
            <a:cxnLst/>
            <a:rect l="l" t="t" r="r" b="b"/>
            <a:pathLst>
              <a:path w="4423647" h="2952784">
                <a:moveTo>
                  <a:pt x="0" y="0"/>
                </a:moveTo>
                <a:lnTo>
                  <a:pt x="4423647" y="0"/>
                </a:lnTo>
                <a:lnTo>
                  <a:pt x="4423647" y="2952784"/>
                </a:lnTo>
                <a:lnTo>
                  <a:pt x="0" y="2952784"/>
                </a:lnTo>
                <a:lnTo>
                  <a:pt x="0" y="0"/>
                </a:lnTo>
                <a:close/>
              </a:path>
            </a:pathLst>
          </a:custGeom>
          <a:blipFill>
            <a:blip r:embed="rId6"/>
            <a:stretch>
              <a:fillRect/>
            </a:stretch>
          </a:blipFill>
        </p:spPr>
      </p:sp>
      <p:sp>
        <p:nvSpPr>
          <p:cNvPr id="19" name="Freeform 17">
            <a:extLst>
              <a:ext uri="{FF2B5EF4-FFF2-40B4-BE49-F238E27FC236}">
                <a16:creationId xmlns:a16="http://schemas.microsoft.com/office/drawing/2014/main" id="{7846DCC4-12A5-4945-A1EE-A33C37BB772E}"/>
              </a:ext>
            </a:extLst>
          </p:cNvPr>
          <p:cNvSpPr/>
          <p:nvPr/>
        </p:nvSpPr>
        <p:spPr>
          <a:xfrm>
            <a:off x="11630911" y="5923781"/>
            <a:ext cx="3937046" cy="2952784"/>
          </a:xfrm>
          <a:custGeom>
            <a:avLst/>
            <a:gdLst/>
            <a:ahLst/>
            <a:cxnLst/>
            <a:rect l="l" t="t" r="r" b="b"/>
            <a:pathLst>
              <a:path w="3937046" h="2952784">
                <a:moveTo>
                  <a:pt x="0" y="0"/>
                </a:moveTo>
                <a:lnTo>
                  <a:pt x="3937046" y="0"/>
                </a:lnTo>
                <a:lnTo>
                  <a:pt x="3937046" y="2952784"/>
                </a:lnTo>
                <a:lnTo>
                  <a:pt x="0" y="2952784"/>
                </a:lnTo>
                <a:lnTo>
                  <a:pt x="0" y="0"/>
                </a:lnTo>
                <a:close/>
              </a:path>
            </a:pathLst>
          </a:custGeom>
          <a:blipFill>
            <a:blip r:embed="rId7"/>
            <a:stretch>
              <a:fillRect/>
            </a:stretch>
          </a:blipFill>
        </p:spPr>
      </p:sp>
      <p:sp>
        <p:nvSpPr>
          <p:cNvPr id="20" name="TextBox 21">
            <a:extLst>
              <a:ext uri="{FF2B5EF4-FFF2-40B4-BE49-F238E27FC236}">
                <a16:creationId xmlns:a16="http://schemas.microsoft.com/office/drawing/2014/main" id="{1AB17C08-0C68-4478-B84A-22DBEB99D00A}"/>
              </a:ext>
            </a:extLst>
          </p:cNvPr>
          <p:cNvSpPr txBox="1"/>
          <p:nvPr/>
        </p:nvSpPr>
        <p:spPr>
          <a:xfrm>
            <a:off x="2123852" y="5154689"/>
            <a:ext cx="3076814" cy="417487"/>
          </a:xfrm>
          <a:prstGeom prst="rect">
            <a:avLst/>
          </a:prstGeom>
        </p:spPr>
        <p:txBody>
          <a:bodyPr wrap="square" lIns="0" tIns="0" rIns="0" bIns="0" rtlCol="0" anchor="t">
            <a:spAutoFit/>
          </a:bodyPr>
          <a:lstStyle/>
          <a:p>
            <a:pPr>
              <a:lnSpc>
                <a:spcPts val="1599"/>
              </a:lnSpc>
            </a:pP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Applebee’s </a:t>
            </a:r>
          </a:p>
          <a:p>
            <a:pPr>
              <a:lnSpc>
                <a:spcPts val="1599"/>
              </a:lnSpc>
            </a:pP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1238 W. Imperial Hwy.</a:t>
            </a:r>
          </a:p>
        </p:txBody>
      </p:sp>
      <p:sp>
        <p:nvSpPr>
          <p:cNvPr id="21" name="TextBox 22">
            <a:extLst>
              <a:ext uri="{FF2B5EF4-FFF2-40B4-BE49-F238E27FC236}">
                <a16:creationId xmlns:a16="http://schemas.microsoft.com/office/drawing/2014/main" id="{3AF8D9F5-C855-4522-92FC-95E63390FE2C}"/>
              </a:ext>
            </a:extLst>
          </p:cNvPr>
          <p:cNvSpPr txBox="1"/>
          <p:nvPr/>
        </p:nvSpPr>
        <p:spPr>
          <a:xfrm>
            <a:off x="7336351" y="5213607"/>
            <a:ext cx="3076814" cy="417487"/>
          </a:xfrm>
          <a:prstGeom prst="rect">
            <a:avLst/>
          </a:prstGeom>
        </p:spPr>
        <p:txBody>
          <a:bodyPr wrap="square" lIns="0" tIns="0" rIns="0" bIns="0" rtlCol="0" anchor="t">
            <a:spAutoFit/>
          </a:bodyPr>
          <a:lstStyle/>
          <a:p>
            <a:pPr>
              <a:lnSpc>
                <a:spcPts val="1599"/>
              </a:lnSpc>
            </a:pPr>
            <a:r>
              <a:rPr lang="en-US" sz="2000" b="1" dirty="0" err="1">
                <a:solidFill>
                  <a:srgbClr val="000000"/>
                </a:solidFill>
                <a:latin typeface="Arial" panose="020B0604020202020204" pitchFamily="34" charset="0"/>
                <a:ea typeface="Pragmatica Bold"/>
                <a:cs typeface="Arial" panose="020B0604020202020204" pitchFamily="34" charset="0"/>
                <a:sym typeface="Pragmatica Bold"/>
              </a:rPr>
              <a:t>Cocori</a:t>
            </a: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 K-Food &amp; Pub</a:t>
            </a:r>
          </a:p>
          <a:p>
            <a:pPr marL="0" lvl="0" indent="0">
              <a:lnSpc>
                <a:spcPts val="1599"/>
              </a:lnSpc>
              <a:spcBef>
                <a:spcPct val="0"/>
              </a:spcBef>
            </a:pP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1331 W. Imperial Hwy</a:t>
            </a:r>
          </a:p>
        </p:txBody>
      </p:sp>
      <p:sp>
        <p:nvSpPr>
          <p:cNvPr id="22" name="TextBox 24">
            <a:extLst>
              <a:ext uri="{FF2B5EF4-FFF2-40B4-BE49-F238E27FC236}">
                <a16:creationId xmlns:a16="http://schemas.microsoft.com/office/drawing/2014/main" id="{C2AFE984-30C3-408C-B5AC-4D1144603877}"/>
              </a:ext>
            </a:extLst>
          </p:cNvPr>
          <p:cNvSpPr txBox="1"/>
          <p:nvPr/>
        </p:nvSpPr>
        <p:spPr>
          <a:xfrm>
            <a:off x="2375627" y="8962290"/>
            <a:ext cx="4429894" cy="417487"/>
          </a:xfrm>
          <a:prstGeom prst="rect">
            <a:avLst/>
          </a:prstGeom>
        </p:spPr>
        <p:txBody>
          <a:bodyPr wrap="square" lIns="0" tIns="0" rIns="0" bIns="0" rtlCol="0" anchor="t">
            <a:spAutoFit/>
          </a:bodyPr>
          <a:lstStyle/>
          <a:p>
            <a:pPr>
              <a:lnSpc>
                <a:spcPts val="1599"/>
              </a:lnSpc>
            </a:pP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Little Kids World Playground</a:t>
            </a:r>
          </a:p>
          <a:p>
            <a:pPr>
              <a:lnSpc>
                <a:spcPts val="1599"/>
              </a:lnSpc>
            </a:pP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1377 W. Whittier Blvd.</a:t>
            </a:r>
          </a:p>
        </p:txBody>
      </p:sp>
      <p:sp>
        <p:nvSpPr>
          <p:cNvPr id="23" name="TextBox 25">
            <a:extLst>
              <a:ext uri="{FF2B5EF4-FFF2-40B4-BE49-F238E27FC236}">
                <a16:creationId xmlns:a16="http://schemas.microsoft.com/office/drawing/2014/main" id="{41350FD4-E3A6-4C03-800B-429666F98ED1}"/>
              </a:ext>
            </a:extLst>
          </p:cNvPr>
          <p:cNvSpPr txBox="1"/>
          <p:nvPr/>
        </p:nvSpPr>
        <p:spPr>
          <a:xfrm>
            <a:off x="6957921" y="8962290"/>
            <a:ext cx="3198734" cy="417487"/>
          </a:xfrm>
          <a:prstGeom prst="rect">
            <a:avLst/>
          </a:prstGeom>
        </p:spPr>
        <p:txBody>
          <a:bodyPr wrap="square" lIns="0" tIns="0" rIns="0" bIns="0" rtlCol="0" anchor="t">
            <a:spAutoFit/>
          </a:bodyPr>
          <a:lstStyle/>
          <a:p>
            <a:pPr>
              <a:lnSpc>
                <a:spcPts val="1599"/>
              </a:lnSpc>
            </a:pP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El Moro Churros</a:t>
            </a:r>
          </a:p>
          <a:p>
            <a:pPr>
              <a:lnSpc>
                <a:spcPts val="1599"/>
              </a:lnSpc>
            </a:pP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1327 W. Whittier Blvd.</a:t>
            </a:r>
          </a:p>
        </p:txBody>
      </p:sp>
      <p:sp>
        <p:nvSpPr>
          <p:cNvPr id="24" name="TextBox 26">
            <a:extLst>
              <a:ext uri="{FF2B5EF4-FFF2-40B4-BE49-F238E27FC236}">
                <a16:creationId xmlns:a16="http://schemas.microsoft.com/office/drawing/2014/main" id="{985EE693-8F87-4B9C-A81D-C590CB734CD1}"/>
              </a:ext>
            </a:extLst>
          </p:cNvPr>
          <p:cNvSpPr txBox="1"/>
          <p:nvPr/>
        </p:nvSpPr>
        <p:spPr>
          <a:xfrm>
            <a:off x="11630911" y="8962290"/>
            <a:ext cx="3198734" cy="417487"/>
          </a:xfrm>
          <a:prstGeom prst="rect">
            <a:avLst/>
          </a:prstGeom>
        </p:spPr>
        <p:txBody>
          <a:bodyPr wrap="square" lIns="0" tIns="0" rIns="0" bIns="0" rtlCol="0" anchor="t">
            <a:spAutoFit/>
          </a:bodyPr>
          <a:lstStyle/>
          <a:p>
            <a:pPr>
              <a:lnSpc>
                <a:spcPts val="1599"/>
              </a:lnSpc>
            </a:pPr>
            <a:r>
              <a:rPr lang="en-US" sz="2000" b="1" dirty="0" err="1">
                <a:solidFill>
                  <a:srgbClr val="000000"/>
                </a:solidFill>
                <a:latin typeface="Arial" panose="020B0604020202020204" pitchFamily="34" charset="0"/>
                <a:ea typeface="Pragmatica Bold"/>
                <a:cs typeface="Arial" panose="020B0604020202020204" pitchFamily="34" charset="0"/>
                <a:sym typeface="Pragmatica Bold"/>
              </a:rPr>
              <a:t>Funbox</a:t>
            </a:r>
            <a:endParaRPr lang="en-US" sz="2000" b="1" dirty="0">
              <a:solidFill>
                <a:srgbClr val="000000"/>
              </a:solidFill>
              <a:latin typeface="Arial" panose="020B0604020202020204" pitchFamily="34" charset="0"/>
              <a:ea typeface="Pragmatica Bold"/>
              <a:cs typeface="Arial" panose="020B0604020202020204" pitchFamily="34" charset="0"/>
              <a:sym typeface="Pragmatica Bold"/>
            </a:endParaRPr>
          </a:p>
          <a:p>
            <a:pPr>
              <a:lnSpc>
                <a:spcPts val="1599"/>
              </a:lnSpc>
            </a:pP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951 N. Harbor Blvd.</a:t>
            </a:r>
          </a:p>
        </p:txBody>
      </p:sp>
      <p:sp>
        <p:nvSpPr>
          <p:cNvPr id="25" name="TextBox 27">
            <a:extLst>
              <a:ext uri="{FF2B5EF4-FFF2-40B4-BE49-F238E27FC236}">
                <a16:creationId xmlns:a16="http://schemas.microsoft.com/office/drawing/2014/main" id="{347CBE0E-CEF0-4F93-AF5D-E24BE1A0844C}"/>
              </a:ext>
            </a:extLst>
          </p:cNvPr>
          <p:cNvSpPr txBox="1"/>
          <p:nvPr/>
        </p:nvSpPr>
        <p:spPr>
          <a:xfrm>
            <a:off x="12146356" y="5205120"/>
            <a:ext cx="2878694" cy="417487"/>
          </a:xfrm>
          <a:prstGeom prst="rect">
            <a:avLst/>
          </a:prstGeom>
        </p:spPr>
        <p:txBody>
          <a:bodyPr wrap="square" lIns="0" tIns="0" rIns="0" bIns="0" rtlCol="0" anchor="t">
            <a:spAutoFit/>
          </a:bodyPr>
          <a:lstStyle/>
          <a:p>
            <a:pPr>
              <a:lnSpc>
                <a:spcPts val="1599"/>
              </a:lnSpc>
            </a:pP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America’s Tire Co.</a:t>
            </a:r>
          </a:p>
          <a:p>
            <a:pPr marL="0" lvl="0" indent="0">
              <a:lnSpc>
                <a:spcPts val="1599"/>
              </a:lnSpc>
              <a:spcBef>
                <a:spcPct val="0"/>
              </a:spcBef>
            </a:pP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777 S. Beach Blvd.</a:t>
            </a:r>
          </a:p>
        </p:txBody>
      </p:sp>
      <p:sp>
        <p:nvSpPr>
          <p:cNvPr id="26" name="TextBox 15">
            <a:extLst>
              <a:ext uri="{FF2B5EF4-FFF2-40B4-BE49-F238E27FC236}">
                <a16:creationId xmlns:a16="http://schemas.microsoft.com/office/drawing/2014/main" id="{0AF84C1C-BF83-4A97-98F0-361EA1DD0CEC}"/>
              </a:ext>
            </a:extLst>
          </p:cNvPr>
          <p:cNvSpPr txBox="1"/>
          <p:nvPr/>
        </p:nvSpPr>
        <p:spPr>
          <a:xfrm>
            <a:off x="495211" y="1270502"/>
            <a:ext cx="14363789" cy="670953"/>
          </a:xfrm>
          <a:prstGeom prst="rect">
            <a:avLst/>
          </a:prstGeom>
        </p:spPr>
        <p:txBody>
          <a:bodyPr wrap="square" lIns="0" tIns="0" rIns="0" bIns="0" rtlCol="0" anchor="t">
            <a:spAutoFit/>
          </a:bodyPr>
          <a:lstStyle/>
          <a:p>
            <a:pPr algn="l"/>
            <a:r>
              <a:rPr lang="en-US" sz="4360" b="1" dirty="0">
                <a:solidFill>
                  <a:srgbClr val="004AAD"/>
                </a:solidFill>
                <a:latin typeface="Poppins Bold" panose="020B0604020202020204" charset="0"/>
                <a:ea typeface="DM Sans Bold"/>
                <a:cs typeface="Poppins Bold" panose="020B0604020202020204" charset="0"/>
                <a:sym typeface="DM Sans Bold"/>
              </a:rPr>
              <a:t>Remodeled and/or New Businesses Coming Soon:</a:t>
            </a:r>
          </a:p>
        </p:txBody>
      </p:sp>
    </p:spTree>
    <p:extLst>
      <p:ext uri="{BB962C8B-B14F-4D97-AF65-F5344CB8AC3E}">
        <p14:creationId xmlns:p14="http://schemas.microsoft.com/office/powerpoint/2010/main" val="13633806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BD8FFEAC-8116-47E2-AEA5-85A2FFB3B022}"/>
              </a:ext>
            </a:extLst>
          </p:cNvPr>
          <p:cNvGrpSpPr/>
          <p:nvPr/>
        </p:nvGrpSpPr>
        <p:grpSpPr>
          <a:xfrm>
            <a:off x="0" y="9550557"/>
            <a:ext cx="18288000" cy="736443"/>
            <a:chOff x="0" y="9550557"/>
            <a:chExt cx="18288000" cy="736443"/>
          </a:xfrm>
        </p:grpSpPr>
        <p:grpSp>
          <p:nvGrpSpPr>
            <p:cNvPr id="33" name="Group 7">
              <a:extLst>
                <a:ext uri="{FF2B5EF4-FFF2-40B4-BE49-F238E27FC236}">
                  <a16:creationId xmlns:a16="http://schemas.microsoft.com/office/drawing/2014/main" id="{0C182397-1851-4A14-8114-6160DE0007A1}"/>
                </a:ext>
              </a:extLst>
            </p:cNvPr>
            <p:cNvGrpSpPr/>
            <p:nvPr/>
          </p:nvGrpSpPr>
          <p:grpSpPr>
            <a:xfrm>
              <a:off x="0" y="9550557"/>
              <a:ext cx="18288000" cy="736443"/>
              <a:chOff x="0" y="0"/>
              <a:chExt cx="5439719" cy="575567"/>
            </a:xfrm>
          </p:grpSpPr>
          <p:sp>
            <p:nvSpPr>
              <p:cNvPr id="36" name="Freeform 8">
                <a:extLst>
                  <a:ext uri="{FF2B5EF4-FFF2-40B4-BE49-F238E27FC236}">
                    <a16:creationId xmlns:a16="http://schemas.microsoft.com/office/drawing/2014/main" id="{1BFED082-C040-4E4F-959D-FFE9FFCD5E43}"/>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37" name="TextBox 9">
                <a:extLst>
                  <a:ext uri="{FF2B5EF4-FFF2-40B4-BE49-F238E27FC236}">
                    <a16:creationId xmlns:a16="http://schemas.microsoft.com/office/drawing/2014/main" id="{4EDC1A6B-7DAF-45C0-9D15-8A581B493B7F}"/>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34" name="TextBox 18">
              <a:extLst>
                <a:ext uri="{FF2B5EF4-FFF2-40B4-BE49-F238E27FC236}">
                  <a16:creationId xmlns:a16="http://schemas.microsoft.com/office/drawing/2014/main" id="{BA39401F-DA00-4D16-9FA1-CF7FAEE8177C}"/>
                </a:ext>
              </a:extLst>
            </p:cNvPr>
            <p:cNvSpPr txBox="1"/>
            <p:nvPr/>
          </p:nvSpPr>
          <p:spPr>
            <a:xfrm>
              <a:off x="152375" y="9798574"/>
              <a:ext cx="7484554"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35" name="TextBox 18">
              <a:extLst>
                <a:ext uri="{FF2B5EF4-FFF2-40B4-BE49-F238E27FC236}">
                  <a16:creationId xmlns:a16="http://schemas.microsoft.com/office/drawing/2014/main" id="{B6D3E6B4-A277-461F-B2FA-F1BFBB56911D}"/>
                </a:ext>
              </a:extLst>
            </p:cNvPr>
            <p:cNvSpPr txBox="1"/>
            <p:nvPr/>
          </p:nvSpPr>
          <p:spPr>
            <a:xfrm>
              <a:off x="13580469" y="9732861"/>
              <a:ext cx="4572000" cy="371833"/>
            </a:xfrm>
            <a:prstGeom prst="rect">
              <a:avLst/>
            </a:prstGeom>
          </p:spPr>
          <p:txBody>
            <a:bodyPr wrap="square"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38" name="Group 4">
            <a:extLst>
              <a:ext uri="{FF2B5EF4-FFF2-40B4-BE49-F238E27FC236}">
                <a16:creationId xmlns:a16="http://schemas.microsoft.com/office/drawing/2014/main" id="{E4351B06-D6A4-434A-8A47-0B9A50448B5E}"/>
              </a:ext>
            </a:extLst>
          </p:cNvPr>
          <p:cNvGrpSpPr/>
          <p:nvPr/>
        </p:nvGrpSpPr>
        <p:grpSpPr>
          <a:xfrm>
            <a:off x="1" y="1"/>
            <a:ext cx="381000" cy="1149070"/>
            <a:chOff x="0" y="0"/>
            <a:chExt cx="144101" cy="512341"/>
          </a:xfrm>
        </p:grpSpPr>
        <p:sp>
          <p:nvSpPr>
            <p:cNvPr id="39" name="Freeform 5">
              <a:extLst>
                <a:ext uri="{FF2B5EF4-FFF2-40B4-BE49-F238E27FC236}">
                  <a16:creationId xmlns:a16="http://schemas.microsoft.com/office/drawing/2014/main" id="{AF2AB2EE-4F4C-44EA-8646-4DE0647A5219}"/>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40" name="TextBox 6">
              <a:extLst>
                <a:ext uri="{FF2B5EF4-FFF2-40B4-BE49-F238E27FC236}">
                  <a16:creationId xmlns:a16="http://schemas.microsoft.com/office/drawing/2014/main" id="{21F06154-3565-4B95-8F73-4A9B0F563ECF}"/>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41" name="TextBox 13">
            <a:extLst>
              <a:ext uri="{FF2B5EF4-FFF2-40B4-BE49-F238E27FC236}">
                <a16:creationId xmlns:a16="http://schemas.microsoft.com/office/drawing/2014/main" id="{6C24E318-34DF-4300-AA78-27B03DFF5D07}"/>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20" name="TextBox 21">
            <a:extLst>
              <a:ext uri="{FF2B5EF4-FFF2-40B4-BE49-F238E27FC236}">
                <a16:creationId xmlns:a16="http://schemas.microsoft.com/office/drawing/2014/main" id="{1AB17C08-0C68-4478-B84A-22DBEB99D00A}"/>
              </a:ext>
            </a:extLst>
          </p:cNvPr>
          <p:cNvSpPr txBox="1"/>
          <p:nvPr/>
        </p:nvSpPr>
        <p:spPr>
          <a:xfrm>
            <a:off x="1357194" y="7057217"/>
            <a:ext cx="3076814" cy="417487"/>
          </a:xfrm>
          <a:prstGeom prst="rect">
            <a:avLst/>
          </a:prstGeom>
        </p:spPr>
        <p:txBody>
          <a:bodyPr wrap="square" lIns="0" tIns="0" rIns="0" bIns="0" rtlCol="0" anchor="t">
            <a:spAutoFit/>
          </a:bodyPr>
          <a:lstStyle/>
          <a:p>
            <a:pPr>
              <a:lnSpc>
                <a:spcPts val="1599"/>
              </a:lnSpc>
            </a:pP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Divine Art of Yoga </a:t>
            </a:r>
          </a:p>
          <a:p>
            <a:pPr>
              <a:lnSpc>
                <a:spcPts val="1599"/>
              </a:lnSpc>
            </a:pP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851 W. Whittier Blvd.</a:t>
            </a:r>
          </a:p>
        </p:txBody>
      </p:sp>
      <p:sp>
        <p:nvSpPr>
          <p:cNvPr id="21" name="TextBox 22">
            <a:extLst>
              <a:ext uri="{FF2B5EF4-FFF2-40B4-BE49-F238E27FC236}">
                <a16:creationId xmlns:a16="http://schemas.microsoft.com/office/drawing/2014/main" id="{3AF8D9F5-C855-4522-92FC-95E63390FE2C}"/>
              </a:ext>
            </a:extLst>
          </p:cNvPr>
          <p:cNvSpPr txBox="1"/>
          <p:nvPr/>
        </p:nvSpPr>
        <p:spPr>
          <a:xfrm>
            <a:off x="9398391" y="7057217"/>
            <a:ext cx="3076814" cy="417487"/>
          </a:xfrm>
          <a:prstGeom prst="rect">
            <a:avLst/>
          </a:prstGeom>
        </p:spPr>
        <p:txBody>
          <a:bodyPr wrap="square" lIns="0" tIns="0" rIns="0" bIns="0" rtlCol="0" anchor="t">
            <a:spAutoFit/>
          </a:bodyPr>
          <a:lstStyle/>
          <a:p>
            <a:pPr>
              <a:lnSpc>
                <a:spcPts val="1599"/>
              </a:lnSpc>
            </a:pP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Medical Office Building</a:t>
            </a:r>
          </a:p>
          <a:p>
            <a:pPr>
              <a:lnSpc>
                <a:spcPts val="1599"/>
              </a:lnSpc>
            </a:pP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121 E. Whittier Blvd.</a:t>
            </a:r>
          </a:p>
        </p:txBody>
      </p:sp>
      <p:sp>
        <p:nvSpPr>
          <p:cNvPr id="26" name="TextBox 15">
            <a:extLst>
              <a:ext uri="{FF2B5EF4-FFF2-40B4-BE49-F238E27FC236}">
                <a16:creationId xmlns:a16="http://schemas.microsoft.com/office/drawing/2014/main" id="{0AF84C1C-BF83-4A97-98F0-361EA1DD0CEC}"/>
              </a:ext>
            </a:extLst>
          </p:cNvPr>
          <p:cNvSpPr txBox="1"/>
          <p:nvPr/>
        </p:nvSpPr>
        <p:spPr>
          <a:xfrm>
            <a:off x="495211" y="1270502"/>
            <a:ext cx="14363789" cy="670953"/>
          </a:xfrm>
          <a:prstGeom prst="rect">
            <a:avLst/>
          </a:prstGeom>
        </p:spPr>
        <p:txBody>
          <a:bodyPr wrap="square" lIns="0" tIns="0" rIns="0" bIns="0" rtlCol="0" anchor="t">
            <a:spAutoFit/>
          </a:bodyPr>
          <a:lstStyle/>
          <a:p>
            <a:pPr algn="l"/>
            <a:r>
              <a:rPr lang="en-US" sz="4360" b="1" dirty="0">
                <a:solidFill>
                  <a:srgbClr val="004AAD"/>
                </a:solidFill>
                <a:latin typeface="Poppins Bold" panose="020B0604020202020204" charset="0"/>
                <a:ea typeface="DM Sans Bold"/>
                <a:cs typeface="Poppins Bold" panose="020B0604020202020204" charset="0"/>
                <a:sym typeface="DM Sans Bold"/>
              </a:rPr>
              <a:t>Remodeled and/or New Businesses Coming Soon:</a:t>
            </a:r>
          </a:p>
        </p:txBody>
      </p:sp>
      <p:pic>
        <p:nvPicPr>
          <p:cNvPr id="2" name="Picture 1">
            <a:extLst>
              <a:ext uri="{FF2B5EF4-FFF2-40B4-BE49-F238E27FC236}">
                <a16:creationId xmlns:a16="http://schemas.microsoft.com/office/drawing/2014/main" id="{B87734CA-06F0-46A1-8C30-28E792AA84F9}"/>
              </a:ext>
            </a:extLst>
          </p:cNvPr>
          <p:cNvPicPr>
            <a:picLocks noChangeAspect="1"/>
          </p:cNvPicPr>
          <p:nvPr/>
        </p:nvPicPr>
        <p:blipFill>
          <a:blip r:embed="rId2"/>
          <a:stretch>
            <a:fillRect/>
          </a:stretch>
        </p:blipFill>
        <p:spPr>
          <a:xfrm>
            <a:off x="9372600" y="3009900"/>
            <a:ext cx="7391400" cy="3943350"/>
          </a:xfrm>
          <a:prstGeom prst="rect">
            <a:avLst/>
          </a:prstGeom>
        </p:spPr>
      </p:pic>
      <p:sp>
        <p:nvSpPr>
          <p:cNvPr id="27" name="Freeform 25">
            <a:extLst>
              <a:ext uri="{FF2B5EF4-FFF2-40B4-BE49-F238E27FC236}">
                <a16:creationId xmlns:a16="http://schemas.microsoft.com/office/drawing/2014/main" id="{DBDC0201-C594-4A61-AEE4-0878F6ECA99C}"/>
              </a:ext>
            </a:extLst>
          </p:cNvPr>
          <p:cNvSpPr/>
          <p:nvPr/>
        </p:nvSpPr>
        <p:spPr>
          <a:xfrm>
            <a:off x="1357194" y="3009900"/>
            <a:ext cx="6279735" cy="3943350"/>
          </a:xfrm>
          <a:custGeom>
            <a:avLst/>
            <a:gdLst/>
            <a:ahLst/>
            <a:cxnLst/>
            <a:rect l="l" t="t" r="r" b="b"/>
            <a:pathLst>
              <a:path w="5702300" h="3797300">
                <a:moveTo>
                  <a:pt x="5588000" y="0"/>
                </a:moveTo>
                <a:lnTo>
                  <a:pt x="114300" y="0"/>
                </a:lnTo>
                <a:cubicBezTo>
                  <a:pt x="50800" y="0"/>
                  <a:pt x="0" y="50800"/>
                  <a:pt x="0" y="114300"/>
                </a:cubicBezTo>
                <a:lnTo>
                  <a:pt x="0" y="3797300"/>
                </a:lnTo>
                <a:lnTo>
                  <a:pt x="5702300" y="3797300"/>
                </a:lnTo>
                <a:lnTo>
                  <a:pt x="5702300" y="114300"/>
                </a:lnTo>
                <a:cubicBezTo>
                  <a:pt x="5702300" y="50800"/>
                  <a:pt x="5651500" y="0"/>
                  <a:pt x="5588000" y="0"/>
                </a:cubicBezTo>
                <a:close/>
              </a:path>
            </a:pathLst>
          </a:custGeom>
          <a:blipFill>
            <a:blip r:embed="rId3"/>
            <a:stretch>
              <a:fillRect l="-28025" r="-15781"/>
            </a:stretch>
          </a:blipFill>
        </p:spPr>
      </p:sp>
    </p:spTree>
    <p:extLst>
      <p:ext uri="{BB962C8B-B14F-4D97-AF65-F5344CB8AC3E}">
        <p14:creationId xmlns:p14="http://schemas.microsoft.com/office/powerpoint/2010/main" val="17802774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5"/>
          <p:cNvSpPr txBox="1"/>
          <p:nvPr/>
        </p:nvSpPr>
        <p:spPr>
          <a:xfrm>
            <a:off x="547810" y="1167470"/>
            <a:ext cx="14668589" cy="670953"/>
          </a:xfrm>
          <a:prstGeom prst="rect">
            <a:avLst/>
          </a:prstGeom>
        </p:spPr>
        <p:txBody>
          <a:bodyPr wrap="square" lIns="0" tIns="0" rIns="0" bIns="0" rtlCol="0" anchor="t">
            <a:spAutoFit/>
          </a:bodyPr>
          <a:lstStyle/>
          <a:p>
            <a:pPr algn="l"/>
            <a:r>
              <a:rPr lang="en-US" sz="4360" b="1" dirty="0">
                <a:solidFill>
                  <a:srgbClr val="004AAD"/>
                </a:solidFill>
                <a:latin typeface="Poppins Bold" panose="020B0604020202020204" charset="0"/>
                <a:ea typeface="DM Sans Bold"/>
                <a:cs typeface="Poppins Bold" panose="020B0604020202020204" charset="0"/>
                <a:sym typeface="DM Sans Bold"/>
              </a:rPr>
              <a:t>Private Residential Projects Coming Soon:</a:t>
            </a:r>
          </a:p>
        </p:txBody>
      </p:sp>
      <p:grpSp>
        <p:nvGrpSpPr>
          <p:cNvPr id="32" name="Group 31">
            <a:extLst>
              <a:ext uri="{FF2B5EF4-FFF2-40B4-BE49-F238E27FC236}">
                <a16:creationId xmlns:a16="http://schemas.microsoft.com/office/drawing/2014/main" id="{BD8FFEAC-8116-47E2-AEA5-85A2FFB3B022}"/>
              </a:ext>
            </a:extLst>
          </p:cNvPr>
          <p:cNvGrpSpPr/>
          <p:nvPr/>
        </p:nvGrpSpPr>
        <p:grpSpPr>
          <a:xfrm>
            <a:off x="0" y="9550557"/>
            <a:ext cx="18288000" cy="736443"/>
            <a:chOff x="0" y="9550557"/>
            <a:chExt cx="18288000" cy="736443"/>
          </a:xfrm>
        </p:grpSpPr>
        <p:grpSp>
          <p:nvGrpSpPr>
            <p:cNvPr id="33" name="Group 7">
              <a:extLst>
                <a:ext uri="{FF2B5EF4-FFF2-40B4-BE49-F238E27FC236}">
                  <a16:creationId xmlns:a16="http://schemas.microsoft.com/office/drawing/2014/main" id="{0C182397-1851-4A14-8114-6160DE0007A1}"/>
                </a:ext>
              </a:extLst>
            </p:cNvPr>
            <p:cNvGrpSpPr/>
            <p:nvPr/>
          </p:nvGrpSpPr>
          <p:grpSpPr>
            <a:xfrm>
              <a:off x="0" y="9550557"/>
              <a:ext cx="18288000" cy="736443"/>
              <a:chOff x="0" y="0"/>
              <a:chExt cx="5439719" cy="575567"/>
            </a:xfrm>
          </p:grpSpPr>
          <p:sp>
            <p:nvSpPr>
              <p:cNvPr id="36" name="Freeform 8">
                <a:extLst>
                  <a:ext uri="{FF2B5EF4-FFF2-40B4-BE49-F238E27FC236}">
                    <a16:creationId xmlns:a16="http://schemas.microsoft.com/office/drawing/2014/main" id="{1BFED082-C040-4E4F-959D-FFE9FFCD5E43}"/>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37" name="TextBox 9">
                <a:extLst>
                  <a:ext uri="{FF2B5EF4-FFF2-40B4-BE49-F238E27FC236}">
                    <a16:creationId xmlns:a16="http://schemas.microsoft.com/office/drawing/2014/main" id="{4EDC1A6B-7DAF-45C0-9D15-8A581B493B7F}"/>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34" name="TextBox 18">
              <a:extLst>
                <a:ext uri="{FF2B5EF4-FFF2-40B4-BE49-F238E27FC236}">
                  <a16:creationId xmlns:a16="http://schemas.microsoft.com/office/drawing/2014/main" id="{BA39401F-DA00-4D16-9FA1-CF7FAEE8177C}"/>
                </a:ext>
              </a:extLst>
            </p:cNvPr>
            <p:cNvSpPr txBox="1"/>
            <p:nvPr/>
          </p:nvSpPr>
          <p:spPr>
            <a:xfrm>
              <a:off x="152375" y="9798574"/>
              <a:ext cx="7484554"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35" name="TextBox 18">
              <a:extLst>
                <a:ext uri="{FF2B5EF4-FFF2-40B4-BE49-F238E27FC236}">
                  <a16:creationId xmlns:a16="http://schemas.microsoft.com/office/drawing/2014/main" id="{B6D3E6B4-A277-461F-B2FA-F1BFBB56911D}"/>
                </a:ext>
              </a:extLst>
            </p:cNvPr>
            <p:cNvSpPr txBox="1"/>
            <p:nvPr/>
          </p:nvSpPr>
          <p:spPr>
            <a:xfrm>
              <a:off x="13580469" y="9732861"/>
              <a:ext cx="4572000" cy="371833"/>
            </a:xfrm>
            <a:prstGeom prst="rect">
              <a:avLst/>
            </a:prstGeom>
          </p:spPr>
          <p:txBody>
            <a:bodyPr wrap="square"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38" name="Group 4">
            <a:extLst>
              <a:ext uri="{FF2B5EF4-FFF2-40B4-BE49-F238E27FC236}">
                <a16:creationId xmlns:a16="http://schemas.microsoft.com/office/drawing/2014/main" id="{E4351B06-D6A4-434A-8A47-0B9A50448B5E}"/>
              </a:ext>
            </a:extLst>
          </p:cNvPr>
          <p:cNvGrpSpPr/>
          <p:nvPr/>
        </p:nvGrpSpPr>
        <p:grpSpPr>
          <a:xfrm>
            <a:off x="1" y="1"/>
            <a:ext cx="381000" cy="1149070"/>
            <a:chOff x="0" y="0"/>
            <a:chExt cx="144101" cy="512341"/>
          </a:xfrm>
        </p:grpSpPr>
        <p:sp>
          <p:nvSpPr>
            <p:cNvPr id="39" name="Freeform 5">
              <a:extLst>
                <a:ext uri="{FF2B5EF4-FFF2-40B4-BE49-F238E27FC236}">
                  <a16:creationId xmlns:a16="http://schemas.microsoft.com/office/drawing/2014/main" id="{AF2AB2EE-4F4C-44EA-8646-4DE0647A5219}"/>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40" name="TextBox 6">
              <a:extLst>
                <a:ext uri="{FF2B5EF4-FFF2-40B4-BE49-F238E27FC236}">
                  <a16:creationId xmlns:a16="http://schemas.microsoft.com/office/drawing/2014/main" id="{21F06154-3565-4B95-8F73-4A9B0F563ECF}"/>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41" name="TextBox 13">
            <a:extLst>
              <a:ext uri="{FF2B5EF4-FFF2-40B4-BE49-F238E27FC236}">
                <a16:creationId xmlns:a16="http://schemas.microsoft.com/office/drawing/2014/main" id="{6C24E318-34DF-4300-AA78-27B03DFF5D07}"/>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24" name="Freeform 11">
            <a:extLst>
              <a:ext uri="{FF2B5EF4-FFF2-40B4-BE49-F238E27FC236}">
                <a16:creationId xmlns:a16="http://schemas.microsoft.com/office/drawing/2014/main" id="{B7C68DB5-5B37-4227-9351-F8C253E6DEA8}"/>
              </a:ext>
            </a:extLst>
          </p:cNvPr>
          <p:cNvSpPr/>
          <p:nvPr/>
        </p:nvSpPr>
        <p:spPr>
          <a:xfrm>
            <a:off x="2860387" y="2637808"/>
            <a:ext cx="4635775" cy="2743200"/>
          </a:xfrm>
          <a:custGeom>
            <a:avLst/>
            <a:gdLst/>
            <a:ahLst/>
            <a:cxnLst/>
            <a:rect l="l" t="t" r="r" b="b"/>
            <a:pathLst>
              <a:path w="4635775" h="3037582">
                <a:moveTo>
                  <a:pt x="0" y="0"/>
                </a:moveTo>
                <a:lnTo>
                  <a:pt x="4635775" y="0"/>
                </a:lnTo>
                <a:lnTo>
                  <a:pt x="4635775" y="3037582"/>
                </a:lnTo>
                <a:lnTo>
                  <a:pt x="0" y="3037582"/>
                </a:lnTo>
                <a:lnTo>
                  <a:pt x="0" y="0"/>
                </a:lnTo>
                <a:close/>
              </a:path>
            </a:pathLst>
          </a:custGeom>
          <a:blipFill>
            <a:blip r:embed="rId2"/>
            <a:stretch>
              <a:fillRect b="-26959"/>
            </a:stretch>
          </a:blipFill>
        </p:spPr>
      </p:sp>
      <p:sp>
        <p:nvSpPr>
          <p:cNvPr id="25" name="Freeform 12">
            <a:extLst>
              <a:ext uri="{FF2B5EF4-FFF2-40B4-BE49-F238E27FC236}">
                <a16:creationId xmlns:a16="http://schemas.microsoft.com/office/drawing/2014/main" id="{173C39CC-7D43-4E33-B487-BBD38F330A48}"/>
              </a:ext>
            </a:extLst>
          </p:cNvPr>
          <p:cNvSpPr>
            <a:spLocks noChangeAspect="1"/>
          </p:cNvSpPr>
          <p:nvPr/>
        </p:nvSpPr>
        <p:spPr>
          <a:xfrm>
            <a:off x="8458200" y="2676499"/>
            <a:ext cx="7754628" cy="2743200"/>
          </a:xfrm>
          <a:custGeom>
            <a:avLst/>
            <a:gdLst/>
            <a:ahLst/>
            <a:cxnLst/>
            <a:rect l="l" t="t" r="r" b="b"/>
            <a:pathLst>
              <a:path w="8586804" h="3037582">
                <a:moveTo>
                  <a:pt x="0" y="0"/>
                </a:moveTo>
                <a:lnTo>
                  <a:pt x="8586804" y="0"/>
                </a:lnTo>
                <a:lnTo>
                  <a:pt x="8586804" y="3037582"/>
                </a:lnTo>
                <a:lnTo>
                  <a:pt x="0" y="3037582"/>
                </a:lnTo>
                <a:lnTo>
                  <a:pt x="0" y="0"/>
                </a:lnTo>
                <a:close/>
              </a:path>
            </a:pathLst>
          </a:custGeom>
          <a:blipFill>
            <a:blip r:embed="rId3"/>
            <a:stretch>
              <a:fillRect/>
            </a:stretch>
          </a:blipFill>
        </p:spPr>
      </p:sp>
      <p:sp>
        <p:nvSpPr>
          <p:cNvPr id="26" name="Freeform 13">
            <a:extLst>
              <a:ext uri="{FF2B5EF4-FFF2-40B4-BE49-F238E27FC236}">
                <a16:creationId xmlns:a16="http://schemas.microsoft.com/office/drawing/2014/main" id="{DC6C647A-4273-4EBB-BA6E-C8DC678DA495}"/>
              </a:ext>
            </a:extLst>
          </p:cNvPr>
          <p:cNvSpPr>
            <a:spLocks noChangeAspect="1"/>
          </p:cNvSpPr>
          <p:nvPr/>
        </p:nvSpPr>
        <p:spPr>
          <a:xfrm>
            <a:off x="4856635" y="6283425"/>
            <a:ext cx="9708396" cy="2743200"/>
          </a:xfrm>
          <a:custGeom>
            <a:avLst/>
            <a:gdLst/>
            <a:ahLst/>
            <a:cxnLst/>
            <a:rect l="l" t="t" r="r" b="b"/>
            <a:pathLst>
              <a:path w="8698087" h="2418164">
                <a:moveTo>
                  <a:pt x="0" y="0"/>
                </a:moveTo>
                <a:lnTo>
                  <a:pt x="8698088" y="0"/>
                </a:lnTo>
                <a:lnTo>
                  <a:pt x="8698088" y="2418164"/>
                </a:lnTo>
                <a:lnTo>
                  <a:pt x="0" y="2418164"/>
                </a:lnTo>
                <a:lnTo>
                  <a:pt x="0" y="0"/>
                </a:lnTo>
                <a:close/>
              </a:path>
            </a:pathLst>
          </a:custGeom>
          <a:blipFill>
            <a:blip r:embed="rId4"/>
            <a:stretch>
              <a:fillRect t="-4196" b="-34737"/>
            </a:stretch>
          </a:blipFill>
        </p:spPr>
      </p:sp>
      <p:sp>
        <p:nvSpPr>
          <p:cNvPr id="27" name="TextBox 18">
            <a:extLst>
              <a:ext uri="{FF2B5EF4-FFF2-40B4-BE49-F238E27FC236}">
                <a16:creationId xmlns:a16="http://schemas.microsoft.com/office/drawing/2014/main" id="{01DAC668-4D9F-4207-A5C9-8432E97FD54E}"/>
              </a:ext>
            </a:extLst>
          </p:cNvPr>
          <p:cNvSpPr txBox="1"/>
          <p:nvPr/>
        </p:nvSpPr>
        <p:spPr>
          <a:xfrm>
            <a:off x="2907504" y="5496921"/>
            <a:ext cx="3836564" cy="417487"/>
          </a:xfrm>
          <a:prstGeom prst="rect">
            <a:avLst/>
          </a:prstGeom>
        </p:spPr>
        <p:txBody>
          <a:bodyPr lIns="0" tIns="0" rIns="0" bIns="0" rtlCol="0" anchor="t">
            <a:spAutoFit/>
          </a:bodyPr>
          <a:lstStyle/>
          <a:p>
            <a:pPr algn="just">
              <a:lnSpc>
                <a:spcPts val="1599"/>
              </a:lnSpc>
            </a:pPr>
            <a:r>
              <a:rPr lang="en-US" sz="2000" b="1" dirty="0">
                <a:solidFill>
                  <a:srgbClr val="000000"/>
                </a:solidFill>
                <a:latin typeface="Arial" panose="020B0604020202020204" pitchFamily="34" charset="0"/>
                <a:cs typeface="Arial" panose="020B0604020202020204" pitchFamily="34" charset="0"/>
                <a:sym typeface="Pragmatica Bold"/>
              </a:rPr>
              <a:t>Mountain</a:t>
            </a:r>
            <a:r>
              <a:rPr lang="en-US" sz="2000" b="1" dirty="0">
                <a:solidFill>
                  <a:srgbClr val="000000"/>
                </a:solidFill>
                <a:latin typeface="Pragmatica Bold"/>
                <a:ea typeface="Pragmatica Bold"/>
                <a:cs typeface="Pragmatica Bold"/>
                <a:sym typeface="Pragmatica Bold"/>
              </a:rPr>
              <a:t> View Apts.</a:t>
            </a:r>
          </a:p>
          <a:p>
            <a:pPr algn="just">
              <a:lnSpc>
                <a:spcPts val="1599"/>
              </a:lnSpc>
            </a:pPr>
            <a:r>
              <a:rPr lang="en-US" sz="2000" b="1" dirty="0">
                <a:solidFill>
                  <a:srgbClr val="000000"/>
                </a:solidFill>
                <a:latin typeface="Pragmatica Bold"/>
                <a:ea typeface="Pragmatica Bold"/>
                <a:cs typeface="Pragmatica Bold"/>
                <a:sym typeface="Pragmatica Bold"/>
              </a:rPr>
              <a:t>320-330 S. Monte Vista St.</a:t>
            </a:r>
          </a:p>
        </p:txBody>
      </p:sp>
      <p:sp>
        <p:nvSpPr>
          <p:cNvPr id="28" name="TextBox 19">
            <a:extLst>
              <a:ext uri="{FF2B5EF4-FFF2-40B4-BE49-F238E27FC236}">
                <a16:creationId xmlns:a16="http://schemas.microsoft.com/office/drawing/2014/main" id="{89E69A29-4E80-453D-BEB6-56D9E7E8FAFF}"/>
              </a:ext>
            </a:extLst>
          </p:cNvPr>
          <p:cNvSpPr txBox="1"/>
          <p:nvPr/>
        </p:nvSpPr>
        <p:spPr>
          <a:xfrm>
            <a:off x="8639296" y="5533408"/>
            <a:ext cx="3836564" cy="417487"/>
          </a:xfrm>
          <a:prstGeom prst="rect">
            <a:avLst/>
          </a:prstGeom>
        </p:spPr>
        <p:txBody>
          <a:bodyPr lIns="0" tIns="0" rIns="0" bIns="0" rtlCol="0" anchor="t">
            <a:spAutoFit/>
          </a:bodyPr>
          <a:lstStyle/>
          <a:p>
            <a:pPr algn="just">
              <a:lnSpc>
                <a:spcPts val="1599"/>
              </a:lnSpc>
            </a:pPr>
            <a:r>
              <a:rPr lang="en-US" sz="2000" b="1" dirty="0">
                <a:solidFill>
                  <a:srgbClr val="000000"/>
                </a:solidFill>
                <a:latin typeface="Pragmatica Bold"/>
                <a:ea typeface="Pragmatica Bold"/>
                <a:cs typeface="Pragmatica Bold"/>
                <a:sym typeface="Pragmatica Bold"/>
              </a:rPr>
              <a:t>Lambert </a:t>
            </a:r>
            <a:r>
              <a:rPr lang="en-US" sz="2000" b="1" dirty="0">
                <a:solidFill>
                  <a:srgbClr val="000000"/>
                </a:solidFill>
                <a:latin typeface="Arial" panose="020B0604020202020204" pitchFamily="34" charset="0"/>
                <a:cs typeface="Arial" panose="020B0604020202020204" pitchFamily="34" charset="0"/>
                <a:sym typeface="Pragmatica Bold"/>
              </a:rPr>
              <a:t>Apts</a:t>
            </a:r>
            <a:r>
              <a:rPr lang="en-US" sz="2000" b="1" dirty="0">
                <a:solidFill>
                  <a:srgbClr val="000000"/>
                </a:solidFill>
                <a:latin typeface="Pragmatica Bold"/>
                <a:ea typeface="Pragmatica Bold"/>
                <a:cs typeface="Pragmatica Bold"/>
                <a:sym typeface="Pragmatica Bold"/>
              </a:rPr>
              <a:t>.</a:t>
            </a:r>
          </a:p>
          <a:p>
            <a:pPr algn="just">
              <a:lnSpc>
                <a:spcPts val="1599"/>
              </a:lnSpc>
            </a:pPr>
            <a:r>
              <a:rPr lang="en-US" sz="2000" b="1" dirty="0">
                <a:solidFill>
                  <a:srgbClr val="000000"/>
                </a:solidFill>
                <a:latin typeface="Pragmatica Bold"/>
                <a:ea typeface="Pragmatica Bold"/>
                <a:cs typeface="Pragmatica Bold"/>
                <a:sym typeface="Pragmatica Bold"/>
              </a:rPr>
              <a:t>431 W. Lambert Rd</a:t>
            </a:r>
            <a:r>
              <a:rPr lang="en-US" sz="1599" b="1" dirty="0">
                <a:solidFill>
                  <a:srgbClr val="000000"/>
                </a:solidFill>
                <a:latin typeface="Pragmatica Bold"/>
                <a:ea typeface="Pragmatica Bold"/>
                <a:cs typeface="Pragmatica Bold"/>
                <a:sym typeface="Pragmatica Bold"/>
              </a:rPr>
              <a:t>.</a:t>
            </a:r>
          </a:p>
        </p:txBody>
      </p:sp>
      <p:sp>
        <p:nvSpPr>
          <p:cNvPr id="29" name="TextBox 20">
            <a:extLst>
              <a:ext uri="{FF2B5EF4-FFF2-40B4-BE49-F238E27FC236}">
                <a16:creationId xmlns:a16="http://schemas.microsoft.com/office/drawing/2014/main" id="{7079ABC3-F8D7-4E86-9EC9-C56BCBCA6508}"/>
              </a:ext>
            </a:extLst>
          </p:cNvPr>
          <p:cNvSpPr txBox="1"/>
          <p:nvPr/>
        </p:nvSpPr>
        <p:spPr>
          <a:xfrm>
            <a:off x="4911614" y="9078321"/>
            <a:ext cx="3836564" cy="417487"/>
          </a:xfrm>
          <a:prstGeom prst="rect">
            <a:avLst/>
          </a:prstGeom>
        </p:spPr>
        <p:txBody>
          <a:bodyPr lIns="0" tIns="0" rIns="0" bIns="0" rtlCol="0" anchor="t">
            <a:spAutoFit/>
          </a:bodyPr>
          <a:lstStyle/>
          <a:p>
            <a:pPr algn="just">
              <a:lnSpc>
                <a:spcPts val="1599"/>
              </a:lnSpc>
            </a:pPr>
            <a:r>
              <a:rPr lang="en-US" sz="2000" b="1" dirty="0">
                <a:solidFill>
                  <a:srgbClr val="000000"/>
                </a:solidFill>
                <a:latin typeface="Arial" panose="020B0604020202020204" pitchFamily="34" charset="0"/>
                <a:cs typeface="Arial" panose="020B0604020202020204" pitchFamily="34" charset="0"/>
                <a:sym typeface="Pragmatica Bold"/>
              </a:rPr>
              <a:t>Magnolia</a:t>
            </a:r>
            <a:r>
              <a:rPr lang="en-US" sz="2000" b="1" dirty="0">
                <a:solidFill>
                  <a:srgbClr val="000000"/>
                </a:solidFill>
                <a:latin typeface="Pragmatica Bold"/>
                <a:ea typeface="Pragmatica Bold"/>
                <a:cs typeface="Pragmatica Bold"/>
                <a:sym typeface="Pragmatica Bold"/>
              </a:rPr>
              <a:t> Villas</a:t>
            </a:r>
          </a:p>
          <a:p>
            <a:pPr algn="just">
              <a:lnSpc>
                <a:spcPts val="1599"/>
              </a:lnSpc>
            </a:pPr>
            <a:r>
              <a:rPr lang="en-US" sz="2000" b="1" dirty="0">
                <a:solidFill>
                  <a:srgbClr val="000000"/>
                </a:solidFill>
                <a:latin typeface="Pragmatica Bold"/>
                <a:ea typeface="Pragmatica Bold"/>
                <a:cs typeface="Pragmatica Bold"/>
                <a:sym typeface="Pragmatica Bold"/>
              </a:rPr>
              <a:t>110 S. College St</a:t>
            </a:r>
            <a:r>
              <a:rPr lang="en-US" sz="1599" b="1" dirty="0">
                <a:solidFill>
                  <a:srgbClr val="000000"/>
                </a:solidFill>
                <a:latin typeface="Pragmatica Bold"/>
                <a:ea typeface="Pragmatica Bold"/>
                <a:cs typeface="Pragmatica Bold"/>
                <a:sym typeface="Pragmatica Bold"/>
              </a:rPr>
              <a:t>.</a:t>
            </a:r>
          </a:p>
        </p:txBody>
      </p:sp>
    </p:spTree>
    <p:extLst>
      <p:ext uri="{BB962C8B-B14F-4D97-AF65-F5344CB8AC3E}">
        <p14:creationId xmlns:p14="http://schemas.microsoft.com/office/powerpoint/2010/main" val="14003005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5"/>
          <p:cNvSpPr txBox="1"/>
          <p:nvPr/>
        </p:nvSpPr>
        <p:spPr>
          <a:xfrm>
            <a:off x="547810" y="1167470"/>
            <a:ext cx="14668589" cy="670953"/>
          </a:xfrm>
          <a:prstGeom prst="rect">
            <a:avLst/>
          </a:prstGeom>
        </p:spPr>
        <p:txBody>
          <a:bodyPr wrap="square" lIns="0" tIns="0" rIns="0" bIns="0" rtlCol="0" anchor="t">
            <a:spAutoFit/>
          </a:bodyPr>
          <a:lstStyle/>
          <a:p>
            <a:pPr algn="l"/>
            <a:r>
              <a:rPr lang="en-US" sz="4360" b="1" dirty="0">
                <a:solidFill>
                  <a:srgbClr val="004AAD"/>
                </a:solidFill>
                <a:latin typeface="Poppins Bold" panose="020B0604020202020204" charset="0"/>
                <a:ea typeface="DM Sans Bold"/>
                <a:cs typeface="Poppins Bold" panose="020B0604020202020204" charset="0"/>
                <a:sym typeface="DM Sans Bold"/>
              </a:rPr>
              <a:t>Private Residential Projects Coming Soon:</a:t>
            </a:r>
          </a:p>
        </p:txBody>
      </p:sp>
      <p:grpSp>
        <p:nvGrpSpPr>
          <p:cNvPr id="32" name="Group 31">
            <a:extLst>
              <a:ext uri="{FF2B5EF4-FFF2-40B4-BE49-F238E27FC236}">
                <a16:creationId xmlns:a16="http://schemas.microsoft.com/office/drawing/2014/main" id="{BD8FFEAC-8116-47E2-AEA5-85A2FFB3B022}"/>
              </a:ext>
            </a:extLst>
          </p:cNvPr>
          <p:cNvGrpSpPr/>
          <p:nvPr/>
        </p:nvGrpSpPr>
        <p:grpSpPr>
          <a:xfrm>
            <a:off x="0" y="9550557"/>
            <a:ext cx="18288000" cy="736443"/>
            <a:chOff x="0" y="9550557"/>
            <a:chExt cx="18288000" cy="736443"/>
          </a:xfrm>
        </p:grpSpPr>
        <p:grpSp>
          <p:nvGrpSpPr>
            <p:cNvPr id="33" name="Group 7">
              <a:extLst>
                <a:ext uri="{FF2B5EF4-FFF2-40B4-BE49-F238E27FC236}">
                  <a16:creationId xmlns:a16="http://schemas.microsoft.com/office/drawing/2014/main" id="{0C182397-1851-4A14-8114-6160DE0007A1}"/>
                </a:ext>
              </a:extLst>
            </p:cNvPr>
            <p:cNvGrpSpPr/>
            <p:nvPr/>
          </p:nvGrpSpPr>
          <p:grpSpPr>
            <a:xfrm>
              <a:off x="0" y="9550557"/>
              <a:ext cx="18288000" cy="736443"/>
              <a:chOff x="0" y="0"/>
              <a:chExt cx="5439719" cy="575567"/>
            </a:xfrm>
          </p:grpSpPr>
          <p:sp>
            <p:nvSpPr>
              <p:cNvPr id="36" name="Freeform 8">
                <a:extLst>
                  <a:ext uri="{FF2B5EF4-FFF2-40B4-BE49-F238E27FC236}">
                    <a16:creationId xmlns:a16="http://schemas.microsoft.com/office/drawing/2014/main" id="{1BFED082-C040-4E4F-959D-FFE9FFCD5E43}"/>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37" name="TextBox 9">
                <a:extLst>
                  <a:ext uri="{FF2B5EF4-FFF2-40B4-BE49-F238E27FC236}">
                    <a16:creationId xmlns:a16="http://schemas.microsoft.com/office/drawing/2014/main" id="{4EDC1A6B-7DAF-45C0-9D15-8A581B493B7F}"/>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34" name="TextBox 18">
              <a:extLst>
                <a:ext uri="{FF2B5EF4-FFF2-40B4-BE49-F238E27FC236}">
                  <a16:creationId xmlns:a16="http://schemas.microsoft.com/office/drawing/2014/main" id="{BA39401F-DA00-4D16-9FA1-CF7FAEE8177C}"/>
                </a:ext>
              </a:extLst>
            </p:cNvPr>
            <p:cNvSpPr txBox="1"/>
            <p:nvPr/>
          </p:nvSpPr>
          <p:spPr>
            <a:xfrm>
              <a:off x="152375" y="9798574"/>
              <a:ext cx="7484554"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35" name="TextBox 18">
              <a:extLst>
                <a:ext uri="{FF2B5EF4-FFF2-40B4-BE49-F238E27FC236}">
                  <a16:creationId xmlns:a16="http://schemas.microsoft.com/office/drawing/2014/main" id="{B6D3E6B4-A277-461F-B2FA-F1BFBB56911D}"/>
                </a:ext>
              </a:extLst>
            </p:cNvPr>
            <p:cNvSpPr txBox="1"/>
            <p:nvPr/>
          </p:nvSpPr>
          <p:spPr>
            <a:xfrm>
              <a:off x="13580469" y="9732861"/>
              <a:ext cx="4572000" cy="371833"/>
            </a:xfrm>
            <a:prstGeom prst="rect">
              <a:avLst/>
            </a:prstGeom>
          </p:spPr>
          <p:txBody>
            <a:bodyPr wrap="square"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38" name="Group 4">
            <a:extLst>
              <a:ext uri="{FF2B5EF4-FFF2-40B4-BE49-F238E27FC236}">
                <a16:creationId xmlns:a16="http://schemas.microsoft.com/office/drawing/2014/main" id="{E4351B06-D6A4-434A-8A47-0B9A50448B5E}"/>
              </a:ext>
            </a:extLst>
          </p:cNvPr>
          <p:cNvGrpSpPr/>
          <p:nvPr/>
        </p:nvGrpSpPr>
        <p:grpSpPr>
          <a:xfrm>
            <a:off x="1" y="1"/>
            <a:ext cx="381000" cy="1149070"/>
            <a:chOff x="0" y="0"/>
            <a:chExt cx="144101" cy="512341"/>
          </a:xfrm>
        </p:grpSpPr>
        <p:sp>
          <p:nvSpPr>
            <p:cNvPr id="39" name="Freeform 5">
              <a:extLst>
                <a:ext uri="{FF2B5EF4-FFF2-40B4-BE49-F238E27FC236}">
                  <a16:creationId xmlns:a16="http://schemas.microsoft.com/office/drawing/2014/main" id="{AF2AB2EE-4F4C-44EA-8646-4DE0647A5219}"/>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40" name="TextBox 6">
              <a:extLst>
                <a:ext uri="{FF2B5EF4-FFF2-40B4-BE49-F238E27FC236}">
                  <a16:creationId xmlns:a16="http://schemas.microsoft.com/office/drawing/2014/main" id="{21F06154-3565-4B95-8F73-4A9B0F563ECF}"/>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41" name="TextBox 13">
            <a:extLst>
              <a:ext uri="{FF2B5EF4-FFF2-40B4-BE49-F238E27FC236}">
                <a16:creationId xmlns:a16="http://schemas.microsoft.com/office/drawing/2014/main" id="{6C24E318-34DF-4300-AA78-27B03DFF5D07}"/>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19" name="Freeform 11">
            <a:extLst>
              <a:ext uri="{FF2B5EF4-FFF2-40B4-BE49-F238E27FC236}">
                <a16:creationId xmlns:a16="http://schemas.microsoft.com/office/drawing/2014/main" id="{92330207-A3E7-4427-8AE9-B38608391F47}"/>
              </a:ext>
            </a:extLst>
          </p:cNvPr>
          <p:cNvSpPr>
            <a:spLocks noChangeAspect="1"/>
          </p:cNvSpPr>
          <p:nvPr/>
        </p:nvSpPr>
        <p:spPr>
          <a:xfrm>
            <a:off x="2133600" y="5385793"/>
            <a:ext cx="6023167" cy="3295373"/>
          </a:xfrm>
          <a:custGeom>
            <a:avLst/>
            <a:gdLst/>
            <a:ahLst/>
            <a:cxnLst/>
            <a:rect l="l" t="t" r="r" b="b"/>
            <a:pathLst>
              <a:path w="5515317" h="3087834">
                <a:moveTo>
                  <a:pt x="0" y="0"/>
                </a:moveTo>
                <a:lnTo>
                  <a:pt x="5515318" y="0"/>
                </a:lnTo>
                <a:lnTo>
                  <a:pt x="5515318" y="3087833"/>
                </a:lnTo>
                <a:lnTo>
                  <a:pt x="0" y="3087833"/>
                </a:lnTo>
                <a:lnTo>
                  <a:pt x="0" y="0"/>
                </a:lnTo>
                <a:close/>
              </a:path>
            </a:pathLst>
          </a:custGeom>
          <a:blipFill>
            <a:blip r:embed="rId2"/>
            <a:stretch>
              <a:fillRect/>
            </a:stretch>
          </a:blipFill>
        </p:spPr>
      </p:sp>
      <p:sp>
        <p:nvSpPr>
          <p:cNvPr id="20" name="TextBox 17">
            <a:extLst>
              <a:ext uri="{FF2B5EF4-FFF2-40B4-BE49-F238E27FC236}">
                <a16:creationId xmlns:a16="http://schemas.microsoft.com/office/drawing/2014/main" id="{B5CFD509-D3D7-47B8-939F-BB1C6D5C811D}"/>
              </a:ext>
            </a:extLst>
          </p:cNvPr>
          <p:cNvSpPr txBox="1"/>
          <p:nvPr/>
        </p:nvSpPr>
        <p:spPr>
          <a:xfrm>
            <a:off x="2169941" y="8851203"/>
            <a:ext cx="5986825" cy="417487"/>
          </a:xfrm>
          <a:prstGeom prst="rect">
            <a:avLst/>
          </a:prstGeom>
        </p:spPr>
        <p:txBody>
          <a:bodyPr wrap="square" lIns="0" tIns="0" rIns="0" bIns="0" rtlCol="0" anchor="t">
            <a:spAutoFit/>
          </a:bodyPr>
          <a:lstStyle/>
          <a:p>
            <a:pPr>
              <a:lnSpc>
                <a:spcPts val="1599"/>
              </a:lnSpc>
            </a:pPr>
            <a:r>
              <a:rPr lang="en-US" sz="2000" b="1" dirty="0" err="1">
                <a:solidFill>
                  <a:srgbClr val="000000"/>
                </a:solidFill>
                <a:latin typeface="Arial" panose="020B0604020202020204" pitchFamily="34" charset="0"/>
                <a:ea typeface="Pragmatica Bold"/>
                <a:cs typeface="Arial" panose="020B0604020202020204" pitchFamily="34" charset="0"/>
                <a:sym typeface="Pragmatica Bold"/>
              </a:rPr>
              <a:t>Bonanni</a:t>
            </a: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 Townhomes / 22 Unit Townhomes </a:t>
            </a:r>
          </a:p>
          <a:p>
            <a:pPr>
              <a:lnSpc>
                <a:spcPts val="1599"/>
              </a:lnSpc>
            </a:pP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300 S. Walnut St.</a:t>
            </a:r>
          </a:p>
        </p:txBody>
      </p:sp>
      <p:pic>
        <p:nvPicPr>
          <p:cNvPr id="21" name="Picture 20">
            <a:extLst>
              <a:ext uri="{FF2B5EF4-FFF2-40B4-BE49-F238E27FC236}">
                <a16:creationId xmlns:a16="http://schemas.microsoft.com/office/drawing/2014/main" id="{929F8567-1231-445B-97A0-DE80811A2284}"/>
              </a:ext>
            </a:extLst>
          </p:cNvPr>
          <p:cNvPicPr>
            <a:picLocks noChangeAspect="1"/>
          </p:cNvPicPr>
          <p:nvPr/>
        </p:nvPicPr>
        <p:blipFill>
          <a:blip r:embed="rId3"/>
          <a:stretch>
            <a:fillRect/>
          </a:stretch>
        </p:blipFill>
        <p:spPr>
          <a:xfrm>
            <a:off x="9740685" y="5399133"/>
            <a:ext cx="6858892" cy="3295373"/>
          </a:xfrm>
          <a:prstGeom prst="rect">
            <a:avLst/>
          </a:prstGeom>
        </p:spPr>
      </p:pic>
      <p:sp>
        <p:nvSpPr>
          <p:cNvPr id="23" name="TextBox 17">
            <a:extLst>
              <a:ext uri="{FF2B5EF4-FFF2-40B4-BE49-F238E27FC236}">
                <a16:creationId xmlns:a16="http://schemas.microsoft.com/office/drawing/2014/main" id="{FF10B079-8BC6-41D8-B9F4-8B9A80DA45D9}"/>
              </a:ext>
            </a:extLst>
          </p:cNvPr>
          <p:cNvSpPr txBox="1"/>
          <p:nvPr/>
        </p:nvSpPr>
        <p:spPr>
          <a:xfrm>
            <a:off x="9753599" y="8876810"/>
            <a:ext cx="6845977" cy="417487"/>
          </a:xfrm>
          <a:prstGeom prst="rect">
            <a:avLst/>
          </a:prstGeom>
        </p:spPr>
        <p:txBody>
          <a:bodyPr wrap="square" lIns="0" tIns="0" rIns="0" bIns="0" rtlCol="0" anchor="t">
            <a:spAutoFit/>
          </a:bodyPr>
          <a:lstStyle/>
          <a:p>
            <a:pPr algn="just">
              <a:lnSpc>
                <a:spcPts val="1599"/>
              </a:lnSpc>
            </a:pP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City Ventures “The </a:t>
            </a:r>
            <a:r>
              <a:rPr lang="en-US" sz="2000" b="1" dirty="0" err="1">
                <a:solidFill>
                  <a:srgbClr val="000000"/>
                </a:solidFill>
                <a:latin typeface="Arial" panose="020B0604020202020204" pitchFamily="34" charset="0"/>
                <a:ea typeface="Pragmatica Bold"/>
                <a:cs typeface="Arial" panose="020B0604020202020204" pitchFamily="34" charset="0"/>
                <a:sym typeface="Pragmatica Bold"/>
              </a:rPr>
              <a:t>Birchwoods</a:t>
            </a: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 / 40 Unit Townhomes </a:t>
            </a:r>
          </a:p>
          <a:p>
            <a:pPr algn="just">
              <a:lnSpc>
                <a:spcPts val="1599"/>
              </a:lnSpc>
            </a:pPr>
            <a:r>
              <a:rPr lang="en-US" sz="2000" b="1" dirty="0">
                <a:solidFill>
                  <a:srgbClr val="000000"/>
                </a:solidFill>
                <a:latin typeface="Arial" panose="020B0604020202020204" pitchFamily="34" charset="0"/>
                <a:ea typeface="Pragmatica Bold"/>
                <a:cs typeface="Arial" panose="020B0604020202020204" pitchFamily="34" charset="0"/>
                <a:sym typeface="Pragmatica Bold"/>
              </a:rPr>
              <a:t>120 &amp; 330 E. Whittier Blvd.</a:t>
            </a:r>
          </a:p>
        </p:txBody>
      </p:sp>
      <p:sp>
        <p:nvSpPr>
          <p:cNvPr id="17" name="Freeform 12">
            <a:extLst>
              <a:ext uri="{FF2B5EF4-FFF2-40B4-BE49-F238E27FC236}">
                <a16:creationId xmlns:a16="http://schemas.microsoft.com/office/drawing/2014/main" id="{E96A353F-7E54-4B6F-9D2C-A17B8DEF06E9}"/>
              </a:ext>
            </a:extLst>
          </p:cNvPr>
          <p:cNvSpPr>
            <a:spLocks noChangeAspect="1"/>
          </p:cNvSpPr>
          <p:nvPr/>
        </p:nvSpPr>
        <p:spPr>
          <a:xfrm>
            <a:off x="3917853" y="1988986"/>
            <a:ext cx="10452294" cy="2743200"/>
          </a:xfrm>
          <a:custGeom>
            <a:avLst/>
            <a:gdLst/>
            <a:ahLst/>
            <a:cxnLst/>
            <a:rect l="l" t="t" r="r" b="b"/>
            <a:pathLst>
              <a:path w="11765438" h="3087834">
                <a:moveTo>
                  <a:pt x="0" y="0"/>
                </a:moveTo>
                <a:lnTo>
                  <a:pt x="11765438" y="0"/>
                </a:lnTo>
                <a:lnTo>
                  <a:pt x="11765438" y="3087833"/>
                </a:lnTo>
                <a:lnTo>
                  <a:pt x="0" y="3087833"/>
                </a:lnTo>
                <a:lnTo>
                  <a:pt x="0" y="0"/>
                </a:lnTo>
                <a:close/>
              </a:path>
            </a:pathLst>
          </a:custGeom>
          <a:blipFill>
            <a:blip r:embed="rId4"/>
            <a:stretch>
              <a:fillRect/>
            </a:stretch>
          </a:blipFill>
        </p:spPr>
      </p:sp>
      <p:sp>
        <p:nvSpPr>
          <p:cNvPr id="18" name="TextBox 18">
            <a:extLst>
              <a:ext uri="{FF2B5EF4-FFF2-40B4-BE49-F238E27FC236}">
                <a16:creationId xmlns:a16="http://schemas.microsoft.com/office/drawing/2014/main" id="{B190095D-0AFF-49E9-BF01-337BC3AA0671}"/>
              </a:ext>
            </a:extLst>
          </p:cNvPr>
          <p:cNvSpPr txBox="1"/>
          <p:nvPr/>
        </p:nvSpPr>
        <p:spPr>
          <a:xfrm>
            <a:off x="3917853" y="4844297"/>
            <a:ext cx="7588347" cy="417487"/>
          </a:xfrm>
          <a:prstGeom prst="rect">
            <a:avLst/>
          </a:prstGeom>
        </p:spPr>
        <p:txBody>
          <a:bodyPr wrap="square" lIns="0" tIns="0" rIns="0" bIns="0" rtlCol="0" anchor="t">
            <a:spAutoFit/>
          </a:bodyPr>
          <a:lstStyle>
            <a:defPPr>
              <a:defRPr lang="en-US"/>
            </a:defPPr>
            <a:lvl1pPr algn="just">
              <a:lnSpc>
                <a:spcPts val="1599"/>
              </a:lnSpc>
              <a:defRPr sz="2000" b="1">
                <a:solidFill>
                  <a:srgbClr val="000000"/>
                </a:solidFill>
                <a:latin typeface="Arial" panose="020B0604020202020204" pitchFamily="34" charset="0"/>
                <a:ea typeface="Pragmatica Bold"/>
                <a:cs typeface="Arial" panose="020B0604020202020204" pitchFamily="34" charset="0"/>
              </a:defRPr>
            </a:lvl1pPr>
          </a:lstStyle>
          <a:p>
            <a:r>
              <a:rPr lang="en-US" dirty="0">
                <a:sym typeface="Pragmatica Bold"/>
              </a:rPr>
              <a:t>Our Lady Of Guadalupe Apts. / 28 Unit Apartment Complex</a:t>
            </a:r>
          </a:p>
          <a:p>
            <a:r>
              <a:rPr lang="en-US" dirty="0">
                <a:sym typeface="Pragmatica Bold"/>
              </a:rPr>
              <a:t>920 W. La Habra Blvd.</a:t>
            </a:r>
          </a:p>
        </p:txBody>
      </p:sp>
    </p:spTree>
    <p:extLst>
      <p:ext uri="{BB962C8B-B14F-4D97-AF65-F5344CB8AC3E}">
        <p14:creationId xmlns:p14="http://schemas.microsoft.com/office/powerpoint/2010/main" val="38240727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5"/>
          <p:cNvSpPr txBox="1"/>
          <p:nvPr/>
        </p:nvSpPr>
        <p:spPr>
          <a:xfrm>
            <a:off x="547810" y="1167470"/>
            <a:ext cx="14668589" cy="670953"/>
          </a:xfrm>
          <a:prstGeom prst="rect">
            <a:avLst/>
          </a:prstGeom>
        </p:spPr>
        <p:txBody>
          <a:bodyPr wrap="square" lIns="0" tIns="0" rIns="0" bIns="0" rtlCol="0" anchor="t">
            <a:spAutoFit/>
          </a:bodyPr>
          <a:lstStyle/>
          <a:p>
            <a:pPr algn="l"/>
            <a:r>
              <a:rPr lang="en-US" sz="4360" b="1" dirty="0">
                <a:solidFill>
                  <a:srgbClr val="004AAD"/>
                </a:solidFill>
                <a:latin typeface="Poppins Bold" panose="020B0604020202020204" charset="0"/>
                <a:ea typeface="DM Sans Bold"/>
                <a:cs typeface="Poppins Bold" panose="020B0604020202020204" charset="0"/>
                <a:sym typeface="DM Sans Bold"/>
              </a:rPr>
              <a:t>Private Development Under Review:</a:t>
            </a:r>
          </a:p>
        </p:txBody>
      </p:sp>
      <p:grpSp>
        <p:nvGrpSpPr>
          <p:cNvPr id="32" name="Group 31">
            <a:extLst>
              <a:ext uri="{FF2B5EF4-FFF2-40B4-BE49-F238E27FC236}">
                <a16:creationId xmlns:a16="http://schemas.microsoft.com/office/drawing/2014/main" id="{BD8FFEAC-8116-47E2-AEA5-85A2FFB3B022}"/>
              </a:ext>
            </a:extLst>
          </p:cNvPr>
          <p:cNvGrpSpPr/>
          <p:nvPr/>
        </p:nvGrpSpPr>
        <p:grpSpPr>
          <a:xfrm>
            <a:off x="0" y="9550557"/>
            <a:ext cx="18288000" cy="736443"/>
            <a:chOff x="0" y="9550557"/>
            <a:chExt cx="18288000" cy="736443"/>
          </a:xfrm>
        </p:grpSpPr>
        <p:grpSp>
          <p:nvGrpSpPr>
            <p:cNvPr id="33" name="Group 7">
              <a:extLst>
                <a:ext uri="{FF2B5EF4-FFF2-40B4-BE49-F238E27FC236}">
                  <a16:creationId xmlns:a16="http://schemas.microsoft.com/office/drawing/2014/main" id="{0C182397-1851-4A14-8114-6160DE0007A1}"/>
                </a:ext>
              </a:extLst>
            </p:cNvPr>
            <p:cNvGrpSpPr/>
            <p:nvPr/>
          </p:nvGrpSpPr>
          <p:grpSpPr>
            <a:xfrm>
              <a:off x="0" y="9550557"/>
              <a:ext cx="18288000" cy="736443"/>
              <a:chOff x="0" y="0"/>
              <a:chExt cx="5439719" cy="575567"/>
            </a:xfrm>
          </p:grpSpPr>
          <p:sp>
            <p:nvSpPr>
              <p:cNvPr id="36" name="Freeform 8">
                <a:extLst>
                  <a:ext uri="{FF2B5EF4-FFF2-40B4-BE49-F238E27FC236}">
                    <a16:creationId xmlns:a16="http://schemas.microsoft.com/office/drawing/2014/main" id="{1BFED082-C040-4E4F-959D-FFE9FFCD5E43}"/>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37" name="TextBox 9">
                <a:extLst>
                  <a:ext uri="{FF2B5EF4-FFF2-40B4-BE49-F238E27FC236}">
                    <a16:creationId xmlns:a16="http://schemas.microsoft.com/office/drawing/2014/main" id="{4EDC1A6B-7DAF-45C0-9D15-8A581B493B7F}"/>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34" name="TextBox 18">
              <a:extLst>
                <a:ext uri="{FF2B5EF4-FFF2-40B4-BE49-F238E27FC236}">
                  <a16:creationId xmlns:a16="http://schemas.microsoft.com/office/drawing/2014/main" id="{BA39401F-DA00-4D16-9FA1-CF7FAEE8177C}"/>
                </a:ext>
              </a:extLst>
            </p:cNvPr>
            <p:cNvSpPr txBox="1"/>
            <p:nvPr/>
          </p:nvSpPr>
          <p:spPr>
            <a:xfrm>
              <a:off x="152375" y="9798574"/>
              <a:ext cx="7484554"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35" name="TextBox 18">
              <a:extLst>
                <a:ext uri="{FF2B5EF4-FFF2-40B4-BE49-F238E27FC236}">
                  <a16:creationId xmlns:a16="http://schemas.microsoft.com/office/drawing/2014/main" id="{B6D3E6B4-A277-461F-B2FA-F1BFBB56911D}"/>
                </a:ext>
              </a:extLst>
            </p:cNvPr>
            <p:cNvSpPr txBox="1"/>
            <p:nvPr/>
          </p:nvSpPr>
          <p:spPr>
            <a:xfrm>
              <a:off x="13580469" y="9732861"/>
              <a:ext cx="4572000" cy="371833"/>
            </a:xfrm>
            <a:prstGeom prst="rect">
              <a:avLst/>
            </a:prstGeom>
          </p:spPr>
          <p:txBody>
            <a:bodyPr wrap="square"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38" name="Group 4">
            <a:extLst>
              <a:ext uri="{FF2B5EF4-FFF2-40B4-BE49-F238E27FC236}">
                <a16:creationId xmlns:a16="http://schemas.microsoft.com/office/drawing/2014/main" id="{E4351B06-D6A4-434A-8A47-0B9A50448B5E}"/>
              </a:ext>
            </a:extLst>
          </p:cNvPr>
          <p:cNvGrpSpPr/>
          <p:nvPr/>
        </p:nvGrpSpPr>
        <p:grpSpPr>
          <a:xfrm>
            <a:off x="1" y="1"/>
            <a:ext cx="381000" cy="1149070"/>
            <a:chOff x="0" y="0"/>
            <a:chExt cx="144101" cy="512341"/>
          </a:xfrm>
        </p:grpSpPr>
        <p:sp>
          <p:nvSpPr>
            <p:cNvPr id="39" name="Freeform 5">
              <a:extLst>
                <a:ext uri="{FF2B5EF4-FFF2-40B4-BE49-F238E27FC236}">
                  <a16:creationId xmlns:a16="http://schemas.microsoft.com/office/drawing/2014/main" id="{AF2AB2EE-4F4C-44EA-8646-4DE0647A5219}"/>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40" name="TextBox 6">
              <a:extLst>
                <a:ext uri="{FF2B5EF4-FFF2-40B4-BE49-F238E27FC236}">
                  <a16:creationId xmlns:a16="http://schemas.microsoft.com/office/drawing/2014/main" id="{21F06154-3565-4B95-8F73-4A9B0F563ECF}"/>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41" name="TextBox 13">
            <a:extLst>
              <a:ext uri="{FF2B5EF4-FFF2-40B4-BE49-F238E27FC236}">
                <a16:creationId xmlns:a16="http://schemas.microsoft.com/office/drawing/2014/main" id="{6C24E318-34DF-4300-AA78-27B03DFF5D07}"/>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pic>
        <p:nvPicPr>
          <p:cNvPr id="2" name="Picture 1">
            <a:extLst>
              <a:ext uri="{FF2B5EF4-FFF2-40B4-BE49-F238E27FC236}">
                <a16:creationId xmlns:a16="http://schemas.microsoft.com/office/drawing/2014/main" id="{798E1CBA-CCB6-4673-B09D-B15E80E30EC0}"/>
              </a:ext>
            </a:extLst>
          </p:cNvPr>
          <p:cNvPicPr>
            <a:picLocks noChangeAspect="1"/>
          </p:cNvPicPr>
          <p:nvPr/>
        </p:nvPicPr>
        <p:blipFill>
          <a:blip r:embed="rId2"/>
          <a:stretch>
            <a:fillRect/>
          </a:stretch>
        </p:blipFill>
        <p:spPr>
          <a:xfrm>
            <a:off x="402103" y="3155389"/>
            <a:ext cx="5468031" cy="3477924"/>
          </a:xfrm>
          <a:prstGeom prst="rect">
            <a:avLst/>
          </a:prstGeom>
        </p:spPr>
      </p:pic>
      <p:sp>
        <p:nvSpPr>
          <p:cNvPr id="22" name="TextBox 18">
            <a:extLst>
              <a:ext uri="{FF2B5EF4-FFF2-40B4-BE49-F238E27FC236}">
                <a16:creationId xmlns:a16="http://schemas.microsoft.com/office/drawing/2014/main" id="{CE91630E-2B23-4BBB-9C3C-BAE29BA55C15}"/>
              </a:ext>
            </a:extLst>
          </p:cNvPr>
          <p:cNvSpPr txBox="1"/>
          <p:nvPr/>
        </p:nvSpPr>
        <p:spPr>
          <a:xfrm>
            <a:off x="402103" y="6760124"/>
            <a:ext cx="3639257" cy="417487"/>
          </a:xfrm>
          <a:prstGeom prst="rect">
            <a:avLst/>
          </a:prstGeom>
        </p:spPr>
        <p:txBody>
          <a:bodyPr wrap="square" lIns="0" tIns="0" rIns="0" bIns="0" rtlCol="0" anchor="t">
            <a:spAutoFit/>
          </a:bodyPr>
          <a:lstStyle>
            <a:defPPr>
              <a:defRPr lang="en-US"/>
            </a:defPPr>
            <a:lvl1pPr algn="just">
              <a:lnSpc>
                <a:spcPts val="1599"/>
              </a:lnSpc>
              <a:defRPr sz="2000" b="1">
                <a:solidFill>
                  <a:srgbClr val="000000"/>
                </a:solidFill>
                <a:latin typeface="Arial" panose="020B0604020202020204" pitchFamily="34" charset="0"/>
                <a:ea typeface="Pragmatica Bold"/>
                <a:cs typeface="Arial" panose="020B0604020202020204" pitchFamily="34" charset="0"/>
              </a:defRPr>
            </a:lvl1pPr>
          </a:lstStyle>
          <a:p>
            <a:r>
              <a:rPr lang="en-US" dirty="0">
                <a:sym typeface="Pragmatica Bold"/>
              </a:rPr>
              <a:t>Slick City Action Park</a:t>
            </a:r>
          </a:p>
          <a:p>
            <a:r>
              <a:rPr lang="en-US" dirty="0">
                <a:sym typeface="Pragmatica Bold"/>
              </a:rPr>
              <a:t>1020 W. Imperial Hwy.</a:t>
            </a:r>
          </a:p>
        </p:txBody>
      </p:sp>
      <p:pic>
        <p:nvPicPr>
          <p:cNvPr id="1026" name="Picture 2" descr="Northgate Market - Reviews, Photos &amp; Phone Number - Updated May 2026 -  Mexican Grocery Stores in La Habra, Orange County - Wheree">
            <a:extLst>
              <a:ext uri="{FF2B5EF4-FFF2-40B4-BE49-F238E27FC236}">
                <a16:creationId xmlns:a16="http://schemas.microsoft.com/office/drawing/2014/main" id="{7F8AAC73-B6E2-4C8F-B982-367A632737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1716" y="3121453"/>
            <a:ext cx="5234487" cy="3491403"/>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18">
            <a:extLst>
              <a:ext uri="{FF2B5EF4-FFF2-40B4-BE49-F238E27FC236}">
                <a16:creationId xmlns:a16="http://schemas.microsoft.com/office/drawing/2014/main" id="{B3A646B3-F4FB-4B3F-BEF5-F192AD4E8B66}"/>
              </a:ext>
            </a:extLst>
          </p:cNvPr>
          <p:cNvSpPr txBox="1"/>
          <p:nvPr/>
        </p:nvSpPr>
        <p:spPr>
          <a:xfrm>
            <a:off x="6062475" y="6760124"/>
            <a:ext cx="3639257" cy="417487"/>
          </a:xfrm>
          <a:prstGeom prst="rect">
            <a:avLst/>
          </a:prstGeom>
        </p:spPr>
        <p:txBody>
          <a:bodyPr wrap="square" lIns="0" tIns="0" rIns="0" bIns="0" rtlCol="0" anchor="t">
            <a:spAutoFit/>
          </a:bodyPr>
          <a:lstStyle>
            <a:defPPr>
              <a:defRPr lang="en-US"/>
            </a:defPPr>
            <a:lvl1pPr algn="just">
              <a:lnSpc>
                <a:spcPts val="1599"/>
              </a:lnSpc>
              <a:defRPr sz="2000" b="1">
                <a:solidFill>
                  <a:srgbClr val="000000"/>
                </a:solidFill>
                <a:latin typeface="Arial" panose="020B0604020202020204" pitchFamily="34" charset="0"/>
                <a:ea typeface="Pragmatica Bold"/>
                <a:cs typeface="Arial" panose="020B0604020202020204" pitchFamily="34" charset="0"/>
              </a:defRPr>
            </a:lvl1pPr>
          </a:lstStyle>
          <a:p>
            <a:r>
              <a:rPr lang="en-US" dirty="0">
                <a:sym typeface="Pragmatica Bold"/>
              </a:rPr>
              <a:t>Northgate Market Remodel</a:t>
            </a:r>
          </a:p>
          <a:p>
            <a:r>
              <a:rPr lang="en-US" dirty="0">
                <a:sym typeface="Pragmatica Bold"/>
              </a:rPr>
              <a:t>1305 W. Whittier Blvd.</a:t>
            </a:r>
          </a:p>
        </p:txBody>
      </p:sp>
      <p:pic>
        <p:nvPicPr>
          <p:cNvPr id="6" name="Picture 5">
            <a:extLst>
              <a:ext uri="{FF2B5EF4-FFF2-40B4-BE49-F238E27FC236}">
                <a16:creationId xmlns:a16="http://schemas.microsoft.com/office/drawing/2014/main" id="{A51AD06B-9B61-43FB-9295-101361BC9DA4}"/>
              </a:ext>
            </a:extLst>
          </p:cNvPr>
          <p:cNvPicPr>
            <a:picLocks noChangeAspect="1"/>
          </p:cNvPicPr>
          <p:nvPr/>
        </p:nvPicPr>
        <p:blipFill>
          <a:blip r:embed="rId4"/>
          <a:stretch>
            <a:fillRect/>
          </a:stretch>
        </p:blipFill>
        <p:spPr>
          <a:xfrm>
            <a:off x="11578249" y="3096962"/>
            <a:ext cx="6307648" cy="3477924"/>
          </a:xfrm>
          <a:prstGeom prst="rect">
            <a:avLst/>
          </a:prstGeom>
        </p:spPr>
      </p:pic>
      <p:sp>
        <p:nvSpPr>
          <p:cNvPr id="27" name="TextBox 18">
            <a:extLst>
              <a:ext uri="{FF2B5EF4-FFF2-40B4-BE49-F238E27FC236}">
                <a16:creationId xmlns:a16="http://schemas.microsoft.com/office/drawing/2014/main" id="{7A2000B3-5075-4829-9483-FE4038CBEC08}"/>
              </a:ext>
            </a:extLst>
          </p:cNvPr>
          <p:cNvSpPr txBox="1"/>
          <p:nvPr/>
        </p:nvSpPr>
        <p:spPr>
          <a:xfrm>
            <a:off x="11578249" y="6739701"/>
            <a:ext cx="3639257" cy="417487"/>
          </a:xfrm>
          <a:prstGeom prst="rect">
            <a:avLst/>
          </a:prstGeom>
        </p:spPr>
        <p:txBody>
          <a:bodyPr wrap="square" lIns="0" tIns="0" rIns="0" bIns="0" rtlCol="0" anchor="t">
            <a:spAutoFit/>
          </a:bodyPr>
          <a:lstStyle>
            <a:defPPr>
              <a:defRPr lang="en-US"/>
            </a:defPPr>
            <a:lvl1pPr algn="just">
              <a:lnSpc>
                <a:spcPts val="1599"/>
              </a:lnSpc>
              <a:defRPr sz="2000" b="1">
                <a:solidFill>
                  <a:srgbClr val="000000"/>
                </a:solidFill>
                <a:latin typeface="Arial" panose="020B0604020202020204" pitchFamily="34" charset="0"/>
                <a:ea typeface="Pragmatica Bold"/>
                <a:cs typeface="Arial" panose="020B0604020202020204" pitchFamily="34" charset="0"/>
              </a:defRPr>
            </a:lvl1pPr>
          </a:lstStyle>
          <a:p>
            <a:r>
              <a:rPr lang="en-US" dirty="0">
                <a:sym typeface="Pragmatica Bold"/>
              </a:rPr>
              <a:t>Westridge Hills</a:t>
            </a:r>
          </a:p>
          <a:p>
            <a:r>
              <a:rPr lang="en-US" dirty="0">
                <a:sym typeface="Pragmatica Bold"/>
              </a:rPr>
              <a:t>1400 S. La Habra Hills Dr.</a:t>
            </a:r>
          </a:p>
        </p:txBody>
      </p:sp>
    </p:spTree>
    <p:extLst>
      <p:ext uri="{BB962C8B-B14F-4D97-AF65-F5344CB8AC3E}">
        <p14:creationId xmlns:p14="http://schemas.microsoft.com/office/powerpoint/2010/main" val="18555397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5"/>
          <p:cNvSpPr txBox="1"/>
          <p:nvPr/>
        </p:nvSpPr>
        <p:spPr>
          <a:xfrm>
            <a:off x="547810" y="1167470"/>
            <a:ext cx="14668589" cy="670953"/>
          </a:xfrm>
          <a:prstGeom prst="rect">
            <a:avLst/>
          </a:prstGeom>
        </p:spPr>
        <p:txBody>
          <a:bodyPr wrap="square" lIns="0" tIns="0" rIns="0" bIns="0" rtlCol="0" anchor="t">
            <a:spAutoFit/>
          </a:bodyPr>
          <a:lstStyle/>
          <a:p>
            <a:pPr algn="l"/>
            <a:r>
              <a:rPr lang="en-US" sz="4360" b="1" dirty="0">
                <a:solidFill>
                  <a:srgbClr val="004AAD"/>
                </a:solidFill>
                <a:latin typeface="Poppins Bold" panose="020B0604020202020204" charset="0"/>
                <a:ea typeface="DM Sans Bold"/>
                <a:cs typeface="Poppins Bold" panose="020B0604020202020204" charset="0"/>
                <a:sym typeface="DM Sans Bold"/>
              </a:rPr>
              <a:t>Private Development Under Review:</a:t>
            </a:r>
          </a:p>
        </p:txBody>
      </p:sp>
      <p:grpSp>
        <p:nvGrpSpPr>
          <p:cNvPr id="32" name="Group 31">
            <a:extLst>
              <a:ext uri="{FF2B5EF4-FFF2-40B4-BE49-F238E27FC236}">
                <a16:creationId xmlns:a16="http://schemas.microsoft.com/office/drawing/2014/main" id="{BD8FFEAC-8116-47E2-AEA5-85A2FFB3B022}"/>
              </a:ext>
            </a:extLst>
          </p:cNvPr>
          <p:cNvGrpSpPr/>
          <p:nvPr/>
        </p:nvGrpSpPr>
        <p:grpSpPr>
          <a:xfrm>
            <a:off x="0" y="9550557"/>
            <a:ext cx="18288000" cy="736443"/>
            <a:chOff x="0" y="9550557"/>
            <a:chExt cx="18288000" cy="736443"/>
          </a:xfrm>
        </p:grpSpPr>
        <p:grpSp>
          <p:nvGrpSpPr>
            <p:cNvPr id="33" name="Group 7">
              <a:extLst>
                <a:ext uri="{FF2B5EF4-FFF2-40B4-BE49-F238E27FC236}">
                  <a16:creationId xmlns:a16="http://schemas.microsoft.com/office/drawing/2014/main" id="{0C182397-1851-4A14-8114-6160DE0007A1}"/>
                </a:ext>
              </a:extLst>
            </p:cNvPr>
            <p:cNvGrpSpPr/>
            <p:nvPr/>
          </p:nvGrpSpPr>
          <p:grpSpPr>
            <a:xfrm>
              <a:off x="0" y="9550557"/>
              <a:ext cx="18288000" cy="736443"/>
              <a:chOff x="0" y="0"/>
              <a:chExt cx="5439719" cy="575567"/>
            </a:xfrm>
          </p:grpSpPr>
          <p:sp>
            <p:nvSpPr>
              <p:cNvPr id="36" name="Freeform 8">
                <a:extLst>
                  <a:ext uri="{FF2B5EF4-FFF2-40B4-BE49-F238E27FC236}">
                    <a16:creationId xmlns:a16="http://schemas.microsoft.com/office/drawing/2014/main" id="{1BFED082-C040-4E4F-959D-FFE9FFCD5E43}"/>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37" name="TextBox 9">
                <a:extLst>
                  <a:ext uri="{FF2B5EF4-FFF2-40B4-BE49-F238E27FC236}">
                    <a16:creationId xmlns:a16="http://schemas.microsoft.com/office/drawing/2014/main" id="{4EDC1A6B-7DAF-45C0-9D15-8A581B493B7F}"/>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34" name="TextBox 18">
              <a:extLst>
                <a:ext uri="{FF2B5EF4-FFF2-40B4-BE49-F238E27FC236}">
                  <a16:creationId xmlns:a16="http://schemas.microsoft.com/office/drawing/2014/main" id="{BA39401F-DA00-4D16-9FA1-CF7FAEE8177C}"/>
                </a:ext>
              </a:extLst>
            </p:cNvPr>
            <p:cNvSpPr txBox="1"/>
            <p:nvPr/>
          </p:nvSpPr>
          <p:spPr>
            <a:xfrm>
              <a:off x="152375" y="9798574"/>
              <a:ext cx="7484554"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35" name="TextBox 18">
              <a:extLst>
                <a:ext uri="{FF2B5EF4-FFF2-40B4-BE49-F238E27FC236}">
                  <a16:creationId xmlns:a16="http://schemas.microsoft.com/office/drawing/2014/main" id="{B6D3E6B4-A277-461F-B2FA-F1BFBB56911D}"/>
                </a:ext>
              </a:extLst>
            </p:cNvPr>
            <p:cNvSpPr txBox="1"/>
            <p:nvPr/>
          </p:nvSpPr>
          <p:spPr>
            <a:xfrm>
              <a:off x="13580469" y="9732861"/>
              <a:ext cx="4572000" cy="371833"/>
            </a:xfrm>
            <a:prstGeom prst="rect">
              <a:avLst/>
            </a:prstGeom>
          </p:spPr>
          <p:txBody>
            <a:bodyPr wrap="square"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38" name="Group 4">
            <a:extLst>
              <a:ext uri="{FF2B5EF4-FFF2-40B4-BE49-F238E27FC236}">
                <a16:creationId xmlns:a16="http://schemas.microsoft.com/office/drawing/2014/main" id="{E4351B06-D6A4-434A-8A47-0B9A50448B5E}"/>
              </a:ext>
            </a:extLst>
          </p:cNvPr>
          <p:cNvGrpSpPr/>
          <p:nvPr/>
        </p:nvGrpSpPr>
        <p:grpSpPr>
          <a:xfrm>
            <a:off x="1" y="1"/>
            <a:ext cx="381000" cy="1149070"/>
            <a:chOff x="0" y="0"/>
            <a:chExt cx="144101" cy="512341"/>
          </a:xfrm>
        </p:grpSpPr>
        <p:sp>
          <p:nvSpPr>
            <p:cNvPr id="39" name="Freeform 5">
              <a:extLst>
                <a:ext uri="{FF2B5EF4-FFF2-40B4-BE49-F238E27FC236}">
                  <a16:creationId xmlns:a16="http://schemas.microsoft.com/office/drawing/2014/main" id="{AF2AB2EE-4F4C-44EA-8646-4DE0647A5219}"/>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40" name="TextBox 6">
              <a:extLst>
                <a:ext uri="{FF2B5EF4-FFF2-40B4-BE49-F238E27FC236}">
                  <a16:creationId xmlns:a16="http://schemas.microsoft.com/office/drawing/2014/main" id="{21F06154-3565-4B95-8F73-4A9B0F563ECF}"/>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41" name="TextBox 13">
            <a:extLst>
              <a:ext uri="{FF2B5EF4-FFF2-40B4-BE49-F238E27FC236}">
                <a16:creationId xmlns:a16="http://schemas.microsoft.com/office/drawing/2014/main" id="{6C24E318-34DF-4300-AA78-27B03DFF5D07}"/>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22" name="TextBox 18">
            <a:extLst>
              <a:ext uri="{FF2B5EF4-FFF2-40B4-BE49-F238E27FC236}">
                <a16:creationId xmlns:a16="http://schemas.microsoft.com/office/drawing/2014/main" id="{CE91630E-2B23-4BBB-9C3C-BAE29BA55C15}"/>
              </a:ext>
            </a:extLst>
          </p:cNvPr>
          <p:cNvSpPr txBox="1"/>
          <p:nvPr/>
        </p:nvSpPr>
        <p:spPr>
          <a:xfrm>
            <a:off x="761999" y="7344921"/>
            <a:ext cx="4267201" cy="417487"/>
          </a:xfrm>
          <a:prstGeom prst="rect">
            <a:avLst/>
          </a:prstGeom>
        </p:spPr>
        <p:txBody>
          <a:bodyPr wrap="square" lIns="0" tIns="0" rIns="0" bIns="0" rtlCol="0" anchor="t">
            <a:spAutoFit/>
          </a:bodyPr>
          <a:lstStyle>
            <a:defPPr>
              <a:defRPr lang="en-US"/>
            </a:defPPr>
            <a:lvl1pPr algn="just">
              <a:lnSpc>
                <a:spcPts val="1599"/>
              </a:lnSpc>
              <a:defRPr sz="2000" b="1">
                <a:solidFill>
                  <a:srgbClr val="000000"/>
                </a:solidFill>
                <a:latin typeface="Arial" panose="020B0604020202020204" pitchFamily="34" charset="0"/>
                <a:ea typeface="Pragmatica Bold"/>
                <a:cs typeface="Arial" panose="020B0604020202020204" pitchFamily="34" charset="0"/>
              </a:defRPr>
            </a:lvl1pPr>
          </a:lstStyle>
          <a:p>
            <a:r>
              <a:rPr lang="en-US" dirty="0">
                <a:sym typeface="Pragmatica Bold"/>
              </a:rPr>
              <a:t>Whittier Mixed-Use</a:t>
            </a:r>
          </a:p>
          <a:p>
            <a:r>
              <a:rPr lang="en-US" dirty="0">
                <a:sym typeface="Pragmatica Bold"/>
              </a:rPr>
              <a:t>2301, 2321, 2331 W. Whittier Blvd.</a:t>
            </a:r>
          </a:p>
        </p:txBody>
      </p:sp>
      <p:sp>
        <p:nvSpPr>
          <p:cNvPr id="24" name="TextBox 18">
            <a:extLst>
              <a:ext uri="{FF2B5EF4-FFF2-40B4-BE49-F238E27FC236}">
                <a16:creationId xmlns:a16="http://schemas.microsoft.com/office/drawing/2014/main" id="{B3A646B3-F4FB-4B3F-BEF5-F192AD4E8B66}"/>
              </a:ext>
            </a:extLst>
          </p:cNvPr>
          <p:cNvSpPr txBox="1"/>
          <p:nvPr/>
        </p:nvSpPr>
        <p:spPr>
          <a:xfrm>
            <a:off x="9296400" y="7344921"/>
            <a:ext cx="3429000" cy="417487"/>
          </a:xfrm>
          <a:prstGeom prst="rect">
            <a:avLst/>
          </a:prstGeom>
        </p:spPr>
        <p:txBody>
          <a:bodyPr wrap="square" lIns="0" tIns="0" rIns="0" bIns="0" rtlCol="0" anchor="t">
            <a:spAutoFit/>
          </a:bodyPr>
          <a:lstStyle>
            <a:defPPr>
              <a:defRPr lang="en-US"/>
            </a:defPPr>
            <a:lvl1pPr algn="just">
              <a:lnSpc>
                <a:spcPts val="1599"/>
              </a:lnSpc>
              <a:defRPr sz="2000" b="1">
                <a:solidFill>
                  <a:srgbClr val="000000"/>
                </a:solidFill>
                <a:latin typeface="Arial" panose="020B0604020202020204" pitchFamily="34" charset="0"/>
                <a:ea typeface="Pragmatica Bold"/>
                <a:cs typeface="Arial" panose="020B0604020202020204" pitchFamily="34" charset="0"/>
              </a:defRPr>
            </a:lvl1pPr>
          </a:lstStyle>
          <a:p>
            <a:r>
              <a:rPr lang="en-US" dirty="0">
                <a:sym typeface="Pragmatica Bold"/>
              </a:rPr>
              <a:t>Foothill Heights</a:t>
            </a:r>
          </a:p>
          <a:p>
            <a:r>
              <a:rPr lang="en-US" dirty="0">
                <a:sym typeface="Pragmatica Bold"/>
              </a:rPr>
              <a:t>221-151 W. Whittier Blvd.</a:t>
            </a:r>
          </a:p>
        </p:txBody>
      </p:sp>
      <p:pic>
        <p:nvPicPr>
          <p:cNvPr id="19" name="Picture 18">
            <a:extLst>
              <a:ext uri="{FF2B5EF4-FFF2-40B4-BE49-F238E27FC236}">
                <a16:creationId xmlns:a16="http://schemas.microsoft.com/office/drawing/2014/main" id="{5C097C90-4BF1-442C-ACC0-C63AD5280E37}"/>
              </a:ext>
            </a:extLst>
          </p:cNvPr>
          <p:cNvPicPr/>
          <p:nvPr/>
        </p:nvPicPr>
        <p:blipFill rotWithShape="1">
          <a:blip r:embed="rId2"/>
          <a:srcRect t="20906"/>
          <a:stretch/>
        </p:blipFill>
        <p:spPr bwMode="auto">
          <a:xfrm>
            <a:off x="762000" y="2478061"/>
            <a:ext cx="8229600" cy="4632325"/>
          </a:xfrm>
          <a:prstGeom prst="rect">
            <a:avLst/>
          </a:prstGeom>
          <a:ln>
            <a:noFill/>
          </a:ln>
          <a:extLst>
            <a:ext uri="{53640926-AAD7-44D8-BBD7-CCE9431645EC}">
              <a14:shadowObscured xmlns:a14="http://schemas.microsoft.com/office/drawing/2010/main"/>
            </a:ext>
          </a:extLst>
        </p:spPr>
      </p:pic>
      <p:pic>
        <p:nvPicPr>
          <p:cNvPr id="20" name="Picture 19">
            <a:extLst>
              <a:ext uri="{FF2B5EF4-FFF2-40B4-BE49-F238E27FC236}">
                <a16:creationId xmlns:a16="http://schemas.microsoft.com/office/drawing/2014/main" id="{F6A4DB9D-0A3B-4656-990E-3DBA47A16FDF}"/>
              </a:ext>
            </a:extLst>
          </p:cNvPr>
          <p:cNvPicPr/>
          <p:nvPr/>
        </p:nvPicPr>
        <p:blipFill rotWithShape="1">
          <a:blip r:embed="rId3"/>
          <a:srcRect t="19282"/>
          <a:stretch/>
        </p:blipFill>
        <p:spPr bwMode="auto">
          <a:xfrm>
            <a:off x="9296400" y="2448307"/>
            <a:ext cx="8229600" cy="462661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714132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5"/>
          <p:cNvSpPr txBox="1"/>
          <p:nvPr/>
        </p:nvSpPr>
        <p:spPr>
          <a:xfrm>
            <a:off x="-1344019" y="9490041"/>
            <a:ext cx="20976039" cy="1748404"/>
          </a:xfrm>
          <a:prstGeom prst="rect">
            <a:avLst/>
          </a:prstGeom>
        </p:spPr>
        <p:txBody>
          <a:bodyPr lIns="50800" tIns="50800" rIns="50800" bIns="50800" rtlCol="0" anchor="ctr"/>
          <a:lstStyle/>
          <a:p>
            <a:pPr algn="ctr">
              <a:lnSpc>
                <a:spcPts val="2659"/>
              </a:lnSpc>
              <a:spcBef>
                <a:spcPct val="0"/>
              </a:spcBef>
            </a:pPr>
            <a:endParaRPr dirty="0"/>
          </a:p>
        </p:txBody>
      </p:sp>
      <p:sp>
        <p:nvSpPr>
          <p:cNvPr id="11" name="TextBox 11"/>
          <p:cNvSpPr txBox="1"/>
          <p:nvPr/>
        </p:nvSpPr>
        <p:spPr>
          <a:xfrm>
            <a:off x="13720868" y="9743646"/>
            <a:ext cx="4245208"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2025-2026</a:t>
            </a:r>
          </a:p>
        </p:txBody>
      </p:sp>
      <p:sp>
        <p:nvSpPr>
          <p:cNvPr id="12" name="TextBox 12"/>
          <p:cNvSpPr txBox="1"/>
          <p:nvPr/>
        </p:nvSpPr>
        <p:spPr>
          <a:xfrm>
            <a:off x="303437" y="9743646"/>
            <a:ext cx="7467401"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COMMUNITY &amp; ECONOMIC DEVELOPMENT</a:t>
            </a:r>
          </a:p>
        </p:txBody>
      </p:sp>
      <p:sp>
        <p:nvSpPr>
          <p:cNvPr id="19" name="TextBox 19"/>
          <p:cNvSpPr txBox="1"/>
          <p:nvPr/>
        </p:nvSpPr>
        <p:spPr>
          <a:xfrm>
            <a:off x="533400" y="1805772"/>
            <a:ext cx="7969896" cy="3693319"/>
          </a:xfrm>
          <a:prstGeom prst="rect">
            <a:avLst/>
          </a:prstGeom>
        </p:spPr>
        <p:txBody>
          <a:bodyPr wrap="square" lIns="0" tIns="0" rIns="0" bIns="0" rtlCol="0" anchor="t">
            <a:spAutoFit/>
          </a:bodyPr>
          <a:lstStyle/>
          <a:p>
            <a:pPr marL="342900" lvl="0" indent="-342900" algn="l">
              <a:spcBef>
                <a:spcPct val="0"/>
              </a:spcBef>
              <a:buFont typeface="Arial" panose="020B0604020202020204" pitchFamily="34" charset="0"/>
              <a:buChar char="•"/>
            </a:pPr>
            <a:r>
              <a:rPr lang="en-US" sz="2400" dirty="0">
                <a:latin typeface="+mj-lt"/>
                <a:ea typeface="Poppins Bold"/>
                <a:cs typeface="Poppins" panose="020B0604020202020204" charset="0"/>
                <a:sym typeface="Poppins Bold"/>
              </a:rPr>
              <a:t>Continue to improve the City’s business retention and expansion program</a:t>
            </a:r>
          </a:p>
          <a:p>
            <a:pPr marL="342900" lvl="0" indent="-342900" algn="l">
              <a:spcBef>
                <a:spcPct val="0"/>
              </a:spcBef>
              <a:buFont typeface="Arial" panose="020B0604020202020204" pitchFamily="34" charset="0"/>
              <a:buChar char="•"/>
            </a:pPr>
            <a:endParaRPr lang="en-US" sz="2400" dirty="0">
              <a:latin typeface="+mj-lt"/>
              <a:ea typeface="Poppins Bold"/>
              <a:cs typeface="Poppins" panose="020B0604020202020204" charset="0"/>
              <a:sym typeface="Poppins Bold"/>
            </a:endParaRPr>
          </a:p>
          <a:p>
            <a:pPr marL="342900" lvl="0" indent="-342900" algn="l">
              <a:spcBef>
                <a:spcPct val="0"/>
              </a:spcBef>
              <a:buFont typeface="Arial" panose="020B0604020202020204" pitchFamily="34" charset="0"/>
              <a:buChar char="•"/>
            </a:pPr>
            <a:r>
              <a:rPr lang="en-US" sz="2400" dirty="0">
                <a:latin typeface="+mj-lt"/>
                <a:ea typeface="Poppins Bold"/>
                <a:cs typeface="Poppins" panose="020B0604020202020204" charset="0"/>
                <a:sym typeface="Poppins Bold"/>
              </a:rPr>
              <a:t>Continue to work on the La Habra Boulevard Specific Plan to establish a vibrant downtown district</a:t>
            </a:r>
          </a:p>
          <a:p>
            <a:pPr marL="342900" lvl="0" indent="-342900">
              <a:spcBef>
                <a:spcPct val="0"/>
              </a:spcBef>
              <a:buFont typeface="Arial" panose="020B0604020202020204" pitchFamily="34" charset="0"/>
              <a:buChar char="•"/>
            </a:pPr>
            <a:endParaRPr lang="en-US" sz="2400" dirty="0">
              <a:latin typeface="+mj-lt"/>
              <a:ea typeface="Poppins Bold"/>
              <a:cs typeface="Poppins" panose="020B0604020202020204" charset="0"/>
              <a:sym typeface="Poppins Bold"/>
            </a:endParaRPr>
          </a:p>
          <a:p>
            <a:pPr marL="342900" lvl="0" indent="-342900">
              <a:spcBef>
                <a:spcPct val="0"/>
              </a:spcBef>
              <a:buFont typeface="Arial" panose="020B0604020202020204" pitchFamily="34" charset="0"/>
              <a:buChar char="•"/>
            </a:pPr>
            <a:r>
              <a:rPr lang="en-US" sz="2400" dirty="0">
                <a:latin typeface="+mj-lt"/>
                <a:ea typeface="Poppins Bold"/>
                <a:cs typeface="Poppins" panose="020B0604020202020204" charset="0"/>
                <a:sym typeface="Poppins Bold"/>
              </a:rPr>
              <a:t>Continue to evaluate and improve the City’s development review process and continue to foster a “business friendly” environment within all City departments</a:t>
            </a:r>
          </a:p>
          <a:p>
            <a:pPr marL="342900" lvl="0" indent="-342900">
              <a:spcBef>
                <a:spcPct val="0"/>
              </a:spcBef>
              <a:buFont typeface="Arial" panose="020B0604020202020204" pitchFamily="34" charset="0"/>
              <a:buChar char="•"/>
            </a:pPr>
            <a:endParaRPr lang="en-US" sz="2400" dirty="0">
              <a:latin typeface="+mj-lt"/>
              <a:ea typeface="Poppins Bold"/>
              <a:cs typeface="Poppins" panose="020B0604020202020204" charset="0"/>
              <a:sym typeface="Poppins Bold"/>
            </a:endParaRPr>
          </a:p>
        </p:txBody>
      </p:sp>
      <p:sp>
        <p:nvSpPr>
          <p:cNvPr id="29" name="TextBox 10">
            <a:extLst>
              <a:ext uri="{FF2B5EF4-FFF2-40B4-BE49-F238E27FC236}">
                <a16:creationId xmlns:a16="http://schemas.microsoft.com/office/drawing/2014/main" id="{D951ED24-1BB2-4A5B-ACB1-950B027B6601}"/>
              </a:ext>
            </a:extLst>
          </p:cNvPr>
          <p:cNvSpPr txBox="1"/>
          <p:nvPr/>
        </p:nvSpPr>
        <p:spPr>
          <a:xfrm>
            <a:off x="533400" y="153395"/>
            <a:ext cx="8252460" cy="842282"/>
          </a:xfrm>
          <a:prstGeom prst="rect">
            <a:avLst/>
          </a:prstGeom>
        </p:spPr>
        <p:txBody>
          <a:bodyPr wrap="square"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FY 26/27 MAJOR GOALS</a:t>
            </a:r>
          </a:p>
        </p:txBody>
      </p:sp>
      <p:grpSp>
        <p:nvGrpSpPr>
          <p:cNvPr id="30" name="Group 4">
            <a:extLst>
              <a:ext uri="{FF2B5EF4-FFF2-40B4-BE49-F238E27FC236}">
                <a16:creationId xmlns:a16="http://schemas.microsoft.com/office/drawing/2014/main" id="{E9FEE8FA-5982-45E9-8C0B-A84218CD2531}"/>
              </a:ext>
            </a:extLst>
          </p:cNvPr>
          <p:cNvGrpSpPr/>
          <p:nvPr/>
        </p:nvGrpSpPr>
        <p:grpSpPr>
          <a:xfrm>
            <a:off x="1" y="1"/>
            <a:ext cx="381000" cy="1149070"/>
            <a:chOff x="0" y="0"/>
            <a:chExt cx="144101" cy="512341"/>
          </a:xfrm>
        </p:grpSpPr>
        <p:sp>
          <p:nvSpPr>
            <p:cNvPr id="31" name="Freeform 5">
              <a:extLst>
                <a:ext uri="{FF2B5EF4-FFF2-40B4-BE49-F238E27FC236}">
                  <a16:creationId xmlns:a16="http://schemas.microsoft.com/office/drawing/2014/main" id="{4314D63E-63D1-4899-AD76-55F3C957A2C5}"/>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32" name="TextBox 6">
              <a:extLst>
                <a:ext uri="{FF2B5EF4-FFF2-40B4-BE49-F238E27FC236}">
                  <a16:creationId xmlns:a16="http://schemas.microsoft.com/office/drawing/2014/main" id="{F7A809F9-39A9-434D-8710-B8FCAF19C2EC}"/>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grpSp>
        <p:nvGrpSpPr>
          <p:cNvPr id="33" name="Group 32">
            <a:extLst>
              <a:ext uri="{FF2B5EF4-FFF2-40B4-BE49-F238E27FC236}">
                <a16:creationId xmlns:a16="http://schemas.microsoft.com/office/drawing/2014/main" id="{17C5B6A2-0FDF-4B88-8ECE-3E439757B786}"/>
              </a:ext>
            </a:extLst>
          </p:cNvPr>
          <p:cNvGrpSpPr/>
          <p:nvPr/>
        </p:nvGrpSpPr>
        <p:grpSpPr>
          <a:xfrm>
            <a:off x="0" y="9550557"/>
            <a:ext cx="18288000" cy="736443"/>
            <a:chOff x="0" y="9550557"/>
            <a:chExt cx="18288000" cy="736443"/>
          </a:xfrm>
        </p:grpSpPr>
        <p:grpSp>
          <p:nvGrpSpPr>
            <p:cNvPr id="34" name="Group 7">
              <a:extLst>
                <a:ext uri="{FF2B5EF4-FFF2-40B4-BE49-F238E27FC236}">
                  <a16:creationId xmlns:a16="http://schemas.microsoft.com/office/drawing/2014/main" id="{C8BFFFB6-D700-4987-9EF4-F8F4EEA6BF8E}"/>
                </a:ext>
              </a:extLst>
            </p:cNvPr>
            <p:cNvGrpSpPr/>
            <p:nvPr/>
          </p:nvGrpSpPr>
          <p:grpSpPr>
            <a:xfrm>
              <a:off x="0" y="9550557"/>
              <a:ext cx="18288000" cy="736443"/>
              <a:chOff x="0" y="0"/>
              <a:chExt cx="5439719" cy="575567"/>
            </a:xfrm>
          </p:grpSpPr>
          <p:sp>
            <p:nvSpPr>
              <p:cNvPr id="37" name="Freeform 8">
                <a:extLst>
                  <a:ext uri="{FF2B5EF4-FFF2-40B4-BE49-F238E27FC236}">
                    <a16:creationId xmlns:a16="http://schemas.microsoft.com/office/drawing/2014/main" id="{DC15A088-2E9C-45EF-A032-8FDD8ABF7E8C}"/>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38" name="TextBox 9">
                <a:extLst>
                  <a:ext uri="{FF2B5EF4-FFF2-40B4-BE49-F238E27FC236}">
                    <a16:creationId xmlns:a16="http://schemas.microsoft.com/office/drawing/2014/main" id="{D3F142C7-15C0-48C4-963D-8598244398E3}"/>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35" name="TextBox 18">
              <a:extLst>
                <a:ext uri="{FF2B5EF4-FFF2-40B4-BE49-F238E27FC236}">
                  <a16:creationId xmlns:a16="http://schemas.microsoft.com/office/drawing/2014/main" id="{7A14A036-5111-4A30-BE78-FAAB14FE5F12}"/>
                </a:ext>
              </a:extLst>
            </p:cNvPr>
            <p:cNvSpPr txBox="1"/>
            <p:nvPr/>
          </p:nvSpPr>
          <p:spPr>
            <a:xfrm>
              <a:off x="152375" y="9798574"/>
              <a:ext cx="7484554"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36" name="TextBox 18">
              <a:extLst>
                <a:ext uri="{FF2B5EF4-FFF2-40B4-BE49-F238E27FC236}">
                  <a16:creationId xmlns:a16="http://schemas.microsoft.com/office/drawing/2014/main" id="{24CEB4BE-ECAD-451C-882B-44A3BB9CC7DB}"/>
                </a:ext>
              </a:extLst>
            </p:cNvPr>
            <p:cNvSpPr txBox="1"/>
            <p:nvPr/>
          </p:nvSpPr>
          <p:spPr>
            <a:xfrm>
              <a:off x="13580469" y="9732861"/>
              <a:ext cx="4572000" cy="371833"/>
            </a:xfrm>
            <a:prstGeom prst="rect">
              <a:avLst/>
            </a:prstGeom>
          </p:spPr>
          <p:txBody>
            <a:bodyPr wrap="square"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FISCAL YEAR 2026-2027</a:t>
              </a:r>
            </a:p>
          </p:txBody>
        </p:sp>
      </p:grpSp>
      <p:sp>
        <p:nvSpPr>
          <p:cNvPr id="2" name="Rectangle 1">
            <a:extLst>
              <a:ext uri="{FF2B5EF4-FFF2-40B4-BE49-F238E27FC236}">
                <a16:creationId xmlns:a16="http://schemas.microsoft.com/office/drawing/2014/main" id="{8A12E3FB-5B34-4C60-BF11-4AFD019DC1D0}"/>
              </a:ext>
            </a:extLst>
          </p:cNvPr>
          <p:cNvSpPr/>
          <p:nvPr/>
        </p:nvSpPr>
        <p:spPr>
          <a:xfrm>
            <a:off x="8785860" y="1805772"/>
            <a:ext cx="9144000" cy="3046988"/>
          </a:xfrm>
          <a:prstGeom prst="rect">
            <a:avLst/>
          </a:prstGeom>
        </p:spPr>
        <p:txBody>
          <a:bodyPr>
            <a:spAutoFit/>
          </a:bodyPr>
          <a:lstStyle/>
          <a:p>
            <a:pPr marL="342900" lvl="0" indent="-342900">
              <a:spcBef>
                <a:spcPct val="0"/>
              </a:spcBef>
              <a:buFont typeface="Arial" panose="020B0604020202020204" pitchFamily="34" charset="0"/>
              <a:buChar char="•"/>
            </a:pPr>
            <a:r>
              <a:rPr lang="en-US" sz="2400" dirty="0">
                <a:ea typeface="Poppins Bold"/>
                <a:cs typeface="Poppins" panose="020B0604020202020204" charset="0"/>
                <a:sym typeface="Poppins Bold"/>
              </a:rPr>
              <a:t>Continue the Homeless Prevention and Rapid Rehousing Program</a:t>
            </a:r>
          </a:p>
          <a:p>
            <a:pPr marL="285750" indent="-28575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Continue to work closely with developers, property owners, and business owners to improve underdeveloped properties and facilitate the re-occupation of vacant structures</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Work closely with commercial and residential property owners to improve and maintain the appearance of their properties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a:off x="152375" y="9798574"/>
            <a:ext cx="7702168"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30" name="TextBox 30"/>
          <p:cNvSpPr txBox="1"/>
          <p:nvPr/>
        </p:nvSpPr>
        <p:spPr>
          <a:xfrm>
            <a:off x="1312522" y="2708222"/>
            <a:ext cx="15662955" cy="888309"/>
          </a:xfrm>
          <a:prstGeom prst="rect">
            <a:avLst/>
          </a:prstGeom>
        </p:spPr>
        <p:txBody>
          <a:bodyPr lIns="0" tIns="0" rIns="0" bIns="0" rtlCol="0" anchor="t">
            <a:spAutoFit/>
          </a:bodyPr>
          <a:lstStyle/>
          <a:p>
            <a:pPr marL="0" lvl="0" indent="0" algn="ctr">
              <a:lnSpc>
                <a:spcPts val="7213"/>
              </a:lnSpc>
            </a:pPr>
            <a:r>
              <a:rPr lang="en-US" sz="5152" b="1" spc="314" dirty="0">
                <a:solidFill>
                  <a:srgbClr val="000000"/>
                </a:solidFill>
                <a:latin typeface="Montserrat Bold"/>
                <a:ea typeface="Montserrat Bold"/>
                <a:cs typeface="Montserrat Bold"/>
                <a:sym typeface="Montserrat Bold"/>
              </a:rPr>
              <a:t>DEPARTMENT REQUEST = $</a:t>
            </a:r>
            <a:r>
              <a:rPr lang="en-US" sz="5152" b="1" spc="314" dirty="0">
                <a:latin typeface="Montserrat Bold"/>
                <a:ea typeface="Montserrat Bold"/>
                <a:cs typeface="Montserrat Bold"/>
                <a:sym typeface="Montserrat Bold"/>
              </a:rPr>
              <a:t>11,699,899</a:t>
            </a:r>
          </a:p>
        </p:txBody>
      </p:sp>
      <p:grpSp>
        <p:nvGrpSpPr>
          <p:cNvPr id="15" name="Group 14">
            <a:extLst>
              <a:ext uri="{FF2B5EF4-FFF2-40B4-BE49-F238E27FC236}">
                <a16:creationId xmlns:a16="http://schemas.microsoft.com/office/drawing/2014/main" id="{367A5ED1-1E74-4156-8F45-4C6014C4DD2F}"/>
              </a:ext>
            </a:extLst>
          </p:cNvPr>
          <p:cNvGrpSpPr/>
          <p:nvPr/>
        </p:nvGrpSpPr>
        <p:grpSpPr>
          <a:xfrm>
            <a:off x="0" y="9550557"/>
            <a:ext cx="18288000" cy="736443"/>
            <a:chOff x="0" y="9550557"/>
            <a:chExt cx="18288000" cy="736443"/>
          </a:xfrm>
        </p:grpSpPr>
        <p:grpSp>
          <p:nvGrpSpPr>
            <p:cNvPr id="16" name="Group 7">
              <a:extLst>
                <a:ext uri="{FF2B5EF4-FFF2-40B4-BE49-F238E27FC236}">
                  <a16:creationId xmlns:a16="http://schemas.microsoft.com/office/drawing/2014/main" id="{BE5E46F7-6397-4BC1-87D1-E64C4A865065}"/>
                </a:ext>
              </a:extLst>
            </p:cNvPr>
            <p:cNvGrpSpPr/>
            <p:nvPr/>
          </p:nvGrpSpPr>
          <p:grpSpPr>
            <a:xfrm>
              <a:off x="0" y="9550557"/>
              <a:ext cx="18288000" cy="736443"/>
              <a:chOff x="0" y="0"/>
              <a:chExt cx="5439719" cy="575567"/>
            </a:xfrm>
          </p:grpSpPr>
          <p:sp>
            <p:nvSpPr>
              <p:cNvPr id="19" name="Freeform 8">
                <a:extLst>
                  <a:ext uri="{FF2B5EF4-FFF2-40B4-BE49-F238E27FC236}">
                    <a16:creationId xmlns:a16="http://schemas.microsoft.com/office/drawing/2014/main" id="{AAF1944B-B536-4640-B97B-E5946ECFE6FC}"/>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20" name="TextBox 9">
                <a:extLst>
                  <a:ext uri="{FF2B5EF4-FFF2-40B4-BE49-F238E27FC236}">
                    <a16:creationId xmlns:a16="http://schemas.microsoft.com/office/drawing/2014/main" id="{4237A42B-42EE-43D2-A49B-F6E698F6E6B1}"/>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17" name="TextBox 18">
              <a:extLst>
                <a:ext uri="{FF2B5EF4-FFF2-40B4-BE49-F238E27FC236}">
                  <a16:creationId xmlns:a16="http://schemas.microsoft.com/office/drawing/2014/main" id="{6E64E400-2C43-4A51-9D27-89EF88E07A67}"/>
                </a:ext>
              </a:extLst>
            </p:cNvPr>
            <p:cNvSpPr txBox="1"/>
            <p:nvPr/>
          </p:nvSpPr>
          <p:spPr>
            <a:xfrm>
              <a:off x="152375" y="9798574"/>
              <a:ext cx="7484554"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&amp; ECONOMIC DEVELOPMENT</a:t>
              </a:r>
            </a:p>
          </p:txBody>
        </p:sp>
        <p:sp>
          <p:nvSpPr>
            <p:cNvPr id="18" name="TextBox 18">
              <a:extLst>
                <a:ext uri="{FF2B5EF4-FFF2-40B4-BE49-F238E27FC236}">
                  <a16:creationId xmlns:a16="http://schemas.microsoft.com/office/drawing/2014/main" id="{D11D37D6-38BF-423C-BA50-88B585519083}"/>
                </a:ext>
              </a:extLst>
            </p:cNvPr>
            <p:cNvSpPr txBox="1"/>
            <p:nvPr/>
          </p:nvSpPr>
          <p:spPr>
            <a:xfrm>
              <a:off x="13580469" y="9732861"/>
              <a:ext cx="4572000" cy="371833"/>
            </a:xfrm>
            <a:prstGeom prst="rect">
              <a:avLst/>
            </a:prstGeom>
          </p:spPr>
          <p:txBody>
            <a:bodyPr wrap="square"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FISCAL YEAR 2026-2027</a:t>
              </a:r>
            </a:p>
          </p:txBody>
        </p:sp>
      </p:grpSp>
      <p:sp>
        <p:nvSpPr>
          <p:cNvPr id="22" name="TextBox 10">
            <a:extLst>
              <a:ext uri="{FF2B5EF4-FFF2-40B4-BE49-F238E27FC236}">
                <a16:creationId xmlns:a16="http://schemas.microsoft.com/office/drawing/2014/main" id="{258F5DCC-EC3F-49C5-B498-F67607CACAE6}"/>
              </a:ext>
            </a:extLst>
          </p:cNvPr>
          <p:cNvSpPr txBox="1"/>
          <p:nvPr/>
        </p:nvSpPr>
        <p:spPr>
          <a:xfrm>
            <a:off x="533400" y="299435"/>
            <a:ext cx="10389171" cy="842282"/>
          </a:xfrm>
          <a:prstGeom prst="rect">
            <a:avLst/>
          </a:prstGeom>
        </p:spPr>
        <p:txBody>
          <a:bodyPr wrap="square" lIns="0" tIns="0" rIns="0" bIns="0" rtlCol="0" anchor="t">
            <a:spAutoFit/>
          </a:bodyPr>
          <a:lstStyle/>
          <a:p>
            <a:pPr algn="l">
              <a:lnSpc>
                <a:spcPts val="6700"/>
              </a:lnSpc>
            </a:pPr>
            <a:r>
              <a:rPr lang="en-US" sz="5400" b="1" dirty="0">
                <a:solidFill>
                  <a:srgbClr val="292929"/>
                </a:solidFill>
                <a:latin typeface="DM Sans Bold"/>
                <a:ea typeface="DM Sans Bold"/>
                <a:cs typeface="DM Sans Bold"/>
                <a:sym typeface="DM Sans Bold"/>
              </a:rPr>
              <a:t>FY 26/27 BUDGET SUMMARY</a:t>
            </a:r>
          </a:p>
        </p:txBody>
      </p:sp>
      <p:grpSp>
        <p:nvGrpSpPr>
          <p:cNvPr id="23" name="Group 4">
            <a:extLst>
              <a:ext uri="{FF2B5EF4-FFF2-40B4-BE49-F238E27FC236}">
                <a16:creationId xmlns:a16="http://schemas.microsoft.com/office/drawing/2014/main" id="{6BED7830-0020-4BE9-8FA0-648549C8CE83}"/>
              </a:ext>
            </a:extLst>
          </p:cNvPr>
          <p:cNvGrpSpPr/>
          <p:nvPr/>
        </p:nvGrpSpPr>
        <p:grpSpPr>
          <a:xfrm>
            <a:off x="1" y="1"/>
            <a:ext cx="381000" cy="1149070"/>
            <a:chOff x="0" y="0"/>
            <a:chExt cx="144101" cy="512341"/>
          </a:xfrm>
        </p:grpSpPr>
        <p:sp>
          <p:nvSpPr>
            <p:cNvPr id="24" name="Freeform 5">
              <a:extLst>
                <a:ext uri="{FF2B5EF4-FFF2-40B4-BE49-F238E27FC236}">
                  <a16:creationId xmlns:a16="http://schemas.microsoft.com/office/drawing/2014/main" id="{2123C454-C86D-4529-9DAA-45A663B391FE}"/>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5" name="TextBox 6">
              <a:extLst>
                <a:ext uri="{FF2B5EF4-FFF2-40B4-BE49-F238E27FC236}">
                  <a16:creationId xmlns:a16="http://schemas.microsoft.com/office/drawing/2014/main" id="{0A2A3E92-9B68-4020-BA78-97C398F1367F}"/>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pic>
        <p:nvPicPr>
          <p:cNvPr id="2" name="Picture 1">
            <a:extLst>
              <a:ext uri="{FF2B5EF4-FFF2-40B4-BE49-F238E27FC236}">
                <a16:creationId xmlns:a16="http://schemas.microsoft.com/office/drawing/2014/main" id="{65E8F686-A9F4-4448-AD9A-DB52E8FAF26B}"/>
              </a:ext>
            </a:extLst>
          </p:cNvPr>
          <p:cNvPicPr>
            <a:picLocks noChangeAspect="1"/>
          </p:cNvPicPr>
          <p:nvPr/>
        </p:nvPicPr>
        <p:blipFill>
          <a:blip r:embed="rId2"/>
          <a:stretch>
            <a:fillRect/>
          </a:stretch>
        </p:blipFill>
        <p:spPr>
          <a:xfrm>
            <a:off x="914400" y="4245429"/>
            <a:ext cx="7810500" cy="2600325"/>
          </a:xfrm>
          <a:prstGeom prst="rect">
            <a:avLst/>
          </a:prstGeom>
        </p:spPr>
      </p:pic>
      <p:pic>
        <p:nvPicPr>
          <p:cNvPr id="3" name="Picture 2">
            <a:extLst>
              <a:ext uri="{FF2B5EF4-FFF2-40B4-BE49-F238E27FC236}">
                <a16:creationId xmlns:a16="http://schemas.microsoft.com/office/drawing/2014/main" id="{EF5BB0E7-C432-49DD-B94D-F5E7DD677E7D}"/>
              </a:ext>
            </a:extLst>
          </p:cNvPr>
          <p:cNvPicPr>
            <a:picLocks noChangeAspect="1"/>
          </p:cNvPicPr>
          <p:nvPr/>
        </p:nvPicPr>
        <p:blipFill>
          <a:blip r:embed="rId3"/>
          <a:stretch>
            <a:fillRect/>
          </a:stretch>
        </p:blipFill>
        <p:spPr>
          <a:xfrm>
            <a:off x="9118599" y="4229100"/>
            <a:ext cx="7810500" cy="3028950"/>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4AAD"/>
        </a:solidFill>
        <a:effectLst/>
      </p:bgPr>
    </p:bg>
    <p:spTree>
      <p:nvGrpSpPr>
        <p:cNvPr id="1" name=""/>
        <p:cNvGrpSpPr/>
        <p:nvPr/>
      </p:nvGrpSpPr>
      <p:grpSpPr>
        <a:xfrm>
          <a:off x="0" y="0"/>
          <a:ext cx="0" cy="0"/>
          <a:chOff x="0" y="0"/>
          <a:chExt cx="0" cy="0"/>
        </a:xfrm>
      </p:grpSpPr>
      <p:grpSp>
        <p:nvGrpSpPr>
          <p:cNvPr id="2" name="Group 2"/>
          <p:cNvGrpSpPr/>
          <p:nvPr/>
        </p:nvGrpSpPr>
        <p:grpSpPr>
          <a:xfrm>
            <a:off x="-970541" y="490653"/>
            <a:ext cx="1601933" cy="9288425"/>
            <a:chOff x="0" y="0"/>
            <a:chExt cx="421908" cy="2446334"/>
          </a:xfrm>
        </p:grpSpPr>
        <p:sp>
          <p:nvSpPr>
            <p:cNvPr id="3" name="Freeform 3"/>
            <p:cNvSpPr/>
            <p:nvPr/>
          </p:nvSpPr>
          <p:spPr>
            <a:xfrm>
              <a:off x="0" y="0"/>
              <a:ext cx="421908" cy="2446334"/>
            </a:xfrm>
            <a:custGeom>
              <a:avLst/>
              <a:gdLst/>
              <a:ahLst/>
              <a:cxnLst/>
              <a:rect l="l" t="t" r="r" b="b"/>
              <a:pathLst>
                <a:path w="421908" h="2446334">
                  <a:moveTo>
                    <a:pt x="210954" y="0"/>
                  </a:moveTo>
                  <a:lnTo>
                    <a:pt x="210954" y="0"/>
                  </a:lnTo>
                  <a:cubicBezTo>
                    <a:pt x="266903" y="0"/>
                    <a:pt x="320560" y="22225"/>
                    <a:pt x="360121" y="61787"/>
                  </a:cubicBezTo>
                  <a:cubicBezTo>
                    <a:pt x="399683" y="101349"/>
                    <a:pt x="421908" y="155006"/>
                    <a:pt x="421908" y="210954"/>
                  </a:cubicBezTo>
                  <a:lnTo>
                    <a:pt x="421908" y="2235380"/>
                  </a:lnTo>
                  <a:cubicBezTo>
                    <a:pt x="421908" y="2291329"/>
                    <a:pt x="399683" y="2344986"/>
                    <a:pt x="360121" y="2384547"/>
                  </a:cubicBezTo>
                  <a:cubicBezTo>
                    <a:pt x="320560" y="2424109"/>
                    <a:pt x="266903" y="2446334"/>
                    <a:pt x="210954" y="2446334"/>
                  </a:cubicBezTo>
                  <a:lnTo>
                    <a:pt x="210954" y="2446334"/>
                  </a:lnTo>
                  <a:cubicBezTo>
                    <a:pt x="155006" y="2446334"/>
                    <a:pt x="101349" y="2424109"/>
                    <a:pt x="61787" y="2384547"/>
                  </a:cubicBezTo>
                  <a:cubicBezTo>
                    <a:pt x="22225" y="2344986"/>
                    <a:pt x="0" y="2291329"/>
                    <a:pt x="0" y="2235380"/>
                  </a:cubicBezTo>
                  <a:lnTo>
                    <a:pt x="0" y="210954"/>
                  </a:lnTo>
                  <a:cubicBezTo>
                    <a:pt x="0" y="155006"/>
                    <a:pt x="22225" y="101349"/>
                    <a:pt x="61787" y="61787"/>
                  </a:cubicBezTo>
                  <a:cubicBezTo>
                    <a:pt x="101349" y="22225"/>
                    <a:pt x="155006" y="0"/>
                    <a:pt x="210954" y="0"/>
                  </a:cubicBezTo>
                  <a:close/>
                </a:path>
              </a:pathLst>
            </a:custGeom>
            <a:solidFill>
              <a:srgbClr val="FDFDFD"/>
            </a:solidFill>
          </p:spPr>
        </p:sp>
        <p:sp>
          <p:nvSpPr>
            <p:cNvPr id="4" name="TextBox 4"/>
            <p:cNvSpPr txBox="1"/>
            <p:nvPr/>
          </p:nvSpPr>
          <p:spPr>
            <a:xfrm>
              <a:off x="0" y="-47625"/>
              <a:ext cx="421908" cy="2493959"/>
            </a:xfrm>
            <a:prstGeom prst="rect">
              <a:avLst/>
            </a:prstGeom>
          </p:spPr>
          <p:txBody>
            <a:bodyPr lIns="50800" tIns="50800" rIns="50800" bIns="50800" rtlCol="0" anchor="ctr"/>
            <a:lstStyle/>
            <a:p>
              <a:pPr algn="ctr">
                <a:lnSpc>
                  <a:spcPts val="2659"/>
                </a:lnSpc>
              </a:pPr>
              <a:endParaRPr dirty="0"/>
            </a:p>
          </p:txBody>
        </p:sp>
      </p:grpSp>
      <p:grpSp>
        <p:nvGrpSpPr>
          <p:cNvPr id="5" name="Group 5"/>
          <p:cNvGrpSpPr/>
          <p:nvPr/>
        </p:nvGrpSpPr>
        <p:grpSpPr>
          <a:xfrm>
            <a:off x="17687925" y="2772825"/>
            <a:ext cx="1601933" cy="4741351"/>
            <a:chOff x="0" y="0"/>
            <a:chExt cx="421908" cy="1248751"/>
          </a:xfrm>
        </p:grpSpPr>
        <p:sp>
          <p:nvSpPr>
            <p:cNvPr id="6" name="Freeform 6"/>
            <p:cNvSpPr/>
            <p:nvPr/>
          </p:nvSpPr>
          <p:spPr>
            <a:xfrm>
              <a:off x="0" y="0"/>
              <a:ext cx="421908" cy="1248751"/>
            </a:xfrm>
            <a:custGeom>
              <a:avLst/>
              <a:gdLst/>
              <a:ahLst/>
              <a:cxnLst/>
              <a:rect l="l" t="t" r="r" b="b"/>
              <a:pathLst>
                <a:path w="421908" h="1248751">
                  <a:moveTo>
                    <a:pt x="210954" y="0"/>
                  </a:moveTo>
                  <a:lnTo>
                    <a:pt x="210954" y="0"/>
                  </a:lnTo>
                  <a:cubicBezTo>
                    <a:pt x="266903" y="0"/>
                    <a:pt x="320560" y="22225"/>
                    <a:pt x="360121" y="61787"/>
                  </a:cubicBezTo>
                  <a:cubicBezTo>
                    <a:pt x="399683" y="101349"/>
                    <a:pt x="421908" y="155006"/>
                    <a:pt x="421908" y="210954"/>
                  </a:cubicBezTo>
                  <a:lnTo>
                    <a:pt x="421908" y="1037797"/>
                  </a:lnTo>
                  <a:cubicBezTo>
                    <a:pt x="421908" y="1093745"/>
                    <a:pt x="399683" y="1147402"/>
                    <a:pt x="360121" y="1186964"/>
                  </a:cubicBezTo>
                  <a:cubicBezTo>
                    <a:pt x="320560" y="1226525"/>
                    <a:pt x="266903" y="1248751"/>
                    <a:pt x="210954" y="1248751"/>
                  </a:cubicBezTo>
                  <a:lnTo>
                    <a:pt x="210954" y="1248751"/>
                  </a:lnTo>
                  <a:cubicBezTo>
                    <a:pt x="155006" y="1248751"/>
                    <a:pt x="101349" y="1226525"/>
                    <a:pt x="61787" y="1186964"/>
                  </a:cubicBezTo>
                  <a:cubicBezTo>
                    <a:pt x="22225" y="1147402"/>
                    <a:pt x="0" y="1093745"/>
                    <a:pt x="0" y="1037797"/>
                  </a:cubicBezTo>
                  <a:lnTo>
                    <a:pt x="0" y="210954"/>
                  </a:lnTo>
                  <a:cubicBezTo>
                    <a:pt x="0" y="155006"/>
                    <a:pt x="22225" y="101349"/>
                    <a:pt x="61787" y="61787"/>
                  </a:cubicBezTo>
                  <a:cubicBezTo>
                    <a:pt x="101349" y="22225"/>
                    <a:pt x="155006" y="0"/>
                    <a:pt x="210954" y="0"/>
                  </a:cubicBezTo>
                  <a:close/>
                </a:path>
              </a:pathLst>
            </a:custGeom>
            <a:solidFill>
              <a:srgbClr val="FDFDFD"/>
            </a:solidFill>
          </p:spPr>
        </p:sp>
        <p:sp>
          <p:nvSpPr>
            <p:cNvPr id="7" name="TextBox 7"/>
            <p:cNvSpPr txBox="1"/>
            <p:nvPr/>
          </p:nvSpPr>
          <p:spPr>
            <a:xfrm>
              <a:off x="0" y="-47625"/>
              <a:ext cx="421908" cy="1296376"/>
            </a:xfrm>
            <a:prstGeom prst="rect">
              <a:avLst/>
            </a:prstGeom>
          </p:spPr>
          <p:txBody>
            <a:bodyPr lIns="50800" tIns="50800" rIns="50800" bIns="50800" rtlCol="0" anchor="ctr"/>
            <a:lstStyle/>
            <a:p>
              <a:pPr algn="ctr">
                <a:lnSpc>
                  <a:spcPts val="2659"/>
                </a:lnSpc>
              </a:pPr>
              <a:endParaRPr dirty="0"/>
            </a:p>
          </p:txBody>
        </p:sp>
      </p:grpSp>
      <p:sp>
        <p:nvSpPr>
          <p:cNvPr id="10" name="TextBox 10"/>
          <p:cNvSpPr txBox="1"/>
          <p:nvPr/>
        </p:nvSpPr>
        <p:spPr>
          <a:xfrm>
            <a:off x="1066800" y="1661051"/>
            <a:ext cx="7700603" cy="3542187"/>
          </a:xfrm>
          <a:prstGeom prst="rect">
            <a:avLst/>
          </a:prstGeom>
        </p:spPr>
        <p:txBody>
          <a:bodyPr lIns="0" tIns="0" rIns="0" bIns="0" rtlCol="0" anchor="t">
            <a:spAutoFit/>
          </a:bodyPr>
          <a:lstStyle/>
          <a:p>
            <a:pPr algn="l">
              <a:lnSpc>
                <a:spcPts val="13382"/>
              </a:lnSpc>
            </a:pPr>
            <a:r>
              <a:rPr lang="en-US" sz="15207" spc="-304" dirty="0">
                <a:solidFill>
                  <a:srgbClr val="FDFDFD"/>
                </a:solidFill>
                <a:latin typeface="League Gothic"/>
                <a:ea typeface="League Gothic"/>
                <a:cs typeface="League Gothic"/>
                <a:sym typeface="League Gothic"/>
              </a:rPr>
              <a:t>PUBLIC WORKS</a:t>
            </a:r>
          </a:p>
          <a:p>
            <a:pPr algn="l">
              <a:lnSpc>
                <a:spcPts val="13382"/>
              </a:lnSpc>
            </a:pPr>
            <a:r>
              <a:rPr lang="en-US" sz="15207" spc="-304" dirty="0">
                <a:solidFill>
                  <a:srgbClr val="FDFDFD"/>
                </a:solidFill>
                <a:latin typeface="League Gothic"/>
                <a:ea typeface="League Gothic"/>
                <a:cs typeface="League Gothic"/>
                <a:sym typeface="League Gothic"/>
              </a:rPr>
              <a:t>DEPARTMENT</a:t>
            </a:r>
          </a:p>
        </p:txBody>
      </p:sp>
      <p:sp>
        <p:nvSpPr>
          <p:cNvPr id="11" name="TextBox 11"/>
          <p:cNvSpPr txBox="1"/>
          <p:nvPr/>
        </p:nvSpPr>
        <p:spPr>
          <a:xfrm>
            <a:off x="1524000" y="5020182"/>
            <a:ext cx="4154205" cy="3778855"/>
          </a:xfrm>
          <a:prstGeom prst="rect">
            <a:avLst/>
          </a:prstGeom>
        </p:spPr>
        <p:txBody>
          <a:bodyPr lIns="0" tIns="0" rIns="0" bIns="0" rtlCol="0" anchor="t">
            <a:spAutoFit/>
          </a:bodyPr>
          <a:lstStyle/>
          <a:p>
            <a:pPr algn="l">
              <a:lnSpc>
                <a:spcPts val="3301"/>
              </a:lnSpc>
            </a:pPr>
            <a:r>
              <a:rPr lang="en-US" sz="2599" b="1" dirty="0">
                <a:solidFill>
                  <a:srgbClr val="FDFDFD"/>
                </a:solidFill>
                <a:latin typeface="+mj-lt"/>
                <a:ea typeface="Arimo Bold"/>
                <a:cs typeface="Arimo Bold"/>
                <a:sym typeface="Arimo Bold"/>
              </a:rPr>
              <a:t>Administration</a:t>
            </a:r>
          </a:p>
          <a:p>
            <a:pPr algn="l">
              <a:lnSpc>
                <a:spcPts val="3301"/>
              </a:lnSpc>
            </a:pPr>
            <a:r>
              <a:rPr lang="en-US" sz="2599" b="1" dirty="0">
                <a:solidFill>
                  <a:srgbClr val="FDFDFD"/>
                </a:solidFill>
                <a:latin typeface="+mj-lt"/>
                <a:ea typeface="Arimo Bold"/>
                <a:cs typeface="Arimo Bold"/>
                <a:sym typeface="Arimo Bold"/>
              </a:rPr>
              <a:t>Building Maintenance</a:t>
            </a:r>
          </a:p>
          <a:p>
            <a:pPr algn="l">
              <a:lnSpc>
                <a:spcPts val="3301"/>
              </a:lnSpc>
            </a:pPr>
            <a:r>
              <a:rPr lang="en-US" sz="2599" b="1" dirty="0">
                <a:solidFill>
                  <a:srgbClr val="FDFDFD"/>
                </a:solidFill>
                <a:latin typeface="+mj-lt"/>
                <a:ea typeface="Arimo Bold"/>
                <a:cs typeface="Arimo Bold"/>
                <a:sym typeface="Arimo Bold"/>
              </a:rPr>
              <a:t>Fleet Maintenance</a:t>
            </a:r>
          </a:p>
          <a:p>
            <a:pPr algn="l">
              <a:lnSpc>
                <a:spcPts val="3301"/>
              </a:lnSpc>
            </a:pPr>
            <a:r>
              <a:rPr lang="en-US" sz="2599" b="1" dirty="0">
                <a:solidFill>
                  <a:srgbClr val="FDFDFD"/>
                </a:solidFill>
                <a:latin typeface="+mj-lt"/>
                <a:ea typeface="Arimo Bold"/>
                <a:cs typeface="Arimo Bold"/>
                <a:sym typeface="Arimo Bold"/>
              </a:rPr>
              <a:t>Parks &amp; Trees</a:t>
            </a:r>
          </a:p>
          <a:p>
            <a:pPr algn="l">
              <a:lnSpc>
                <a:spcPts val="3301"/>
              </a:lnSpc>
            </a:pPr>
            <a:r>
              <a:rPr lang="en-US" sz="2599" b="1" dirty="0">
                <a:solidFill>
                  <a:srgbClr val="FDFDFD"/>
                </a:solidFill>
                <a:latin typeface="+mj-lt"/>
                <a:ea typeface="Arimo Bold"/>
                <a:cs typeface="Arimo Bold"/>
                <a:sym typeface="Arimo Bold"/>
              </a:rPr>
              <a:t>Refuse &amp; Recycling</a:t>
            </a:r>
          </a:p>
          <a:p>
            <a:pPr algn="l">
              <a:lnSpc>
                <a:spcPts val="3301"/>
              </a:lnSpc>
            </a:pPr>
            <a:r>
              <a:rPr lang="en-US" sz="2599" b="1" dirty="0">
                <a:solidFill>
                  <a:srgbClr val="FDFDFD"/>
                </a:solidFill>
                <a:latin typeface="+mj-lt"/>
                <a:ea typeface="Arimo Bold"/>
                <a:cs typeface="Arimo Bold"/>
                <a:sym typeface="Arimo Bold"/>
              </a:rPr>
              <a:t>Street Maintenance</a:t>
            </a:r>
          </a:p>
          <a:p>
            <a:pPr algn="l">
              <a:lnSpc>
                <a:spcPts val="3301"/>
              </a:lnSpc>
            </a:pPr>
            <a:r>
              <a:rPr lang="en-US" sz="2599" b="1" dirty="0">
                <a:solidFill>
                  <a:srgbClr val="FDFDFD"/>
                </a:solidFill>
                <a:latin typeface="+mj-lt"/>
                <a:ea typeface="Arimo Bold"/>
                <a:cs typeface="Arimo Bold"/>
                <a:sym typeface="Arimo Bold"/>
              </a:rPr>
              <a:t>Water &amp; Sewer</a:t>
            </a:r>
          </a:p>
          <a:p>
            <a:pPr algn="l">
              <a:lnSpc>
                <a:spcPts val="3301"/>
              </a:lnSpc>
            </a:pPr>
            <a:r>
              <a:rPr lang="en-US" sz="2599" b="1" dirty="0">
                <a:solidFill>
                  <a:srgbClr val="FDFDFD"/>
                </a:solidFill>
                <a:latin typeface="+mj-lt"/>
                <a:ea typeface="Arimo Bold"/>
                <a:cs typeface="Arimo Bold"/>
                <a:sym typeface="Arimo Bold"/>
              </a:rPr>
              <a:t>Engineering </a:t>
            </a:r>
          </a:p>
          <a:p>
            <a:pPr algn="l">
              <a:lnSpc>
                <a:spcPts val="3301"/>
              </a:lnSpc>
            </a:pPr>
            <a:endParaRPr lang="en-US" sz="2599" b="1" dirty="0">
              <a:solidFill>
                <a:srgbClr val="FDFDFD"/>
              </a:solidFill>
              <a:latin typeface="Arimo Bold"/>
              <a:ea typeface="Arimo Bold"/>
              <a:cs typeface="Arimo Bold"/>
              <a:sym typeface="Arimo Bold"/>
            </a:endParaRPr>
          </a:p>
        </p:txBody>
      </p:sp>
      <p:sp>
        <p:nvSpPr>
          <p:cNvPr id="12" name="Freeform 12">
            <a:extLst>
              <a:ext uri="{FF2B5EF4-FFF2-40B4-BE49-F238E27FC236}">
                <a16:creationId xmlns:a16="http://schemas.microsoft.com/office/drawing/2014/main" id="{FEC62E2F-225B-4C68-8923-4B300B768FE6}"/>
              </a:ext>
            </a:extLst>
          </p:cNvPr>
          <p:cNvSpPr/>
          <p:nvPr/>
        </p:nvSpPr>
        <p:spPr>
          <a:xfrm>
            <a:off x="8544347" y="2352369"/>
            <a:ext cx="8708937" cy="5701738"/>
          </a:xfrm>
          <a:custGeom>
            <a:avLst/>
            <a:gdLst/>
            <a:ahLst/>
            <a:cxnLst/>
            <a:rect l="l" t="t" r="r" b="b"/>
            <a:pathLst>
              <a:path w="8708937" h="5701738">
                <a:moveTo>
                  <a:pt x="0" y="0"/>
                </a:moveTo>
                <a:lnTo>
                  <a:pt x="8708937" y="0"/>
                </a:lnTo>
                <a:lnTo>
                  <a:pt x="8708937" y="5701738"/>
                </a:lnTo>
                <a:lnTo>
                  <a:pt x="0" y="5701738"/>
                </a:lnTo>
                <a:lnTo>
                  <a:pt x="0" y="0"/>
                </a:lnTo>
                <a:close/>
              </a:path>
            </a:pathLst>
          </a:custGeom>
          <a:blipFill>
            <a:blip r:embed="rId2"/>
            <a:stretch>
              <a:fillRect l="-17200" t="-25998" r="-6613"/>
            </a:stretch>
          </a:blipFill>
          <a:ln w="9525" cap="sq">
            <a:solidFill>
              <a:srgbClr val="000000"/>
            </a:solidFill>
            <a:prstDash val="solid"/>
            <a:miter/>
          </a:ln>
        </p:spPr>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522410" y="2171882"/>
            <a:ext cx="10374190" cy="6791411"/>
          </a:xfrm>
          <a:prstGeom prst="rect">
            <a:avLst/>
          </a:prstGeom>
        </p:spPr>
        <p:txBody>
          <a:bodyPr wrap="square" lIns="0" tIns="0" rIns="0" bIns="0" rtlCol="0" anchor="t">
            <a:spAutoFit/>
          </a:bodyPr>
          <a:lstStyle/>
          <a:p>
            <a:pPr>
              <a:lnSpc>
                <a:spcPts val="2330"/>
              </a:lnSpc>
            </a:pPr>
            <a:r>
              <a:rPr lang="en-US" sz="2400" dirty="0">
                <a:solidFill>
                  <a:srgbClr val="000000"/>
                </a:solidFill>
                <a:latin typeface="+mj-lt"/>
                <a:ea typeface="Poppins"/>
                <a:cs typeface="Poppins"/>
                <a:sym typeface="Poppins"/>
              </a:rPr>
              <a:t>Responded to hundreds of general maintenance and repair requests at 25 City owned buildings throughout the year</a:t>
            </a:r>
          </a:p>
          <a:p>
            <a:pPr>
              <a:lnSpc>
                <a:spcPts val="2330"/>
              </a:lnSpc>
            </a:pPr>
            <a:endParaRPr lang="en-US" sz="2400" dirty="0">
              <a:solidFill>
                <a:srgbClr val="000000"/>
              </a:solidFill>
              <a:latin typeface="+mj-lt"/>
              <a:ea typeface="Poppins"/>
              <a:cs typeface="Poppins"/>
              <a:sym typeface="Poppins"/>
            </a:endParaRPr>
          </a:p>
          <a:p>
            <a:pPr>
              <a:lnSpc>
                <a:spcPts val="2330"/>
              </a:lnSpc>
            </a:pPr>
            <a:r>
              <a:rPr lang="en-US" sz="2400" dirty="0">
                <a:solidFill>
                  <a:srgbClr val="000000"/>
                </a:solidFill>
                <a:latin typeface="+mj-lt"/>
                <a:ea typeface="Poppins"/>
                <a:cs typeface="Poppins"/>
                <a:sym typeface="Poppins"/>
              </a:rPr>
              <a:t>Partnered with Engineering to complete the building improvements at 106 E. First Street and 205 S. Euclid Street to house new facilities for </a:t>
            </a:r>
            <a:r>
              <a:rPr lang="en-US" sz="2400" dirty="0">
                <a:solidFill>
                  <a:srgbClr val="000000"/>
                </a:solidFill>
                <a:ea typeface="Poppins"/>
                <a:cs typeface="Poppins"/>
                <a:sym typeface="Poppins"/>
              </a:rPr>
              <a:t>the Art Association, Woman’s Club, Historical Museum, and offices for Recreation and Animal Control services</a:t>
            </a:r>
            <a:endParaRPr lang="en-US" sz="2400" dirty="0">
              <a:solidFill>
                <a:srgbClr val="000000"/>
              </a:solidFill>
              <a:latin typeface="+mj-lt"/>
              <a:ea typeface="Poppins"/>
              <a:cs typeface="Poppins"/>
              <a:sym typeface="Poppins"/>
            </a:endParaRPr>
          </a:p>
          <a:p>
            <a:pPr>
              <a:lnSpc>
                <a:spcPts val="2330"/>
              </a:lnSpc>
            </a:pPr>
            <a:endParaRPr lang="en-US" sz="2400" dirty="0">
              <a:solidFill>
                <a:srgbClr val="000000"/>
              </a:solidFill>
              <a:latin typeface="+mj-lt"/>
              <a:ea typeface="Poppins"/>
              <a:cs typeface="Poppins"/>
              <a:sym typeface="Poppins"/>
            </a:endParaRPr>
          </a:p>
          <a:p>
            <a:pPr>
              <a:lnSpc>
                <a:spcPts val="2330"/>
              </a:lnSpc>
            </a:pPr>
            <a:r>
              <a:rPr lang="en-US" sz="2400" dirty="0">
                <a:solidFill>
                  <a:srgbClr val="000000"/>
                </a:solidFill>
                <a:latin typeface="+mj-lt"/>
                <a:ea typeface="Poppins"/>
                <a:cs typeface="Poppins"/>
                <a:sym typeface="Poppins"/>
              </a:rPr>
              <a:t>Provided services in preparation for all Centennial events set up and displays including building repairs and installation of additional lighting, signage, art, photos, and staging to help create an amazing celebration of the City’s 100 year anniversary</a:t>
            </a:r>
          </a:p>
          <a:p>
            <a:pPr>
              <a:lnSpc>
                <a:spcPts val="2330"/>
              </a:lnSpc>
            </a:pPr>
            <a:endParaRPr lang="en-US" sz="2400" dirty="0">
              <a:solidFill>
                <a:srgbClr val="000000"/>
              </a:solidFill>
              <a:latin typeface="+mj-lt"/>
              <a:ea typeface="Poppins"/>
              <a:cs typeface="Poppins"/>
              <a:sym typeface="Poppins"/>
            </a:endParaRPr>
          </a:p>
          <a:p>
            <a:pPr>
              <a:lnSpc>
                <a:spcPts val="2330"/>
              </a:lnSpc>
            </a:pPr>
            <a:r>
              <a:rPr lang="en-US" sz="2400" dirty="0">
                <a:solidFill>
                  <a:srgbClr val="000000"/>
                </a:solidFill>
                <a:latin typeface="+mj-lt"/>
                <a:ea typeface="Poppins"/>
                <a:cs typeface="Poppins"/>
                <a:sym typeface="Poppins"/>
              </a:rPr>
              <a:t>Assisted in the repairs / replacement of the roof, structural repairs, and classroom remodel of the Child Development Main Office</a:t>
            </a:r>
          </a:p>
          <a:p>
            <a:pPr>
              <a:lnSpc>
                <a:spcPts val="2330"/>
              </a:lnSpc>
            </a:pPr>
            <a:endParaRPr lang="en-US" sz="2400" dirty="0">
              <a:solidFill>
                <a:srgbClr val="000000"/>
              </a:solidFill>
              <a:latin typeface="+mj-lt"/>
              <a:ea typeface="Poppins"/>
              <a:cs typeface="Poppins"/>
              <a:sym typeface="Poppins"/>
            </a:endParaRPr>
          </a:p>
          <a:p>
            <a:pPr>
              <a:lnSpc>
                <a:spcPts val="2330"/>
              </a:lnSpc>
            </a:pPr>
            <a:r>
              <a:rPr lang="en-US" sz="2400" dirty="0">
                <a:solidFill>
                  <a:srgbClr val="000000"/>
                </a:solidFill>
                <a:latin typeface="+mj-lt"/>
                <a:ea typeface="Poppins"/>
                <a:cs typeface="Poppins"/>
                <a:sym typeface="Poppins"/>
              </a:rPr>
              <a:t>Completed Flooring Replacement Projects at Child Development sites Claire Brown, State Preschool, and Euclid Main</a:t>
            </a:r>
          </a:p>
          <a:p>
            <a:pPr>
              <a:lnSpc>
                <a:spcPts val="2330"/>
              </a:lnSpc>
            </a:pPr>
            <a:endParaRPr lang="en-US" sz="2400" dirty="0">
              <a:solidFill>
                <a:srgbClr val="000000"/>
              </a:solidFill>
              <a:latin typeface="+mj-lt"/>
              <a:ea typeface="Poppins"/>
              <a:cs typeface="Poppins"/>
              <a:sym typeface="Poppins"/>
            </a:endParaRPr>
          </a:p>
          <a:p>
            <a:pPr>
              <a:lnSpc>
                <a:spcPts val="2330"/>
              </a:lnSpc>
            </a:pPr>
            <a:r>
              <a:rPr lang="en-US" sz="2400" dirty="0">
                <a:solidFill>
                  <a:srgbClr val="000000"/>
                </a:solidFill>
                <a:latin typeface="+mj-lt"/>
                <a:ea typeface="Poppins"/>
                <a:cs typeface="Poppins"/>
                <a:sym typeface="Poppins"/>
              </a:rPr>
              <a:t>Completed Roof Replacement Project at the State Preschool facility located at 1440 Whittier Boulevard</a:t>
            </a:r>
          </a:p>
          <a:p>
            <a:pPr>
              <a:lnSpc>
                <a:spcPts val="2330"/>
              </a:lnSpc>
            </a:pPr>
            <a:endParaRPr lang="en-US" sz="2400" dirty="0">
              <a:solidFill>
                <a:srgbClr val="000000"/>
              </a:solidFill>
              <a:latin typeface="+mj-lt"/>
              <a:ea typeface="Poppins"/>
              <a:cs typeface="Poppins"/>
              <a:sym typeface="Poppins"/>
            </a:endParaRPr>
          </a:p>
          <a:p>
            <a:pPr>
              <a:lnSpc>
                <a:spcPts val="2330"/>
              </a:lnSpc>
            </a:pPr>
            <a:r>
              <a:rPr lang="en-US" sz="2400" dirty="0">
                <a:solidFill>
                  <a:srgbClr val="000000"/>
                </a:solidFill>
                <a:latin typeface="+mj-lt"/>
                <a:ea typeface="Poppins"/>
                <a:cs typeface="Poppins"/>
                <a:sym typeface="Poppins"/>
              </a:rPr>
              <a:t>Completed construction of AC Duct Replacement at the Child Development Main Office</a:t>
            </a:r>
          </a:p>
        </p:txBody>
      </p:sp>
      <p:sp>
        <p:nvSpPr>
          <p:cNvPr id="17" name="TextBox 17"/>
          <p:cNvSpPr txBox="1"/>
          <p:nvPr/>
        </p:nvSpPr>
        <p:spPr>
          <a:xfrm>
            <a:off x="522410" y="1359370"/>
            <a:ext cx="6945190" cy="579646"/>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Building Maintenance</a:t>
            </a:r>
          </a:p>
        </p:txBody>
      </p:sp>
      <p:sp>
        <p:nvSpPr>
          <p:cNvPr id="18" name="TextBox 18"/>
          <p:cNvSpPr txBox="1"/>
          <p:nvPr/>
        </p:nvSpPr>
        <p:spPr>
          <a:xfrm>
            <a:off x="152375" y="9798574"/>
            <a:ext cx="4258959" cy="366395"/>
          </a:xfrm>
          <a:prstGeom prst="rect">
            <a:avLst/>
          </a:prstGeom>
        </p:spPr>
        <p:txBody>
          <a:bodyPr lIns="0" tIns="0" rIns="0" bIns="0" rtlCol="0" anchor="t">
            <a:spAutoFit/>
          </a:bodyPr>
          <a:lstStyle/>
          <a:p>
            <a:pPr algn="ctr">
              <a:lnSpc>
                <a:spcPts val="2799"/>
              </a:lnSpc>
            </a:pPr>
            <a:r>
              <a:rPr lang="en-US" sz="2799" b="1" dirty="0">
                <a:solidFill>
                  <a:srgbClr val="FFFFFF"/>
                </a:solidFill>
                <a:latin typeface="DM Sans Bold"/>
                <a:ea typeface="DM Sans Bold"/>
                <a:cs typeface="DM Sans Bold"/>
                <a:sym typeface="DM Sans Bold"/>
              </a:rPr>
              <a:t>COMMUNITY SERVICES</a:t>
            </a:r>
          </a:p>
        </p:txBody>
      </p:sp>
      <p:grpSp>
        <p:nvGrpSpPr>
          <p:cNvPr id="19" name="Group 18">
            <a:extLst>
              <a:ext uri="{FF2B5EF4-FFF2-40B4-BE49-F238E27FC236}">
                <a16:creationId xmlns:a16="http://schemas.microsoft.com/office/drawing/2014/main" id="{4D625392-BD16-4F39-9319-B0F824D3918E}"/>
              </a:ext>
            </a:extLst>
          </p:cNvPr>
          <p:cNvGrpSpPr/>
          <p:nvPr/>
        </p:nvGrpSpPr>
        <p:grpSpPr>
          <a:xfrm>
            <a:off x="0" y="9550558"/>
            <a:ext cx="18288000" cy="736442"/>
            <a:chOff x="0" y="9550558"/>
            <a:chExt cx="18288000" cy="736442"/>
          </a:xfrm>
        </p:grpSpPr>
        <p:grpSp>
          <p:nvGrpSpPr>
            <p:cNvPr id="20" name="Group 7">
              <a:extLst>
                <a:ext uri="{FF2B5EF4-FFF2-40B4-BE49-F238E27FC236}">
                  <a16:creationId xmlns:a16="http://schemas.microsoft.com/office/drawing/2014/main" id="{FC90DECB-3609-4BB0-AAD9-52A165EDD05E}"/>
                </a:ext>
              </a:extLst>
            </p:cNvPr>
            <p:cNvGrpSpPr/>
            <p:nvPr/>
          </p:nvGrpSpPr>
          <p:grpSpPr>
            <a:xfrm>
              <a:off x="0" y="9550558"/>
              <a:ext cx="18288000" cy="736442"/>
              <a:chOff x="0" y="0"/>
              <a:chExt cx="5439719" cy="575567"/>
            </a:xfrm>
          </p:grpSpPr>
          <p:sp>
            <p:nvSpPr>
              <p:cNvPr id="23" name="Freeform 8">
                <a:extLst>
                  <a:ext uri="{FF2B5EF4-FFF2-40B4-BE49-F238E27FC236}">
                    <a16:creationId xmlns:a16="http://schemas.microsoft.com/office/drawing/2014/main" id="{7609C6AB-EB39-4E17-89EB-A078DBB194D4}"/>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24" name="TextBox 9">
                <a:extLst>
                  <a:ext uri="{FF2B5EF4-FFF2-40B4-BE49-F238E27FC236}">
                    <a16:creationId xmlns:a16="http://schemas.microsoft.com/office/drawing/2014/main" id="{ECB4297F-AB32-44A0-B52D-6A292CAA79A1}"/>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21" name="TextBox 30">
              <a:extLst>
                <a:ext uri="{FF2B5EF4-FFF2-40B4-BE49-F238E27FC236}">
                  <a16:creationId xmlns:a16="http://schemas.microsoft.com/office/drawing/2014/main" id="{B149CD68-81E2-41A9-AAB4-1CED4BF3A0E8}"/>
                </a:ext>
              </a:extLst>
            </p:cNvPr>
            <p:cNvSpPr txBox="1"/>
            <p:nvPr/>
          </p:nvSpPr>
          <p:spPr>
            <a:xfrm>
              <a:off x="152375" y="9798574"/>
              <a:ext cx="7848625"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PUBLIC WORKS DEPARTMENT</a:t>
              </a:r>
            </a:p>
          </p:txBody>
        </p:sp>
        <p:sp>
          <p:nvSpPr>
            <p:cNvPr id="22" name="TextBox 21">
              <a:extLst>
                <a:ext uri="{FF2B5EF4-FFF2-40B4-BE49-F238E27FC236}">
                  <a16:creationId xmlns:a16="http://schemas.microsoft.com/office/drawing/2014/main" id="{E150E9F4-23A7-4418-BFE3-49AF9330C3C6}"/>
                </a:ext>
              </a:extLst>
            </p:cNvPr>
            <p:cNvSpPr txBox="1"/>
            <p:nvPr/>
          </p:nvSpPr>
          <p:spPr>
            <a:xfrm>
              <a:off x="13549778" y="9793682"/>
              <a:ext cx="4358352" cy="371833"/>
            </a:xfrm>
            <a:prstGeom prst="rect">
              <a:avLst/>
            </a:prstGeom>
          </p:spPr>
          <p:txBody>
            <a:bodyPr wrap="square" lIns="0" tIns="0" rIns="0" bIns="0" rtlCol="0" anchor="t">
              <a:spAutoFit/>
            </a:bodyPr>
            <a:lstStyle/>
            <a:p>
              <a:pPr>
                <a:lnSpc>
                  <a:spcPts val="2799"/>
                </a:lnSpc>
              </a:pPr>
              <a:r>
                <a:rPr lang="en-US" sz="2799" b="1" dirty="0">
                  <a:solidFill>
                    <a:srgbClr val="FFFFFF"/>
                  </a:solidFill>
                  <a:latin typeface="DM Sans Bold"/>
                  <a:ea typeface="DM Sans Bold"/>
                  <a:cs typeface="DM Sans Bold"/>
                  <a:sym typeface="DM Sans Bold"/>
                </a:rPr>
                <a:t>FISCAL YEAR 2026-2027</a:t>
              </a:r>
            </a:p>
          </p:txBody>
        </p:sp>
      </p:grpSp>
      <p:grpSp>
        <p:nvGrpSpPr>
          <p:cNvPr id="25" name="Group 4">
            <a:extLst>
              <a:ext uri="{FF2B5EF4-FFF2-40B4-BE49-F238E27FC236}">
                <a16:creationId xmlns:a16="http://schemas.microsoft.com/office/drawing/2014/main" id="{F669A1FB-E2C3-47AF-AF9D-24529D6798D6}"/>
              </a:ext>
            </a:extLst>
          </p:cNvPr>
          <p:cNvGrpSpPr/>
          <p:nvPr/>
        </p:nvGrpSpPr>
        <p:grpSpPr>
          <a:xfrm>
            <a:off x="1" y="1"/>
            <a:ext cx="381000" cy="1149070"/>
            <a:chOff x="0" y="0"/>
            <a:chExt cx="144101" cy="512341"/>
          </a:xfrm>
        </p:grpSpPr>
        <p:sp>
          <p:nvSpPr>
            <p:cNvPr id="26" name="Freeform 5">
              <a:extLst>
                <a:ext uri="{FF2B5EF4-FFF2-40B4-BE49-F238E27FC236}">
                  <a16:creationId xmlns:a16="http://schemas.microsoft.com/office/drawing/2014/main" id="{283DBD72-D30D-4FE7-BF2A-077676AA2A82}"/>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7" name="TextBox 6">
              <a:extLst>
                <a:ext uri="{FF2B5EF4-FFF2-40B4-BE49-F238E27FC236}">
                  <a16:creationId xmlns:a16="http://schemas.microsoft.com/office/drawing/2014/main" id="{0B91F426-C748-4FAE-A028-220AAA21878A}"/>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8" name="TextBox 13">
            <a:extLst>
              <a:ext uri="{FF2B5EF4-FFF2-40B4-BE49-F238E27FC236}">
                <a16:creationId xmlns:a16="http://schemas.microsoft.com/office/drawing/2014/main" id="{C9E0E12F-9399-41D4-AD45-35994F74BAD6}"/>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pic>
        <p:nvPicPr>
          <p:cNvPr id="15" name="Picture 2" descr="https://lh3.googleusercontent.com/pw/AP1GczOIZHAQOystJUQAbYPoe1g_X-O3BsLfUn6sjRJ6LD0EWuxI7LgVS4GiKCY48lnxIPBbW_EVJj5FWjWz1g0XUSorKYReRLJoFjpVq5HHX_mMZm8zfk859_XouPoo2CISPQNOHFhYFgaf0AKIkek4TwDV5A=w1500-h1125-s-no?authuser=0">
            <a:extLst>
              <a:ext uri="{FF2B5EF4-FFF2-40B4-BE49-F238E27FC236}">
                <a16:creationId xmlns:a16="http://schemas.microsoft.com/office/drawing/2014/main" id="{BA234B37-5622-4A2C-AD40-21BB172E733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506200" y="373507"/>
            <a:ext cx="5825184" cy="4368889"/>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 descr="https://lh3.googleusercontent.com/pw/AP1GczNuoNEak6pQtR8XlmCnAcEf8IIEPMJHFYRMTD0C_e4JmI9zIZUuI4rNGXe4DoBQ10Gc6SeDwlXn8TzxffrJVy-Vzqa2hFZYGkGv4K6nwtesVYkt3GQuYmnkfypowgRMHGAjf28eja4iWrKy84b42mPV0w=w1500-h1125-s-no?authuser=0">
            <a:extLst>
              <a:ext uri="{FF2B5EF4-FFF2-40B4-BE49-F238E27FC236}">
                <a16:creationId xmlns:a16="http://schemas.microsoft.com/office/drawing/2014/main" id="{C8BE2288-7992-4657-B546-DECD77ECE2D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506200" y="4985520"/>
            <a:ext cx="5825185" cy="436888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4"/>
          <p:cNvSpPr txBox="1"/>
          <p:nvPr/>
        </p:nvSpPr>
        <p:spPr>
          <a:xfrm>
            <a:off x="522410" y="1638300"/>
            <a:ext cx="9551786" cy="579646"/>
          </a:xfrm>
          <a:prstGeom prst="rect">
            <a:avLst/>
          </a:prstGeom>
        </p:spPr>
        <p:txBody>
          <a:bodyPr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Street Rehabilitation Projects</a:t>
            </a:r>
          </a:p>
        </p:txBody>
      </p:sp>
      <p:sp>
        <p:nvSpPr>
          <p:cNvPr id="26" name="TextBox 26"/>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PUBLIC WORKS DEPARTMENT</a:t>
            </a:r>
          </a:p>
        </p:txBody>
      </p:sp>
      <p:grpSp>
        <p:nvGrpSpPr>
          <p:cNvPr id="27" name="Group 4">
            <a:extLst>
              <a:ext uri="{FF2B5EF4-FFF2-40B4-BE49-F238E27FC236}">
                <a16:creationId xmlns:a16="http://schemas.microsoft.com/office/drawing/2014/main" id="{27FD7A42-8935-4E18-A770-505929D6B9EB}"/>
              </a:ext>
            </a:extLst>
          </p:cNvPr>
          <p:cNvGrpSpPr/>
          <p:nvPr/>
        </p:nvGrpSpPr>
        <p:grpSpPr>
          <a:xfrm>
            <a:off x="1" y="1"/>
            <a:ext cx="381000" cy="1149070"/>
            <a:chOff x="0" y="0"/>
            <a:chExt cx="144101" cy="512341"/>
          </a:xfrm>
        </p:grpSpPr>
        <p:sp>
          <p:nvSpPr>
            <p:cNvPr id="28" name="Freeform 5">
              <a:extLst>
                <a:ext uri="{FF2B5EF4-FFF2-40B4-BE49-F238E27FC236}">
                  <a16:creationId xmlns:a16="http://schemas.microsoft.com/office/drawing/2014/main" id="{E0035063-CD8C-465F-8547-D570D6D19205}"/>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9" name="TextBox 6">
              <a:extLst>
                <a:ext uri="{FF2B5EF4-FFF2-40B4-BE49-F238E27FC236}">
                  <a16:creationId xmlns:a16="http://schemas.microsoft.com/office/drawing/2014/main" id="{4830F30B-456F-4F6D-ABBC-6C51CC55AF22}"/>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30" name="TextBox 13">
            <a:extLst>
              <a:ext uri="{FF2B5EF4-FFF2-40B4-BE49-F238E27FC236}">
                <a16:creationId xmlns:a16="http://schemas.microsoft.com/office/drawing/2014/main" id="{C8475E0D-78E4-4AFE-A700-B2F32A1FA02C}"/>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31" name="Group 30">
            <a:extLst>
              <a:ext uri="{FF2B5EF4-FFF2-40B4-BE49-F238E27FC236}">
                <a16:creationId xmlns:a16="http://schemas.microsoft.com/office/drawing/2014/main" id="{A72A5A93-119C-4169-9C22-F9AA8E9DE906}"/>
              </a:ext>
            </a:extLst>
          </p:cNvPr>
          <p:cNvGrpSpPr/>
          <p:nvPr/>
        </p:nvGrpSpPr>
        <p:grpSpPr>
          <a:xfrm>
            <a:off x="0" y="9634703"/>
            <a:ext cx="18288000" cy="652298"/>
            <a:chOff x="0" y="9634703"/>
            <a:chExt cx="18288000" cy="652298"/>
          </a:xfrm>
        </p:grpSpPr>
        <p:grpSp>
          <p:nvGrpSpPr>
            <p:cNvPr id="32" name="Group 3">
              <a:extLst>
                <a:ext uri="{FF2B5EF4-FFF2-40B4-BE49-F238E27FC236}">
                  <a16:creationId xmlns:a16="http://schemas.microsoft.com/office/drawing/2014/main" id="{2947D8FD-D411-4746-B261-0955A778F62E}"/>
                </a:ext>
              </a:extLst>
            </p:cNvPr>
            <p:cNvGrpSpPr/>
            <p:nvPr/>
          </p:nvGrpSpPr>
          <p:grpSpPr>
            <a:xfrm>
              <a:off x="0" y="9634703"/>
              <a:ext cx="18288000" cy="652298"/>
              <a:chOff x="0" y="0"/>
              <a:chExt cx="5524553" cy="422385"/>
            </a:xfrm>
          </p:grpSpPr>
          <p:sp>
            <p:nvSpPr>
              <p:cNvPr id="35" name="Freeform 4">
                <a:extLst>
                  <a:ext uri="{FF2B5EF4-FFF2-40B4-BE49-F238E27FC236}">
                    <a16:creationId xmlns:a16="http://schemas.microsoft.com/office/drawing/2014/main" id="{E3E0DF7F-C965-4564-A1DD-DB9730F8BA72}"/>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36" name="TextBox 5">
                <a:extLst>
                  <a:ext uri="{FF2B5EF4-FFF2-40B4-BE49-F238E27FC236}">
                    <a16:creationId xmlns:a16="http://schemas.microsoft.com/office/drawing/2014/main" id="{C0597783-7A2B-4DCA-A4DA-FC9CC7B3EEF7}"/>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33" name="TextBox 26">
              <a:extLst>
                <a:ext uri="{FF2B5EF4-FFF2-40B4-BE49-F238E27FC236}">
                  <a16:creationId xmlns:a16="http://schemas.microsoft.com/office/drawing/2014/main" id="{540A794B-B2AA-441B-AEC0-EB7B2E6B899B}"/>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34" name="TextBox 27">
              <a:extLst>
                <a:ext uri="{FF2B5EF4-FFF2-40B4-BE49-F238E27FC236}">
                  <a16:creationId xmlns:a16="http://schemas.microsoft.com/office/drawing/2014/main" id="{0BAED581-AB35-4A40-AABB-CE8472FEB78A}"/>
                </a:ext>
              </a:extLst>
            </p:cNvPr>
            <p:cNvSpPr txBox="1"/>
            <p:nvPr/>
          </p:nvSpPr>
          <p:spPr>
            <a:xfrm>
              <a:off x="303437" y="9743646"/>
              <a:ext cx="7467401"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PUBLIC WORKS</a:t>
              </a:r>
            </a:p>
          </p:txBody>
        </p:sp>
      </p:grpSp>
      <p:sp>
        <p:nvSpPr>
          <p:cNvPr id="2" name="Rectangle 1">
            <a:extLst>
              <a:ext uri="{FF2B5EF4-FFF2-40B4-BE49-F238E27FC236}">
                <a16:creationId xmlns:a16="http://schemas.microsoft.com/office/drawing/2014/main" id="{DCF61126-6551-4C6E-9949-29914868FEEA}"/>
              </a:ext>
            </a:extLst>
          </p:cNvPr>
          <p:cNvSpPr>
            <a:spLocks noChangeArrowheads="1"/>
          </p:cNvSpPr>
          <p:nvPr/>
        </p:nvSpPr>
        <p:spPr bwMode="auto">
          <a:xfrm>
            <a:off x="459602" y="2587278"/>
            <a:ext cx="11126999" cy="6370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mj-lt"/>
                <a:ea typeface="Arial" panose="020B0604020202020204" pitchFamily="34" charset="0"/>
              </a:rPr>
              <a:t>Completed construction of the Annual Residential Slurry Seal &amp; Street Rehabilitation Project FY 22-23</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latin typeface="+mj-lt"/>
            </a:endParaRPr>
          </a:p>
          <a:p>
            <a:pPr algn="just"/>
            <a:r>
              <a:rPr lang="en-US" altLang="en-US" sz="2400" dirty="0">
                <a:latin typeface="+mj-lt"/>
                <a:ea typeface="Arial" panose="020B0604020202020204" pitchFamily="34" charset="0"/>
              </a:rPr>
              <a:t>Completed construction of the Annual Sidewalk Improvement Project FY 24-25</a:t>
            </a:r>
          </a:p>
          <a:p>
            <a:pPr marL="0" marR="0" lvl="0" indent="0" algn="just" defTabSz="914400" rtl="0" eaLnBrk="0" fontAlgn="base" latinLnBrk="0" hangingPunct="0">
              <a:lnSpc>
                <a:spcPct val="100000"/>
              </a:lnSpc>
              <a:spcBef>
                <a:spcPct val="0"/>
              </a:spcBef>
              <a:spcAft>
                <a:spcPct val="0"/>
              </a:spcAft>
              <a:buClrTx/>
              <a:buSzTx/>
              <a:tabLst/>
            </a:pPr>
            <a:endParaRPr lang="en-US" altLang="en-US" sz="2400" dirty="0">
              <a:latin typeface="+mj-lt"/>
            </a:endParaRPr>
          </a:p>
          <a:p>
            <a:pPr marL="0" marR="0" lvl="0" indent="0" algn="just"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mj-lt"/>
                <a:ea typeface="Arial" panose="020B0604020202020204" pitchFamily="34" charset="0"/>
              </a:rPr>
              <a:t>Completed construction of Community Center Parking Lot Improvement Project</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latin typeface="+mj-lt"/>
            </a:endParaRPr>
          </a:p>
          <a:p>
            <a:pPr marL="0" marR="0" lvl="0" indent="0" algn="just"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mj-lt"/>
                <a:ea typeface="Arial" panose="020B0604020202020204" pitchFamily="34" charset="0"/>
              </a:rPr>
              <a:t>Began construction of the Palm </a:t>
            </a:r>
            <a:r>
              <a:rPr lang="en-US" altLang="en-US" sz="2400" dirty="0">
                <a:latin typeface="+mj-lt"/>
              </a:rPr>
              <a:t>Street rehabilitation project, from </a:t>
            </a:r>
            <a:r>
              <a:rPr kumimoji="0" lang="en-US" altLang="en-US" sz="2400" b="0" i="0" u="none" strike="noStrike" cap="none" normalizeH="0" baseline="0" dirty="0">
                <a:ln>
                  <a:noFill/>
                </a:ln>
                <a:solidFill>
                  <a:schemeClr val="tx1"/>
                </a:solidFill>
                <a:effectLst/>
                <a:latin typeface="+mj-lt"/>
                <a:ea typeface="Arial" panose="020B0604020202020204" pitchFamily="34" charset="0"/>
              </a:rPr>
              <a:t>La Habra Blvd to Lambert Road</a:t>
            </a:r>
          </a:p>
          <a:p>
            <a:pPr marL="0" marR="0" lvl="0" indent="0" algn="just" defTabSz="914400" rtl="0" eaLnBrk="0" fontAlgn="base" latinLnBrk="0" hangingPunct="0">
              <a:lnSpc>
                <a:spcPct val="100000"/>
              </a:lnSpc>
              <a:spcBef>
                <a:spcPct val="0"/>
              </a:spcBef>
              <a:spcAft>
                <a:spcPct val="0"/>
              </a:spcAft>
              <a:buClrTx/>
              <a:buSzTx/>
              <a:tabLst/>
            </a:pPr>
            <a:endParaRPr kumimoji="0" lang="en-US" altLang="en-US" sz="2400" b="0" i="0" u="none" strike="noStrike" cap="none" normalizeH="0" baseline="0" dirty="0">
              <a:ln>
                <a:noFill/>
              </a:ln>
              <a:solidFill>
                <a:schemeClr val="tx1"/>
              </a:solidFill>
              <a:effectLst/>
              <a:latin typeface="+mj-lt"/>
            </a:endParaRPr>
          </a:p>
          <a:p>
            <a:pPr marL="0" marR="0" lvl="0" indent="0" algn="just"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mj-lt"/>
                <a:ea typeface="Arial" panose="020B0604020202020204" pitchFamily="34" charset="0"/>
              </a:rPr>
              <a:t>Began street rehabilitation design for:</a:t>
            </a:r>
          </a:p>
          <a:p>
            <a:pPr marL="800100" lvl="1" indent="-342900" algn="just">
              <a:buFont typeface="Arial" panose="020B0604020202020204" pitchFamily="34" charset="0"/>
              <a:buChar char="•"/>
            </a:pPr>
            <a:r>
              <a:rPr kumimoji="0" lang="en-US" altLang="en-US" sz="2400" i="0" u="none" strike="noStrike" cap="none" normalizeH="0" baseline="0" dirty="0">
                <a:ln>
                  <a:noFill/>
                </a:ln>
                <a:solidFill>
                  <a:schemeClr val="tx1"/>
                </a:solidFill>
                <a:effectLst/>
                <a:latin typeface="+mj-lt"/>
                <a:ea typeface="Arial" panose="020B0604020202020204" pitchFamily="34" charset="0"/>
              </a:rPr>
              <a:t>La Habra Boulevard from Harbor Blvd to Fonda Street</a:t>
            </a:r>
            <a:endParaRPr kumimoji="0" lang="en-US" altLang="en-US" sz="2400" i="0" u="none" strike="noStrike" cap="none" normalizeH="0" baseline="0" dirty="0">
              <a:ln>
                <a:noFill/>
              </a:ln>
              <a:solidFill>
                <a:schemeClr val="tx1"/>
              </a:solidFill>
              <a:effectLst/>
              <a:latin typeface="+mj-lt"/>
            </a:endParaRPr>
          </a:p>
          <a:p>
            <a:pPr marL="800100" lvl="1" indent="-342900" algn="just">
              <a:buFont typeface="Arial" panose="020B0604020202020204" pitchFamily="34" charset="0"/>
              <a:buChar char="•"/>
            </a:pPr>
            <a:r>
              <a:rPr kumimoji="0" lang="en-US" altLang="en-US" sz="2400" i="0" u="none" strike="noStrike" cap="none" normalizeH="0" baseline="0" dirty="0">
                <a:ln>
                  <a:noFill/>
                </a:ln>
                <a:solidFill>
                  <a:schemeClr val="tx1"/>
                </a:solidFill>
                <a:effectLst/>
                <a:latin typeface="+mj-lt"/>
                <a:ea typeface="Arial" panose="020B0604020202020204" pitchFamily="34" charset="0"/>
              </a:rPr>
              <a:t>Whittier Avenue from Harbor Blvd to Palm Street</a:t>
            </a:r>
            <a:endParaRPr kumimoji="0" lang="en-US" altLang="en-US" sz="2400" i="0" u="none" strike="noStrike" cap="none" normalizeH="0" baseline="0" dirty="0">
              <a:ln>
                <a:noFill/>
              </a:ln>
              <a:solidFill>
                <a:schemeClr val="tx1"/>
              </a:solidFill>
              <a:effectLst/>
              <a:latin typeface="+mj-lt"/>
            </a:endParaRPr>
          </a:p>
          <a:p>
            <a:pPr marL="800100" lvl="1" indent="-342900" algn="just">
              <a:buFont typeface="Arial" panose="020B0604020202020204" pitchFamily="34" charset="0"/>
              <a:buChar char="•"/>
            </a:pPr>
            <a:r>
              <a:rPr kumimoji="0" lang="en-US" altLang="en-US" sz="2400" i="0" u="none" strike="noStrike" cap="none" normalizeH="0" baseline="0" dirty="0">
                <a:ln>
                  <a:noFill/>
                </a:ln>
                <a:solidFill>
                  <a:schemeClr val="tx1"/>
                </a:solidFill>
                <a:effectLst/>
                <a:latin typeface="+mj-lt"/>
                <a:ea typeface="Arial" panose="020B0604020202020204" pitchFamily="34" charset="0"/>
              </a:rPr>
              <a:t>Harbor Boulevard from Whittier Blvd to </a:t>
            </a:r>
            <a:r>
              <a:rPr lang="en-US" altLang="en-US" sz="2400" dirty="0">
                <a:latin typeface="+mj-lt"/>
                <a:ea typeface="Arial" panose="020B0604020202020204" pitchFamily="34" charset="0"/>
              </a:rPr>
              <a:t>n</a:t>
            </a:r>
            <a:r>
              <a:rPr kumimoji="0" lang="en-US" altLang="en-US" sz="2400" i="0" u="none" strike="noStrike" cap="none" normalizeH="0" baseline="0" dirty="0">
                <a:ln>
                  <a:noFill/>
                </a:ln>
                <a:solidFill>
                  <a:schemeClr val="tx1"/>
                </a:solidFill>
                <a:effectLst/>
                <a:latin typeface="+mj-lt"/>
                <a:ea typeface="Arial" panose="020B0604020202020204" pitchFamily="34" charset="0"/>
              </a:rPr>
              <a:t>orth City limits</a:t>
            </a:r>
            <a:endParaRPr kumimoji="0" lang="en-US" altLang="en-US" sz="2400" i="0" u="none" strike="noStrike" cap="none" normalizeH="0" baseline="0" dirty="0">
              <a:ln>
                <a:noFill/>
              </a:ln>
              <a:solidFill>
                <a:schemeClr val="tx1"/>
              </a:solidFill>
              <a:effectLst/>
              <a:latin typeface="+mj-lt"/>
            </a:endParaRPr>
          </a:p>
          <a:p>
            <a:pPr marL="800100" lvl="1" indent="-342900" algn="just">
              <a:buFont typeface="Arial" panose="020B0604020202020204" pitchFamily="34" charset="0"/>
              <a:buChar char="•"/>
            </a:pPr>
            <a:r>
              <a:rPr kumimoji="0" lang="en-US" altLang="en-US" sz="2400" i="0" u="none" strike="noStrike" cap="none" normalizeH="0" baseline="0" dirty="0">
                <a:ln>
                  <a:noFill/>
                </a:ln>
                <a:solidFill>
                  <a:schemeClr val="tx1"/>
                </a:solidFill>
                <a:effectLst/>
                <a:latin typeface="+mj-lt"/>
                <a:ea typeface="Arial" panose="020B0604020202020204" pitchFamily="34" charset="0"/>
              </a:rPr>
              <a:t>Imperial Highway from Beach Blvd to west City limits</a:t>
            </a:r>
          </a:p>
          <a:p>
            <a:pPr marL="0" marR="0" lvl="0" indent="0" algn="just" defTabSz="914400" rtl="0" eaLnBrk="0" fontAlgn="base" latinLnBrk="0" hangingPunct="0">
              <a:lnSpc>
                <a:spcPct val="100000"/>
              </a:lnSpc>
              <a:spcBef>
                <a:spcPct val="0"/>
              </a:spcBef>
              <a:spcAft>
                <a:spcPct val="0"/>
              </a:spcAft>
              <a:buClrTx/>
              <a:buSzTx/>
              <a:tabLst/>
            </a:pPr>
            <a:endParaRPr kumimoji="0" lang="en-US" altLang="en-US" sz="2400" b="0" i="0" u="none" strike="noStrike" cap="none" normalizeH="0" baseline="0" dirty="0">
              <a:ln>
                <a:noFill/>
              </a:ln>
              <a:solidFill>
                <a:schemeClr val="tx1"/>
              </a:solidFill>
              <a:effectLst/>
              <a:latin typeface="+mj-lt"/>
            </a:endParaRPr>
          </a:p>
          <a:p>
            <a:pPr marL="0" marR="0" lvl="0" indent="0" algn="just"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mj-lt"/>
                <a:ea typeface="Arial" panose="020B0604020202020204" pitchFamily="34" charset="0"/>
              </a:rPr>
              <a:t>Completed construction of the Macy Street Rehabilitation Project</a:t>
            </a:r>
            <a:endParaRPr kumimoji="0" lang="en-US" altLang="en-US" sz="2400" b="0" i="0" u="none" strike="noStrike" cap="none" normalizeH="0" baseline="0" dirty="0">
              <a:ln>
                <a:noFill/>
              </a:ln>
              <a:solidFill>
                <a:schemeClr val="tx1"/>
              </a:solidFill>
              <a:effectLst/>
              <a:latin typeface="+mj-lt"/>
            </a:endParaRPr>
          </a:p>
        </p:txBody>
      </p:sp>
      <p:sp>
        <p:nvSpPr>
          <p:cNvPr id="15" name="Freeform 12">
            <a:extLst>
              <a:ext uri="{FF2B5EF4-FFF2-40B4-BE49-F238E27FC236}">
                <a16:creationId xmlns:a16="http://schemas.microsoft.com/office/drawing/2014/main" id="{6CB2FF3E-FBC8-4343-912A-2E0F2EBF1D75}"/>
              </a:ext>
            </a:extLst>
          </p:cNvPr>
          <p:cNvSpPr/>
          <p:nvPr/>
        </p:nvSpPr>
        <p:spPr>
          <a:xfrm>
            <a:off x="11940512" y="201917"/>
            <a:ext cx="5844014" cy="4230689"/>
          </a:xfrm>
          <a:custGeom>
            <a:avLst/>
            <a:gdLst/>
            <a:ahLst/>
            <a:cxnLst/>
            <a:rect l="l" t="t" r="r" b="b"/>
            <a:pathLst>
              <a:path w="15253051" h="6495296">
                <a:moveTo>
                  <a:pt x="0" y="0"/>
                </a:moveTo>
                <a:lnTo>
                  <a:pt x="15253051" y="0"/>
                </a:lnTo>
                <a:lnTo>
                  <a:pt x="15253051" y="6495296"/>
                </a:lnTo>
                <a:lnTo>
                  <a:pt x="0" y="6495296"/>
                </a:lnTo>
                <a:lnTo>
                  <a:pt x="0" y="0"/>
                </a:lnTo>
                <a:close/>
              </a:path>
            </a:pathLst>
          </a:custGeom>
          <a:blipFill>
            <a:blip r:embed="rId2"/>
            <a:stretch>
              <a:fillRect l="-4744" r="-134283" b="-4520"/>
            </a:stretch>
          </a:blipFill>
        </p:spPr>
      </p:sp>
      <p:sp>
        <p:nvSpPr>
          <p:cNvPr id="16" name="Freeform 12">
            <a:extLst>
              <a:ext uri="{FF2B5EF4-FFF2-40B4-BE49-F238E27FC236}">
                <a16:creationId xmlns:a16="http://schemas.microsoft.com/office/drawing/2014/main" id="{CA6B09A8-4C41-49EF-A33D-6EE5B7D9C868}"/>
              </a:ext>
            </a:extLst>
          </p:cNvPr>
          <p:cNvSpPr/>
          <p:nvPr/>
        </p:nvSpPr>
        <p:spPr>
          <a:xfrm>
            <a:off x="11940511" y="4680885"/>
            <a:ext cx="5844015" cy="4476124"/>
          </a:xfrm>
          <a:custGeom>
            <a:avLst/>
            <a:gdLst/>
            <a:ahLst/>
            <a:cxnLst/>
            <a:rect l="l" t="t" r="r" b="b"/>
            <a:pathLst>
              <a:path w="15253051" h="6495296">
                <a:moveTo>
                  <a:pt x="0" y="0"/>
                </a:moveTo>
                <a:lnTo>
                  <a:pt x="15253051" y="0"/>
                </a:lnTo>
                <a:lnTo>
                  <a:pt x="15253051" y="6495296"/>
                </a:lnTo>
                <a:lnTo>
                  <a:pt x="0" y="6495296"/>
                </a:lnTo>
                <a:lnTo>
                  <a:pt x="0" y="0"/>
                </a:lnTo>
                <a:close/>
              </a:path>
            </a:pathLst>
          </a:custGeom>
          <a:blipFill>
            <a:blip r:embed="rId2"/>
            <a:stretch>
              <a:fillRect l="-86176" r="-2" b="-4520"/>
            </a:stretch>
          </a:blipFill>
        </p:spPr>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20"/>
          <p:cNvSpPr txBox="1"/>
          <p:nvPr/>
        </p:nvSpPr>
        <p:spPr>
          <a:xfrm>
            <a:off x="522410" y="1332200"/>
            <a:ext cx="14184190" cy="579646"/>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Transportation &amp; Traffic Safety Improvements</a:t>
            </a:r>
          </a:p>
        </p:txBody>
      </p:sp>
      <p:sp>
        <p:nvSpPr>
          <p:cNvPr id="26" name="TextBox 26"/>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PUBLIC WORKS DEPARTMENT</a:t>
            </a:r>
          </a:p>
        </p:txBody>
      </p:sp>
      <p:grpSp>
        <p:nvGrpSpPr>
          <p:cNvPr id="27" name="Group 4">
            <a:extLst>
              <a:ext uri="{FF2B5EF4-FFF2-40B4-BE49-F238E27FC236}">
                <a16:creationId xmlns:a16="http://schemas.microsoft.com/office/drawing/2014/main" id="{3F850E3E-EC16-41DD-9CB0-D1AED9299A78}"/>
              </a:ext>
            </a:extLst>
          </p:cNvPr>
          <p:cNvGrpSpPr/>
          <p:nvPr/>
        </p:nvGrpSpPr>
        <p:grpSpPr>
          <a:xfrm>
            <a:off x="1" y="1"/>
            <a:ext cx="381000" cy="1149070"/>
            <a:chOff x="0" y="0"/>
            <a:chExt cx="144101" cy="512341"/>
          </a:xfrm>
        </p:grpSpPr>
        <p:sp>
          <p:nvSpPr>
            <p:cNvPr id="28" name="Freeform 5">
              <a:extLst>
                <a:ext uri="{FF2B5EF4-FFF2-40B4-BE49-F238E27FC236}">
                  <a16:creationId xmlns:a16="http://schemas.microsoft.com/office/drawing/2014/main" id="{ADB8E1D9-50AD-4767-B3AE-9735E8C1C33F}"/>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9" name="TextBox 6">
              <a:extLst>
                <a:ext uri="{FF2B5EF4-FFF2-40B4-BE49-F238E27FC236}">
                  <a16:creationId xmlns:a16="http://schemas.microsoft.com/office/drawing/2014/main" id="{721EC77E-6526-4B32-AB5F-4C0C0226BA10}"/>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30" name="TextBox 13">
            <a:extLst>
              <a:ext uri="{FF2B5EF4-FFF2-40B4-BE49-F238E27FC236}">
                <a16:creationId xmlns:a16="http://schemas.microsoft.com/office/drawing/2014/main" id="{F9B3D65E-227D-41AD-A8C7-2B31DE867F0A}"/>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31" name="Group 30">
            <a:extLst>
              <a:ext uri="{FF2B5EF4-FFF2-40B4-BE49-F238E27FC236}">
                <a16:creationId xmlns:a16="http://schemas.microsoft.com/office/drawing/2014/main" id="{B455FB8B-CC32-415B-B2FE-1E25B4F90459}"/>
              </a:ext>
            </a:extLst>
          </p:cNvPr>
          <p:cNvGrpSpPr/>
          <p:nvPr/>
        </p:nvGrpSpPr>
        <p:grpSpPr>
          <a:xfrm>
            <a:off x="0" y="9634703"/>
            <a:ext cx="18288000" cy="652298"/>
            <a:chOff x="0" y="9634703"/>
            <a:chExt cx="18288000" cy="652298"/>
          </a:xfrm>
        </p:grpSpPr>
        <p:grpSp>
          <p:nvGrpSpPr>
            <p:cNvPr id="32" name="Group 3">
              <a:extLst>
                <a:ext uri="{FF2B5EF4-FFF2-40B4-BE49-F238E27FC236}">
                  <a16:creationId xmlns:a16="http://schemas.microsoft.com/office/drawing/2014/main" id="{2E55BAEF-C2CF-4297-86F6-7BF8E419C309}"/>
                </a:ext>
              </a:extLst>
            </p:cNvPr>
            <p:cNvGrpSpPr/>
            <p:nvPr/>
          </p:nvGrpSpPr>
          <p:grpSpPr>
            <a:xfrm>
              <a:off x="0" y="9634703"/>
              <a:ext cx="18288000" cy="652298"/>
              <a:chOff x="0" y="0"/>
              <a:chExt cx="5524553" cy="422385"/>
            </a:xfrm>
          </p:grpSpPr>
          <p:sp>
            <p:nvSpPr>
              <p:cNvPr id="35" name="Freeform 4">
                <a:extLst>
                  <a:ext uri="{FF2B5EF4-FFF2-40B4-BE49-F238E27FC236}">
                    <a16:creationId xmlns:a16="http://schemas.microsoft.com/office/drawing/2014/main" id="{4BDD0E94-97D7-4169-BAA2-77EA52F49C2B}"/>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36" name="TextBox 5">
                <a:extLst>
                  <a:ext uri="{FF2B5EF4-FFF2-40B4-BE49-F238E27FC236}">
                    <a16:creationId xmlns:a16="http://schemas.microsoft.com/office/drawing/2014/main" id="{60A88F8A-C89E-42E9-A475-9851882E6E1B}"/>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33" name="TextBox 26">
              <a:extLst>
                <a:ext uri="{FF2B5EF4-FFF2-40B4-BE49-F238E27FC236}">
                  <a16:creationId xmlns:a16="http://schemas.microsoft.com/office/drawing/2014/main" id="{5A4A3C3B-C974-4561-9747-951FFE5A4FC8}"/>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34" name="TextBox 27">
              <a:extLst>
                <a:ext uri="{FF2B5EF4-FFF2-40B4-BE49-F238E27FC236}">
                  <a16:creationId xmlns:a16="http://schemas.microsoft.com/office/drawing/2014/main" id="{FF7F3770-EEC4-48C0-B512-9DB548A5B7D3}"/>
                </a:ext>
              </a:extLst>
            </p:cNvPr>
            <p:cNvSpPr txBox="1"/>
            <p:nvPr/>
          </p:nvSpPr>
          <p:spPr>
            <a:xfrm>
              <a:off x="303437" y="9743646"/>
              <a:ext cx="7467401"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PUBLIC WORKS</a:t>
              </a:r>
            </a:p>
          </p:txBody>
        </p:sp>
      </p:grpSp>
      <p:sp>
        <p:nvSpPr>
          <p:cNvPr id="2" name="Rectangle 1">
            <a:extLst>
              <a:ext uri="{FF2B5EF4-FFF2-40B4-BE49-F238E27FC236}">
                <a16:creationId xmlns:a16="http://schemas.microsoft.com/office/drawing/2014/main" id="{9D0535D0-784B-4919-9F87-214C9E45D739}"/>
              </a:ext>
            </a:extLst>
          </p:cNvPr>
          <p:cNvSpPr/>
          <p:nvPr/>
        </p:nvSpPr>
        <p:spPr>
          <a:xfrm>
            <a:off x="522410" y="1918294"/>
            <a:ext cx="12202990" cy="7109639"/>
          </a:xfrm>
          <a:prstGeom prst="rect">
            <a:avLst/>
          </a:prstGeom>
        </p:spPr>
        <p:txBody>
          <a:bodyPr wrap="square">
            <a:spAutoFit/>
          </a:bodyPr>
          <a:lstStyle/>
          <a:p>
            <a:r>
              <a:rPr lang="en-US" sz="2400" dirty="0"/>
              <a:t>Began construction on the Lambert Road and Harbor Boulevard Corridor Regional Traffic Signal Synchronization Program</a:t>
            </a:r>
          </a:p>
          <a:p>
            <a:endParaRPr lang="en-US" sz="2400" dirty="0"/>
          </a:p>
          <a:p>
            <a:r>
              <a:rPr lang="en-US" sz="2400" dirty="0"/>
              <a:t>Completed the Annual Traffic Improvement Program, FY 25/26</a:t>
            </a:r>
          </a:p>
          <a:p>
            <a:endParaRPr lang="en-US" sz="2400" dirty="0"/>
          </a:p>
          <a:p>
            <a:r>
              <a:rPr lang="en-US" sz="2400" dirty="0"/>
              <a:t>Began the Safe Routes to School Action Plan Development Project</a:t>
            </a:r>
          </a:p>
          <a:p>
            <a:endParaRPr lang="en-US" sz="2400" dirty="0"/>
          </a:p>
          <a:p>
            <a:r>
              <a:rPr lang="en-US" sz="2400" dirty="0"/>
              <a:t>Completed the Highway Safety Improvement Program which includes new countdown pedestrian modules at 8 intersections</a:t>
            </a:r>
          </a:p>
          <a:p>
            <a:endParaRPr lang="en-US" sz="2400" dirty="0"/>
          </a:p>
          <a:p>
            <a:r>
              <a:rPr lang="en-US" sz="2400" dirty="0"/>
              <a:t>Completed installation of a new bus stop shelter in front of the Community Center</a:t>
            </a:r>
          </a:p>
          <a:p>
            <a:endParaRPr lang="en-US" sz="2400" dirty="0"/>
          </a:p>
          <a:p>
            <a:r>
              <a:rPr lang="en-US" sz="2400" dirty="0"/>
              <a:t>Completed traffic signal improvements at La Habra Boulevard and Palm Street</a:t>
            </a:r>
          </a:p>
          <a:p>
            <a:endParaRPr lang="en-US" sz="2400" dirty="0"/>
          </a:p>
          <a:p>
            <a:r>
              <a:rPr lang="en-US" sz="2400" dirty="0"/>
              <a:t>Issued approximately 350 Public Works encroachment permits</a:t>
            </a:r>
          </a:p>
          <a:p>
            <a:endParaRPr lang="en-US" sz="2400" dirty="0"/>
          </a:p>
          <a:p>
            <a:r>
              <a:rPr lang="en-US" sz="2400" dirty="0"/>
              <a:t>Continued to maintain the City’s street signage, as well as its street and sidewalk infrastructure</a:t>
            </a:r>
          </a:p>
          <a:p>
            <a:endParaRPr lang="en-US" sz="2400" dirty="0"/>
          </a:p>
          <a:p>
            <a:r>
              <a:rPr lang="en-US" sz="2400" dirty="0"/>
              <a:t>Provided as-needed traffic control for City-sponsored events, private events, and emergencies</a:t>
            </a:r>
          </a:p>
        </p:txBody>
      </p:sp>
      <p:pic>
        <p:nvPicPr>
          <p:cNvPr id="15" name="Picture 14">
            <a:extLst>
              <a:ext uri="{FF2B5EF4-FFF2-40B4-BE49-F238E27FC236}">
                <a16:creationId xmlns:a16="http://schemas.microsoft.com/office/drawing/2014/main" id="{5AB099CE-88B1-4726-AE31-37E21D956C1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877800" y="5728648"/>
            <a:ext cx="4943812" cy="3707858"/>
          </a:xfrm>
          <a:prstGeom prst="rect">
            <a:avLst/>
          </a:prstGeom>
        </p:spPr>
      </p:pic>
      <p:pic>
        <p:nvPicPr>
          <p:cNvPr id="3" name="Picture 2">
            <a:extLst>
              <a:ext uri="{FF2B5EF4-FFF2-40B4-BE49-F238E27FC236}">
                <a16:creationId xmlns:a16="http://schemas.microsoft.com/office/drawing/2014/main" id="{658C199E-25C3-4230-8EEE-8373F1A2E40A}"/>
              </a:ext>
            </a:extLst>
          </p:cNvPr>
          <p:cNvPicPr>
            <a:picLocks noChangeAspect="1"/>
          </p:cNvPicPr>
          <p:nvPr/>
        </p:nvPicPr>
        <p:blipFill>
          <a:blip r:embed="rId3"/>
          <a:stretch>
            <a:fillRect/>
          </a:stretch>
        </p:blipFill>
        <p:spPr>
          <a:xfrm>
            <a:off x="12877800" y="1911846"/>
            <a:ext cx="4943812" cy="3707859"/>
          </a:xfrm>
          <a:prstGeom prst="rect">
            <a:avLst/>
          </a:prstGeo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20"/>
          <p:cNvSpPr txBox="1"/>
          <p:nvPr/>
        </p:nvSpPr>
        <p:spPr>
          <a:xfrm>
            <a:off x="522410" y="1802060"/>
            <a:ext cx="8621590" cy="579646"/>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Storm Drain Infrastructure</a:t>
            </a:r>
          </a:p>
        </p:txBody>
      </p:sp>
      <p:sp>
        <p:nvSpPr>
          <p:cNvPr id="22" name="TextBox 22"/>
          <p:cNvSpPr txBox="1"/>
          <p:nvPr/>
        </p:nvSpPr>
        <p:spPr>
          <a:xfrm>
            <a:off x="522410" y="2560773"/>
            <a:ext cx="8773990" cy="4630563"/>
          </a:xfrm>
          <a:prstGeom prst="rect">
            <a:avLst/>
          </a:prstGeom>
        </p:spPr>
        <p:txBody>
          <a:bodyPr wrap="square" lIns="0" tIns="0" rIns="0" bIns="0" rtlCol="0" anchor="t">
            <a:spAutoFit/>
          </a:bodyPr>
          <a:lstStyle/>
          <a:p>
            <a:pPr lvl="0">
              <a:lnSpc>
                <a:spcPts val="3262"/>
              </a:lnSpc>
              <a:spcBef>
                <a:spcPct val="0"/>
              </a:spcBef>
            </a:pPr>
            <a:r>
              <a:rPr lang="en-US" sz="2400" dirty="0">
                <a:solidFill>
                  <a:srgbClr val="000000"/>
                </a:solidFill>
                <a:latin typeface="+mj-lt"/>
                <a:ea typeface="Poppins"/>
                <a:cs typeface="Poppins"/>
                <a:sym typeface="Poppins"/>
              </a:rPr>
              <a:t>Administered the grant for the completion of the Coyote Creek and Imperial Channel Project</a:t>
            </a:r>
          </a:p>
          <a:p>
            <a:pPr lvl="0">
              <a:lnSpc>
                <a:spcPts val="3262"/>
              </a:lnSpc>
              <a:spcBef>
                <a:spcPct val="0"/>
              </a:spcBef>
            </a:pPr>
            <a:endParaRPr lang="en-US" sz="2400" dirty="0">
              <a:solidFill>
                <a:srgbClr val="000000"/>
              </a:solidFill>
              <a:latin typeface="+mj-lt"/>
              <a:ea typeface="Poppins"/>
              <a:cs typeface="Poppins"/>
              <a:sym typeface="Poppins"/>
            </a:endParaRPr>
          </a:p>
          <a:p>
            <a:pPr lvl="0">
              <a:lnSpc>
                <a:spcPts val="3262"/>
              </a:lnSpc>
              <a:spcBef>
                <a:spcPct val="0"/>
              </a:spcBef>
            </a:pPr>
            <a:r>
              <a:rPr lang="en-US" sz="2400" dirty="0">
                <a:solidFill>
                  <a:srgbClr val="000000"/>
                </a:solidFill>
                <a:latin typeface="+mj-lt"/>
                <a:ea typeface="Poppins"/>
                <a:cs typeface="Poppins"/>
                <a:sym typeface="Poppins"/>
              </a:rPr>
              <a:t>Performed emergency storm drain repairs on Imperial Highway at the Coyote Creek Channel</a:t>
            </a:r>
          </a:p>
          <a:p>
            <a:pPr lvl="0">
              <a:lnSpc>
                <a:spcPts val="3262"/>
              </a:lnSpc>
              <a:spcBef>
                <a:spcPct val="0"/>
              </a:spcBef>
            </a:pPr>
            <a:endParaRPr lang="en-US" sz="2400" dirty="0">
              <a:solidFill>
                <a:srgbClr val="000000"/>
              </a:solidFill>
              <a:latin typeface="+mj-lt"/>
              <a:ea typeface="Poppins"/>
              <a:cs typeface="Poppins"/>
              <a:sym typeface="Poppins"/>
            </a:endParaRPr>
          </a:p>
          <a:p>
            <a:pPr lvl="0">
              <a:lnSpc>
                <a:spcPts val="3262"/>
              </a:lnSpc>
              <a:spcBef>
                <a:spcPct val="0"/>
              </a:spcBef>
            </a:pPr>
            <a:r>
              <a:rPr lang="en-US" sz="2400" dirty="0">
                <a:solidFill>
                  <a:srgbClr val="000000"/>
                </a:solidFill>
                <a:latin typeface="+mj-lt"/>
                <a:ea typeface="Poppins"/>
                <a:cs typeface="Poppins"/>
                <a:sym typeface="Poppins"/>
              </a:rPr>
              <a:t>Performed emergency storm drain pipe repairs at Parkwood Ave. and Imperial Hwy</a:t>
            </a:r>
          </a:p>
          <a:p>
            <a:pPr lvl="0">
              <a:lnSpc>
                <a:spcPts val="3262"/>
              </a:lnSpc>
              <a:spcBef>
                <a:spcPct val="0"/>
              </a:spcBef>
            </a:pPr>
            <a:endParaRPr lang="en-US" sz="2400" dirty="0">
              <a:solidFill>
                <a:srgbClr val="000000"/>
              </a:solidFill>
              <a:latin typeface="+mj-lt"/>
              <a:ea typeface="Poppins"/>
              <a:cs typeface="Poppins"/>
              <a:sym typeface="Poppins"/>
            </a:endParaRPr>
          </a:p>
          <a:p>
            <a:pPr lvl="0">
              <a:lnSpc>
                <a:spcPts val="3262"/>
              </a:lnSpc>
              <a:spcBef>
                <a:spcPct val="0"/>
              </a:spcBef>
            </a:pPr>
            <a:r>
              <a:rPr lang="en-US" sz="2400" dirty="0">
                <a:solidFill>
                  <a:srgbClr val="000000"/>
                </a:solidFill>
                <a:latin typeface="+mj-lt"/>
                <a:ea typeface="Poppins"/>
                <a:cs typeface="Poppins"/>
                <a:sym typeface="Poppins"/>
              </a:rPr>
              <a:t>Continued updating and organizing catch basin inventory information to support GIS mapping efforts</a:t>
            </a:r>
          </a:p>
        </p:txBody>
      </p:sp>
      <p:sp>
        <p:nvSpPr>
          <p:cNvPr id="24" name="TextBox 24"/>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PUBLIC WORKS DEPARTMENT</a:t>
            </a:r>
          </a:p>
        </p:txBody>
      </p:sp>
      <p:grpSp>
        <p:nvGrpSpPr>
          <p:cNvPr id="27" name="Group 4">
            <a:extLst>
              <a:ext uri="{FF2B5EF4-FFF2-40B4-BE49-F238E27FC236}">
                <a16:creationId xmlns:a16="http://schemas.microsoft.com/office/drawing/2014/main" id="{C475CBC4-69D0-4A7B-8B44-67B5BDF50A03}"/>
              </a:ext>
            </a:extLst>
          </p:cNvPr>
          <p:cNvGrpSpPr/>
          <p:nvPr/>
        </p:nvGrpSpPr>
        <p:grpSpPr>
          <a:xfrm>
            <a:off x="1" y="1"/>
            <a:ext cx="381000" cy="1149070"/>
            <a:chOff x="0" y="0"/>
            <a:chExt cx="144101" cy="512341"/>
          </a:xfrm>
        </p:grpSpPr>
        <p:sp>
          <p:nvSpPr>
            <p:cNvPr id="28" name="Freeform 5">
              <a:extLst>
                <a:ext uri="{FF2B5EF4-FFF2-40B4-BE49-F238E27FC236}">
                  <a16:creationId xmlns:a16="http://schemas.microsoft.com/office/drawing/2014/main" id="{203344E6-9DFC-4299-BCC8-28AAC772B603}"/>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9" name="TextBox 6">
              <a:extLst>
                <a:ext uri="{FF2B5EF4-FFF2-40B4-BE49-F238E27FC236}">
                  <a16:creationId xmlns:a16="http://schemas.microsoft.com/office/drawing/2014/main" id="{3D74BCFC-D35A-49B5-A947-9C5A21526B53}"/>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30" name="TextBox 13">
            <a:extLst>
              <a:ext uri="{FF2B5EF4-FFF2-40B4-BE49-F238E27FC236}">
                <a16:creationId xmlns:a16="http://schemas.microsoft.com/office/drawing/2014/main" id="{0703E561-57FA-46C7-A96F-B1AEBA1685E2}"/>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31" name="Group 30">
            <a:extLst>
              <a:ext uri="{FF2B5EF4-FFF2-40B4-BE49-F238E27FC236}">
                <a16:creationId xmlns:a16="http://schemas.microsoft.com/office/drawing/2014/main" id="{BE4E0393-BA3B-479D-AE5D-0B5AE9D4E782}"/>
              </a:ext>
            </a:extLst>
          </p:cNvPr>
          <p:cNvGrpSpPr/>
          <p:nvPr/>
        </p:nvGrpSpPr>
        <p:grpSpPr>
          <a:xfrm>
            <a:off x="0" y="9634703"/>
            <a:ext cx="18288000" cy="652298"/>
            <a:chOff x="0" y="9634703"/>
            <a:chExt cx="18288000" cy="652298"/>
          </a:xfrm>
        </p:grpSpPr>
        <p:grpSp>
          <p:nvGrpSpPr>
            <p:cNvPr id="32" name="Group 3">
              <a:extLst>
                <a:ext uri="{FF2B5EF4-FFF2-40B4-BE49-F238E27FC236}">
                  <a16:creationId xmlns:a16="http://schemas.microsoft.com/office/drawing/2014/main" id="{B20AAF32-3FC2-4FAE-84C0-1207FF8DCE37}"/>
                </a:ext>
              </a:extLst>
            </p:cNvPr>
            <p:cNvGrpSpPr/>
            <p:nvPr/>
          </p:nvGrpSpPr>
          <p:grpSpPr>
            <a:xfrm>
              <a:off x="0" y="9634703"/>
              <a:ext cx="18288000" cy="652298"/>
              <a:chOff x="0" y="0"/>
              <a:chExt cx="5524553" cy="422385"/>
            </a:xfrm>
          </p:grpSpPr>
          <p:sp>
            <p:nvSpPr>
              <p:cNvPr id="35" name="Freeform 4">
                <a:extLst>
                  <a:ext uri="{FF2B5EF4-FFF2-40B4-BE49-F238E27FC236}">
                    <a16:creationId xmlns:a16="http://schemas.microsoft.com/office/drawing/2014/main" id="{E5EC15CD-D2FE-4E49-B4D2-664BE6ADBEA8}"/>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36" name="TextBox 5">
                <a:extLst>
                  <a:ext uri="{FF2B5EF4-FFF2-40B4-BE49-F238E27FC236}">
                    <a16:creationId xmlns:a16="http://schemas.microsoft.com/office/drawing/2014/main" id="{9DFD5026-DC78-4541-94C2-996BDDF1D3E3}"/>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33" name="TextBox 26">
              <a:extLst>
                <a:ext uri="{FF2B5EF4-FFF2-40B4-BE49-F238E27FC236}">
                  <a16:creationId xmlns:a16="http://schemas.microsoft.com/office/drawing/2014/main" id="{B2315E0D-7713-4E61-BADA-4BF93541C49B}"/>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34" name="TextBox 27">
              <a:extLst>
                <a:ext uri="{FF2B5EF4-FFF2-40B4-BE49-F238E27FC236}">
                  <a16:creationId xmlns:a16="http://schemas.microsoft.com/office/drawing/2014/main" id="{40BA5442-1C15-47FE-BCFA-D7DECE6A8171}"/>
                </a:ext>
              </a:extLst>
            </p:cNvPr>
            <p:cNvSpPr txBox="1"/>
            <p:nvPr/>
          </p:nvSpPr>
          <p:spPr>
            <a:xfrm>
              <a:off x="303437" y="9743646"/>
              <a:ext cx="7467401"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PUBLIC WORKS</a:t>
              </a:r>
            </a:p>
          </p:txBody>
        </p:sp>
      </p:grpSp>
      <p:pic>
        <p:nvPicPr>
          <p:cNvPr id="4" name="Picture 3">
            <a:extLst>
              <a:ext uri="{FF2B5EF4-FFF2-40B4-BE49-F238E27FC236}">
                <a16:creationId xmlns:a16="http://schemas.microsoft.com/office/drawing/2014/main" id="{5EBDD6AF-57BF-40A7-914C-873EF335DC0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01200" y="1714258"/>
            <a:ext cx="7678556" cy="5753100"/>
          </a:xfrm>
          <a:prstGeom prst="rect">
            <a:avLst/>
          </a:prstGeom>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20"/>
          <p:cNvSpPr txBox="1"/>
          <p:nvPr/>
        </p:nvSpPr>
        <p:spPr>
          <a:xfrm>
            <a:off x="522410" y="1510761"/>
            <a:ext cx="8621590" cy="579646"/>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Water Infrastructure</a:t>
            </a:r>
          </a:p>
        </p:txBody>
      </p:sp>
      <p:sp>
        <p:nvSpPr>
          <p:cNvPr id="22" name="TextBox 22"/>
          <p:cNvSpPr txBox="1"/>
          <p:nvPr/>
        </p:nvSpPr>
        <p:spPr>
          <a:xfrm>
            <a:off x="522410" y="2212439"/>
            <a:ext cx="10450390" cy="7017306"/>
          </a:xfrm>
          <a:prstGeom prst="rect">
            <a:avLst/>
          </a:prstGeom>
        </p:spPr>
        <p:txBody>
          <a:bodyPr wrap="square" lIns="0" tIns="0" rIns="0" bIns="0" rtlCol="0" anchor="t">
            <a:spAutoFit/>
          </a:bodyPr>
          <a:lstStyle/>
          <a:p>
            <a:pPr lvl="0">
              <a:spcBef>
                <a:spcPct val="0"/>
              </a:spcBef>
            </a:pPr>
            <a:r>
              <a:rPr lang="en-US" sz="2400" dirty="0">
                <a:solidFill>
                  <a:srgbClr val="000000"/>
                </a:solidFill>
                <a:latin typeface="+mj-lt"/>
                <a:ea typeface="Poppins"/>
                <a:cs typeface="Poppins"/>
                <a:sym typeface="Poppins"/>
              </a:rPr>
              <a:t>Continued the design of the Hacienda Pump Station at Osornio Park and the Foothill Zone Consolidation Project</a:t>
            </a:r>
          </a:p>
          <a:p>
            <a:pPr lvl="0">
              <a:spcBef>
                <a:spcPct val="0"/>
              </a:spcBef>
            </a:pPr>
            <a:endParaRPr lang="en-US" sz="2400" dirty="0">
              <a:solidFill>
                <a:srgbClr val="000000"/>
              </a:solidFill>
              <a:latin typeface="+mj-lt"/>
              <a:ea typeface="Poppins"/>
              <a:cs typeface="Poppins"/>
              <a:sym typeface="Poppins"/>
            </a:endParaRPr>
          </a:p>
          <a:p>
            <a:pPr lvl="0">
              <a:spcBef>
                <a:spcPct val="0"/>
              </a:spcBef>
            </a:pPr>
            <a:r>
              <a:rPr lang="en-US" sz="2400" dirty="0">
                <a:solidFill>
                  <a:srgbClr val="000000"/>
                </a:solidFill>
                <a:latin typeface="+mj-lt"/>
                <a:ea typeface="Poppins"/>
                <a:cs typeface="Poppins"/>
                <a:sym typeface="Poppins"/>
              </a:rPr>
              <a:t>Completed construction of a new water main line on Euclid Street from </a:t>
            </a:r>
            <a:r>
              <a:rPr lang="en-US" sz="2400" dirty="0" err="1">
                <a:solidFill>
                  <a:srgbClr val="000000"/>
                </a:solidFill>
                <a:latin typeface="+mj-lt"/>
                <a:ea typeface="Poppins"/>
                <a:cs typeface="Poppins"/>
                <a:sym typeface="Poppins"/>
              </a:rPr>
              <a:t>Montwood</a:t>
            </a:r>
            <a:r>
              <a:rPr lang="en-US" sz="2400" dirty="0">
                <a:solidFill>
                  <a:srgbClr val="000000"/>
                </a:solidFill>
                <a:latin typeface="+mj-lt"/>
                <a:ea typeface="Poppins"/>
                <a:cs typeface="Poppins"/>
                <a:sym typeface="Poppins"/>
              </a:rPr>
              <a:t> Ave. to </a:t>
            </a:r>
            <a:r>
              <a:rPr lang="en-US" sz="2400" dirty="0" err="1">
                <a:solidFill>
                  <a:srgbClr val="000000"/>
                </a:solidFill>
                <a:latin typeface="+mj-lt"/>
                <a:ea typeface="Poppins"/>
                <a:cs typeface="Poppins"/>
                <a:sym typeface="Poppins"/>
              </a:rPr>
              <a:t>Sandlewood</a:t>
            </a:r>
            <a:r>
              <a:rPr lang="en-US" sz="2400" dirty="0">
                <a:solidFill>
                  <a:srgbClr val="000000"/>
                </a:solidFill>
                <a:latin typeface="+mj-lt"/>
                <a:ea typeface="Poppins"/>
                <a:cs typeface="Poppins"/>
                <a:sym typeface="Poppins"/>
              </a:rPr>
              <a:t> Ave</a:t>
            </a:r>
          </a:p>
          <a:p>
            <a:pPr lvl="0">
              <a:spcBef>
                <a:spcPct val="0"/>
              </a:spcBef>
            </a:pPr>
            <a:endParaRPr lang="en-US" sz="2400" dirty="0">
              <a:solidFill>
                <a:srgbClr val="000000"/>
              </a:solidFill>
              <a:latin typeface="+mj-lt"/>
              <a:ea typeface="Poppins"/>
              <a:cs typeface="Poppins"/>
              <a:sym typeface="Poppins"/>
            </a:endParaRPr>
          </a:p>
          <a:p>
            <a:pPr lvl="0">
              <a:spcBef>
                <a:spcPct val="0"/>
              </a:spcBef>
            </a:pPr>
            <a:r>
              <a:rPr lang="en-US" sz="2400" dirty="0">
                <a:solidFill>
                  <a:srgbClr val="000000"/>
                </a:solidFill>
                <a:latin typeface="+mj-lt"/>
                <a:ea typeface="Poppins"/>
                <a:cs typeface="Poppins"/>
                <a:sym typeface="Poppins"/>
              </a:rPr>
              <a:t>Completed the replacement of water main valves, water meters and fire hydrant upgrades in various locations</a:t>
            </a:r>
          </a:p>
          <a:p>
            <a:pPr lvl="0">
              <a:spcBef>
                <a:spcPct val="0"/>
              </a:spcBef>
            </a:pPr>
            <a:endParaRPr lang="en-US" sz="2400" dirty="0">
              <a:solidFill>
                <a:srgbClr val="000000"/>
              </a:solidFill>
              <a:latin typeface="+mj-lt"/>
              <a:ea typeface="Poppins"/>
              <a:cs typeface="Poppins"/>
              <a:sym typeface="Poppins"/>
            </a:endParaRPr>
          </a:p>
          <a:p>
            <a:pPr lvl="0">
              <a:spcBef>
                <a:spcPct val="0"/>
              </a:spcBef>
            </a:pPr>
            <a:r>
              <a:rPr lang="en-US" sz="2400" dirty="0">
                <a:solidFill>
                  <a:srgbClr val="000000"/>
                </a:solidFill>
                <a:latin typeface="+mj-lt"/>
                <a:ea typeface="Poppins"/>
                <a:cs typeface="Poppins"/>
                <a:sym typeface="Poppins"/>
              </a:rPr>
              <a:t>Responded to multiple water main breaks</a:t>
            </a:r>
          </a:p>
          <a:p>
            <a:pPr lvl="0">
              <a:spcBef>
                <a:spcPct val="0"/>
              </a:spcBef>
            </a:pPr>
            <a:endParaRPr lang="en-US" sz="2400" dirty="0">
              <a:solidFill>
                <a:srgbClr val="000000"/>
              </a:solidFill>
              <a:latin typeface="+mj-lt"/>
              <a:ea typeface="Poppins"/>
              <a:cs typeface="Poppins"/>
              <a:sym typeface="Poppins"/>
            </a:endParaRPr>
          </a:p>
          <a:p>
            <a:pPr lvl="0">
              <a:spcBef>
                <a:spcPct val="0"/>
              </a:spcBef>
            </a:pPr>
            <a:r>
              <a:rPr lang="en-US" sz="2400" dirty="0">
                <a:solidFill>
                  <a:srgbClr val="000000"/>
                </a:solidFill>
                <a:latin typeface="+mj-lt"/>
                <a:ea typeface="Poppins"/>
                <a:cs typeface="Poppins"/>
                <a:sym typeface="Poppins"/>
              </a:rPr>
              <a:t>Performed necessary water valve repairs and serviced multiple pressure reducing valves</a:t>
            </a:r>
          </a:p>
          <a:p>
            <a:pPr lvl="0">
              <a:spcBef>
                <a:spcPct val="0"/>
              </a:spcBef>
            </a:pPr>
            <a:endParaRPr lang="en-US" sz="2400" dirty="0">
              <a:solidFill>
                <a:srgbClr val="000000"/>
              </a:solidFill>
              <a:latin typeface="+mj-lt"/>
              <a:ea typeface="Poppins"/>
              <a:cs typeface="Poppins"/>
              <a:sym typeface="Poppins"/>
            </a:endParaRPr>
          </a:p>
          <a:p>
            <a:pPr lvl="0">
              <a:spcBef>
                <a:spcPct val="0"/>
              </a:spcBef>
            </a:pPr>
            <a:r>
              <a:rPr lang="en-US" sz="2400" dirty="0">
                <a:solidFill>
                  <a:srgbClr val="000000"/>
                </a:solidFill>
                <a:latin typeface="+mj-lt"/>
                <a:ea typeface="Poppins"/>
                <a:cs typeface="Poppins"/>
                <a:sym typeface="Poppins"/>
              </a:rPr>
              <a:t>Replaced 1,376 water meters</a:t>
            </a:r>
          </a:p>
          <a:p>
            <a:pPr lvl="0">
              <a:spcBef>
                <a:spcPct val="0"/>
              </a:spcBef>
            </a:pPr>
            <a:endParaRPr lang="en-US" sz="2400" dirty="0">
              <a:solidFill>
                <a:srgbClr val="000000"/>
              </a:solidFill>
              <a:latin typeface="+mj-lt"/>
              <a:ea typeface="Poppins"/>
              <a:cs typeface="Poppins"/>
              <a:sym typeface="Poppins"/>
            </a:endParaRPr>
          </a:p>
          <a:p>
            <a:pPr lvl="0">
              <a:spcBef>
                <a:spcPct val="0"/>
              </a:spcBef>
            </a:pPr>
            <a:r>
              <a:rPr lang="en-US" sz="2400" dirty="0">
                <a:solidFill>
                  <a:srgbClr val="000000"/>
                </a:solidFill>
                <a:latin typeface="+mj-lt"/>
                <a:ea typeface="Poppins"/>
                <a:cs typeface="Poppins"/>
                <a:sym typeface="Poppins"/>
              </a:rPr>
              <a:t>Completed Water Loss Control Audit</a:t>
            </a:r>
          </a:p>
          <a:p>
            <a:pPr lvl="0">
              <a:spcBef>
                <a:spcPct val="0"/>
              </a:spcBef>
            </a:pPr>
            <a:endParaRPr lang="en-US" sz="2400" dirty="0">
              <a:solidFill>
                <a:srgbClr val="000000"/>
              </a:solidFill>
              <a:latin typeface="+mj-lt"/>
              <a:ea typeface="Poppins"/>
              <a:cs typeface="Poppins"/>
              <a:sym typeface="Poppins"/>
            </a:endParaRPr>
          </a:p>
          <a:p>
            <a:pPr lvl="0">
              <a:spcBef>
                <a:spcPct val="0"/>
              </a:spcBef>
            </a:pPr>
            <a:r>
              <a:rPr lang="en-US" sz="2400" dirty="0">
                <a:solidFill>
                  <a:srgbClr val="000000"/>
                </a:solidFill>
                <a:latin typeface="+mj-lt"/>
                <a:ea typeface="Poppins"/>
                <a:cs typeface="Poppins"/>
                <a:sym typeface="Poppins"/>
              </a:rPr>
              <a:t>Installed pressure transmitters and data recorders in multiple pressure zones</a:t>
            </a:r>
          </a:p>
        </p:txBody>
      </p:sp>
      <p:sp>
        <p:nvSpPr>
          <p:cNvPr id="24" name="TextBox 24"/>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PUBLIC WORKS DEPARTMENT</a:t>
            </a:r>
          </a:p>
        </p:txBody>
      </p:sp>
      <p:grpSp>
        <p:nvGrpSpPr>
          <p:cNvPr id="27" name="Group 4">
            <a:extLst>
              <a:ext uri="{FF2B5EF4-FFF2-40B4-BE49-F238E27FC236}">
                <a16:creationId xmlns:a16="http://schemas.microsoft.com/office/drawing/2014/main" id="{C475CBC4-69D0-4A7B-8B44-67B5BDF50A03}"/>
              </a:ext>
            </a:extLst>
          </p:cNvPr>
          <p:cNvGrpSpPr/>
          <p:nvPr/>
        </p:nvGrpSpPr>
        <p:grpSpPr>
          <a:xfrm>
            <a:off x="1" y="1"/>
            <a:ext cx="381000" cy="1149070"/>
            <a:chOff x="0" y="0"/>
            <a:chExt cx="144101" cy="512341"/>
          </a:xfrm>
        </p:grpSpPr>
        <p:sp>
          <p:nvSpPr>
            <p:cNvPr id="28" name="Freeform 5">
              <a:extLst>
                <a:ext uri="{FF2B5EF4-FFF2-40B4-BE49-F238E27FC236}">
                  <a16:creationId xmlns:a16="http://schemas.microsoft.com/office/drawing/2014/main" id="{203344E6-9DFC-4299-BCC8-28AAC772B603}"/>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9" name="TextBox 6">
              <a:extLst>
                <a:ext uri="{FF2B5EF4-FFF2-40B4-BE49-F238E27FC236}">
                  <a16:creationId xmlns:a16="http://schemas.microsoft.com/office/drawing/2014/main" id="{3D74BCFC-D35A-49B5-A947-9C5A21526B53}"/>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30" name="TextBox 13">
            <a:extLst>
              <a:ext uri="{FF2B5EF4-FFF2-40B4-BE49-F238E27FC236}">
                <a16:creationId xmlns:a16="http://schemas.microsoft.com/office/drawing/2014/main" id="{0703E561-57FA-46C7-A96F-B1AEBA1685E2}"/>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31" name="Group 30">
            <a:extLst>
              <a:ext uri="{FF2B5EF4-FFF2-40B4-BE49-F238E27FC236}">
                <a16:creationId xmlns:a16="http://schemas.microsoft.com/office/drawing/2014/main" id="{BE4E0393-BA3B-479D-AE5D-0B5AE9D4E782}"/>
              </a:ext>
            </a:extLst>
          </p:cNvPr>
          <p:cNvGrpSpPr/>
          <p:nvPr/>
        </p:nvGrpSpPr>
        <p:grpSpPr>
          <a:xfrm>
            <a:off x="0" y="9634703"/>
            <a:ext cx="18288000" cy="652298"/>
            <a:chOff x="0" y="9634703"/>
            <a:chExt cx="18288000" cy="652298"/>
          </a:xfrm>
        </p:grpSpPr>
        <p:grpSp>
          <p:nvGrpSpPr>
            <p:cNvPr id="32" name="Group 3">
              <a:extLst>
                <a:ext uri="{FF2B5EF4-FFF2-40B4-BE49-F238E27FC236}">
                  <a16:creationId xmlns:a16="http://schemas.microsoft.com/office/drawing/2014/main" id="{B20AAF32-3FC2-4FAE-84C0-1207FF8DCE37}"/>
                </a:ext>
              </a:extLst>
            </p:cNvPr>
            <p:cNvGrpSpPr/>
            <p:nvPr/>
          </p:nvGrpSpPr>
          <p:grpSpPr>
            <a:xfrm>
              <a:off x="0" y="9634703"/>
              <a:ext cx="18288000" cy="652298"/>
              <a:chOff x="0" y="0"/>
              <a:chExt cx="5524553" cy="422385"/>
            </a:xfrm>
          </p:grpSpPr>
          <p:sp>
            <p:nvSpPr>
              <p:cNvPr id="35" name="Freeform 4">
                <a:extLst>
                  <a:ext uri="{FF2B5EF4-FFF2-40B4-BE49-F238E27FC236}">
                    <a16:creationId xmlns:a16="http://schemas.microsoft.com/office/drawing/2014/main" id="{E5EC15CD-D2FE-4E49-B4D2-664BE6ADBEA8}"/>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36" name="TextBox 5">
                <a:extLst>
                  <a:ext uri="{FF2B5EF4-FFF2-40B4-BE49-F238E27FC236}">
                    <a16:creationId xmlns:a16="http://schemas.microsoft.com/office/drawing/2014/main" id="{9DFD5026-DC78-4541-94C2-996BDDF1D3E3}"/>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33" name="TextBox 26">
              <a:extLst>
                <a:ext uri="{FF2B5EF4-FFF2-40B4-BE49-F238E27FC236}">
                  <a16:creationId xmlns:a16="http://schemas.microsoft.com/office/drawing/2014/main" id="{B2315E0D-7713-4E61-BADA-4BF93541C49B}"/>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34" name="TextBox 27">
              <a:extLst>
                <a:ext uri="{FF2B5EF4-FFF2-40B4-BE49-F238E27FC236}">
                  <a16:creationId xmlns:a16="http://schemas.microsoft.com/office/drawing/2014/main" id="{40BA5442-1C15-47FE-BCFA-D7DECE6A8171}"/>
                </a:ext>
              </a:extLst>
            </p:cNvPr>
            <p:cNvSpPr txBox="1"/>
            <p:nvPr/>
          </p:nvSpPr>
          <p:spPr>
            <a:xfrm>
              <a:off x="303437" y="9743646"/>
              <a:ext cx="7467401"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PUBLIC WORKS</a:t>
              </a:r>
            </a:p>
          </p:txBody>
        </p:sp>
      </p:grpSp>
      <p:sp>
        <p:nvSpPr>
          <p:cNvPr id="15" name="Freeform 9">
            <a:extLst>
              <a:ext uri="{FF2B5EF4-FFF2-40B4-BE49-F238E27FC236}">
                <a16:creationId xmlns:a16="http://schemas.microsoft.com/office/drawing/2014/main" id="{2F2739E3-72E8-4912-BFED-7929C400F27C}"/>
              </a:ext>
            </a:extLst>
          </p:cNvPr>
          <p:cNvSpPr/>
          <p:nvPr/>
        </p:nvSpPr>
        <p:spPr>
          <a:xfrm>
            <a:off x="11248170" y="208365"/>
            <a:ext cx="6517420" cy="4083134"/>
          </a:xfrm>
          <a:custGeom>
            <a:avLst/>
            <a:gdLst/>
            <a:ahLst/>
            <a:cxnLst/>
            <a:rect l="l" t="t" r="r" b="b"/>
            <a:pathLst>
              <a:path w="9108220" h="5113209">
                <a:moveTo>
                  <a:pt x="0" y="0"/>
                </a:moveTo>
                <a:lnTo>
                  <a:pt x="9108220" y="0"/>
                </a:lnTo>
                <a:lnTo>
                  <a:pt x="9108220" y="5113208"/>
                </a:lnTo>
                <a:lnTo>
                  <a:pt x="0" y="5113208"/>
                </a:lnTo>
                <a:lnTo>
                  <a:pt x="0" y="0"/>
                </a:lnTo>
                <a:close/>
              </a:path>
            </a:pathLst>
          </a:custGeom>
          <a:blipFill>
            <a:blip r:embed="rId2"/>
            <a:stretch>
              <a:fillRect/>
            </a:stretch>
          </a:blipFill>
        </p:spPr>
      </p:sp>
      <p:sp>
        <p:nvSpPr>
          <p:cNvPr id="16" name="Freeform 11">
            <a:extLst>
              <a:ext uri="{FF2B5EF4-FFF2-40B4-BE49-F238E27FC236}">
                <a16:creationId xmlns:a16="http://schemas.microsoft.com/office/drawing/2014/main" id="{54FC366C-6C68-49A7-9683-D363419C1F9F}"/>
              </a:ext>
            </a:extLst>
          </p:cNvPr>
          <p:cNvSpPr/>
          <p:nvPr/>
        </p:nvSpPr>
        <p:spPr>
          <a:xfrm>
            <a:off x="12316359" y="4411399"/>
            <a:ext cx="4066641" cy="4923102"/>
          </a:xfrm>
          <a:custGeom>
            <a:avLst/>
            <a:gdLst/>
            <a:ahLst/>
            <a:cxnLst/>
            <a:rect l="l" t="t" r="r" b="b"/>
            <a:pathLst>
              <a:path w="4178750" h="5571667">
                <a:moveTo>
                  <a:pt x="0" y="0"/>
                </a:moveTo>
                <a:lnTo>
                  <a:pt x="4178751" y="0"/>
                </a:lnTo>
                <a:lnTo>
                  <a:pt x="4178751" y="5571667"/>
                </a:lnTo>
                <a:lnTo>
                  <a:pt x="0" y="5571667"/>
                </a:lnTo>
                <a:lnTo>
                  <a:pt x="0" y="0"/>
                </a:lnTo>
                <a:close/>
              </a:path>
            </a:pathLst>
          </a:custGeom>
          <a:blipFill>
            <a:blip r:embed="rId3"/>
            <a:stretch>
              <a:fillRect/>
            </a:stretch>
          </a:blipFill>
        </p:spPr>
      </p:sp>
    </p:spTree>
    <p:extLst>
      <p:ext uri="{BB962C8B-B14F-4D97-AF65-F5344CB8AC3E}">
        <p14:creationId xmlns:p14="http://schemas.microsoft.com/office/powerpoint/2010/main" val="147892405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20"/>
          <p:cNvSpPr txBox="1"/>
          <p:nvPr/>
        </p:nvSpPr>
        <p:spPr>
          <a:xfrm>
            <a:off x="522410" y="2015860"/>
            <a:ext cx="8621590" cy="579646"/>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Sewer Infrastructure</a:t>
            </a:r>
          </a:p>
        </p:txBody>
      </p:sp>
      <p:sp>
        <p:nvSpPr>
          <p:cNvPr id="22" name="TextBox 22"/>
          <p:cNvSpPr txBox="1"/>
          <p:nvPr/>
        </p:nvSpPr>
        <p:spPr>
          <a:xfrm>
            <a:off x="615050" y="3009900"/>
            <a:ext cx="8681349" cy="2954655"/>
          </a:xfrm>
          <a:prstGeom prst="rect">
            <a:avLst/>
          </a:prstGeom>
        </p:spPr>
        <p:txBody>
          <a:bodyPr wrap="square" lIns="0" tIns="0" rIns="0" bIns="0" rtlCol="0" anchor="t">
            <a:spAutoFit/>
          </a:bodyPr>
          <a:lstStyle/>
          <a:p>
            <a:pPr lvl="0">
              <a:spcBef>
                <a:spcPct val="0"/>
              </a:spcBef>
            </a:pPr>
            <a:r>
              <a:rPr lang="en-US" sz="2400" dirty="0">
                <a:solidFill>
                  <a:srgbClr val="000000"/>
                </a:solidFill>
                <a:latin typeface="+mj-lt"/>
                <a:ea typeface="Poppins"/>
                <a:cs typeface="Poppins"/>
                <a:sym typeface="Poppins"/>
              </a:rPr>
              <a:t>Completed construction of the Annual Sewer Lateral Repair Program, FY 25/26</a:t>
            </a:r>
          </a:p>
          <a:p>
            <a:pPr lvl="0">
              <a:spcBef>
                <a:spcPct val="0"/>
              </a:spcBef>
            </a:pPr>
            <a:endParaRPr lang="en-US" sz="2400" dirty="0">
              <a:solidFill>
                <a:srgbClr val="000000"/>
              </a:solidFill>
              <a:latin typeface="+mj-lt"/>
              <a:ea typeface="Poppins"/>
              <a:cs typeface="Poppins"/>
              <a:sym typeface="Poppins"/>
            </a:endParaRPr>
          </a:p>
          <a:p>
            <a:pPr lvl="0">
              <a:spcBef>
                <a:spcPct val="0"/>
              </a:spcBef>
            </a:pPr>
            <a:r>
              <a:rPr lang="en-US" sz="2400" dirty="0">
                <a:solidFill>
                  <a:srgbClr val="000000"/>
                </a:solidFill>
                <a:latin typeface="+mj-lt"/>
                <a:ea typeface="Poppins"/>
                <a:cs typeface="Poppins"/>
                <a:sym typeface="Poppins"/>
              </a:rPr>
              <a:t>Completed the annual sewer lining program, FY 25/26</a:t>
            </a:r>
          </a:p>
          <a:p>
            <a:pPr lvl="0">
              <a:spcBef>
                <a:spcPct val="0"/>
              </a:spcBef>
            </a:pPr>
            <a:endParaRPr lang="en-US" sz="2400" dirty="0">
              <a:solidFill>
                <a:srgbClr val="000000"/>
              </a:solidFill>
              <a:latin typeface="+mj-lt"/>
              <a:ea typeface="Poppins"/>
              <a:cs typeface="Poppins"/>
              <a:sym typeface="Poppins"/>
            </a:endParaRPr>
          </a:p>
          <a:p>
            <a:pPr lvl="0">
              <a:spcBef>
                <a:spcPct val="0"/>
              </a:spcBef>
            </a:pPr>
            <a:r>
              <a:rPr lang="en-US" sz="2400" dirty="0">
                <a:solidFill>
                  <a:srgbClr val="000000"/>
                </a:solidFill>
                <a:latin typeface="+mj-lt"/>
                <a:ea typeface="Poppins"/>
                <a:cs typeface="Poppins"/>
                <a:sym typeface="Poppins"/>
              </a:rPr>
              <a:t>Continued Citywide sewer pipeline clean-up</a:t>
            </a:r>
          </a:p>
          <a:p>
            <a:pPr lvl="0">
              <a:spcBef>
                <a:spcPct val="0"/>
              </a:spcBef>
            </a:pPr>
            <a:endParaRPr lang="en-US" sz="2400" dirty="0">
              <a:solidFill>
                <a:srgbClr val="000000"/>
              </a:solidFill>
              <a:latin typeface="+mj-lt"/>
              <a:ea typeface="Poppins"/>
              <a:cs typeface="Poppins"/>
              <a:sym typeface="Poppins"/>
            </a:endParaRPr>
          </a:p>
          <a:p>
            <a:pPr lvl="0">
              <a:spcBef>
                <a:spcPct val="0"/>
              </a:spcBef>
            </a:pPr>
            <a:r>
              <a:rPr lang="en-US" sz="2400" dirty="0">
                <a:solidFill>
                  <a:srgbClr val="000000"/>
                </a:solidFill>
                <a:latin typeface="+mj-lt"/>
                <a:ea typeface="Poppins"/>
                <a:cs typeface="Poppins"/>
                <a:sym typeface="Poppins"/>
              </a:rPr>
              <a:t>Performed necessary sewer lateral repairs</a:t>
            </a:r>
          </a:p>
        </p:txBody>
      </p:sp>
      <p:sp>
        <p:nvSpPr>
          <p:cNvPr id="24" name="TextBox 24"/>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PUBLIC WORKS DEPARTMENT</a:t>
            </a:r>
          </a:p>
        </p:txBody>
      </p:sp>
      <p:grpSp>
        <p:nvGrpSpPr>
          <p:cNvPr id="27" name="Group 4">
            <a:extLst>
              <a:ext uri="{FF2B5EF4-FFF2-40B4-BE49-F238E27FC236}">
                <a16:creationId xmlns:a16="http://schemas.microsoft.com/office/drawing/2014/main" id="{C475CBC4-69D0-4A7B-8B44-67B5BDF50A03}"/>
              </a:ext>
            </a:extLst>
          </p:cNvPr>
          <p:cNvGrpSpPr/>
          <p:nvPr/>
        </p:nvGrpSpPr>
        <p:grpSpPr>
          <a:xfrm>
            <a:off x="1" y="1"/>
            <a:ext cx="381000" cy="1149070"/>
            <a:chOff x="0" y="0"/>
            <a:chExt cx="144101" cy="512341"/>
          </a:xfrm>
        </p:grpSpPr>
        <p:sp>
          <p:nvSpPr>
            <p:cNvPr id="28" name="Freeform 5">
              <a:extLst>
                <a:ext uri="{FF2B5EF4-FFF2-40B4-BE49-F238E27FC236}">
                  <a16:creationId xmlns:a16="http://schemas.microsoft.com/office/drawing/2014/main" id="{203344E6-9DFC-4299-BCC8-28AAC772B603}"/>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9" name="TextBox 6">
              <a:extLst>
                <a:ext uri="{FF2B5EF4-FFF2-40B4-BE49-F238E27FC236}">
                  <a16:creationId xmlns:a16="http://schemas.microsoft.com/office/drawing/2014/main" id="{3D74BCFC-D35A-49B5-A947-9C5A21526B53}"/>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30" name="TextBox 13">
            <a:extLst>
              <a:ext uri="{FF2B5EF4-FFF2-40B4-BE49-F238E27FC236}">
                <a16:creationId xmlns:a16="http://schemas.microsoft.com/office/drawing/2014/main" id="{0703E561-57FA-46C7-A96F-B1AEBA1685E2}"/>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31" name="Group 30">
            <a:extLst>
              <a:ext uri="{FF2B5EF4-FFF2-40B4-BE49-F238E27FC236}">
                <a16:creationId xmlns:a16="http://schemas.microsoft.com/office/drawing/2014/main" id="{BE4E0393-BA3B-479D-AE5D-0B5AE9D4E782}"/>
              </a:ext>
            </a:extLst>
          </p:cNvPr>
          <p:cNvGrpSpPr/>
          <p:nvPr/>
        </p:nvGrpSpPr>
        <p:grpSpPr>
          <a:xfrm>
            <a:off x="0" y="9634703"/>
            <a:ext cx="18288000" cy="652298"/>
            <a:chOff x="0" y="9634703"/>
            <a:chExt cx="18288000" cy="652298"/>
          </a:xfrm>
        </p:grpSpPr>
        <p:grpSp>
          <p:nvGrpSpPr>
            <p:cNvPr id="32" name="Group 3">
              <a:extLst>
                <a:ext uri="{FF2B5EF4-FFF2-40B4-BE49-F238E27FC236}">
                  <a16:creationId xmlns:a16="http://schemas.microsoft.com/office/drawing/2014/main" id="{B20AAF32-3FC2-4FAE-84C0-1207FF8DCE37}"/>
                </a:ext>
              </a:extLst>
            </p:cNvPr>
            <p:cNvGrpSpPr/>
            <p:nvPr/>
          </p:nvGrpSpPr>
          <p:grpSpPr>
            <a:xfrm>
              <a:off x="0" y="9634703"/>
              <a:ext cx="18288000" cy="652298"/>
              <a:chOff x="0" y="0"/>
              <a:chExt cx="5524553" cy="422385"/>
            </a:xfrm>
          </p:grpSpPr>
          <p:sp>
            <p:nvSpPr>
              <p:cNvPr id="35" name="Freeform 4">
                <a:extLst>
                  <a:ext uri="{FF2B5EF4-FFF2-40B4-BE49-F238E27FC236}">
                    <a16:creationId xmlns:a16="http://schemas.microsoft.com/office/drawing/2014/main" id="{E5EC15CD-D2FE-4E49-B4D2-664BE6ADBEA8}"/>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36" name="TextBox 5">
                <a:extLst>
                  <a:ext uri="{FF2B5EF4-FFF2-40B4-BE49-F238E27FC236}">
                    <a16:creationId xmlns:a16="http://schemas.microsoft.com/office/drawing/2014/main" id="{9DFD5026-DC78-4541-94C2-996BDDF1D3E3}"/>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33" name="TextBox 26">
              <a:extLst>
                <a:ext uri="{FF2B5EF4-FFF2-40B4-BE49-F238E27FC236}">
                  <a16:creationId xmlns:a16="http://schemas.microsoft.com/office/drawing/2014/main" id="{B2315E0D-7713-4E61-BADA-4BF93541C49B}"/>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34" name="TextBox 27">
              <a:extLst>
                <a:ext uri="{FF2B5EF4-FFF2-40B4-BE49-F238E27FC236}">
                  <a16:creationId xmlns:a16="http://schemas.microsoft.com/office/drawing/2014/main" id="{40BA5442-1C15-47FE-BCFA-D7DECE6A8171}"/>
                </a:ext>
              </a:extLst>
            </p:cNvPr>
            <p:cNvSpPr txBox="1"/>
            <p:nvPr/>
          </p:nvSpPr>
          <p:spPr>
            <a:xfrm>
              <a:off x="303437" y="9743646"/>
              <a:ext cx="7467401"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PUBLIC WORKS</a:t>
              </a:r>
            </a:p>
          </p:txBody>
        </p:sp>
      </p:grpSp>
      <p:pic>
        <p:nvPicPr>
          <p:cNvPr id="15" name="Picture 14">
            <a:extLst>
              <a:ext uri="{FF2B5EF4-FFF2-40B4-BE49-F238E27FC236}">
                <a16:creationId xmlns:a16="http://schemas.microsoft.com/office/drawing/2014/main" id="{66E9B4FA-4C41-4066-9441-E88BCC996CA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8422"/>
          <a:stretch/>
        </p:blipFill>
        <p:spPr>
          <a:xfrm>
            <a:off x="9906000" y="1510761"/>
            <a:ext cx="7339299" cy="5040917"/>
          </a:xfrm>
          <a:prstGeom prst="rect">
            <a:avLst/>
          </a:prstGeom>
        </p:spPr>
      </p:pic>
    </p:spTree>
    <p:extLst>
      <p:ext uri="{BB962C8B-B14F-4D97-AF65-F5344CB8AC3E}">
        <p14:creationId xmlns:p14="http://schemas.microsoft.com/office/powerpoint/2010/main" val="13062013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20"/>
          <p:cNvSpPr txBox="1"/>
          <p:nvPr/>
        </p:nvSpPr>
        <p:spPr>
          <a:xfrm>
            <a:off x="522410" y="1802060"/>
            <a:ext cx="6945190" cy="579646"/>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Parks &amp; Trees</a:t>
            </a:r>
          </a:p>
        </p:txBody>
      </p:sp>
      <p:sp>
        <p:nvSpPr>
          <p:cNvPr id="22" name="TextBox 22"/>
          <p:cNvSpPr txBox="1"/>
          <p:nvPr/>
        </p:nvSpPr>
        <p:spPr>
          <a:xfrm>
            <a:off x="522410" y="2792086"/>
            <a:ext cx="9078790" cy="4209807"/>
          </a:xfrm>
          <a:prstGeom prst="rect">
            <a:avLst/>
          </a:prstGeom>
        </p:spPr>
        <p:txBody>
          <a:bodyPr wrap="square" lIns="0" tIns="0" rIns="0" bIns="0" rtlCol="0" anchor="t">
            <a:spAutoFit/>
          </a:bodyPr>
          <a:lstStyle/>
          <a:p>
            <a:pPr lvl="0">
              <a:lnSpc>
                <a:spcPts val="3262"/>
              </a:lnSpc>
              <a:spcBef>
                <a:spcPct val="0"/>
              </a:spcBef>
            </a:pPr>
            <a:r>
              <a:rPr lang="en-US" sz="2400" dirty="0">
                <a:solidFill>
                  <a:srgbClr val="000000"/>
                </a:solidFill>
                <a:latin typeface="+mj-lt"/>
                <a:ea typeface="Poppins"/>
                <a:cs typeface="Poppins"/>
                <a:sym typeface="Poppins"/>
              </a:rPr>
              <a:t>In November 2025, celebrated the Grand Opening of Vin Scully Centennial Park </a:t>
            </a:r>
          </a:p>
          <a:p>
            <a:pPr lvl="0">
              <a:lnSpc>
                <a:spcPts val="3262"/>
              </a:lnSpc>
              <a:spcBef>
                <a:spcPct val="0"/>
              </a:spcBef>
            </a:pPr>
            <a:endParaRPr lang="en-US" sz="2400" dirty="0">
              <a:solidFill>
                <a:srgbClr val="000000"/>
              </a:solidFill>
              <a:latin typeface="+mj-lt"/>
              <a:ea typeface="Poppins"/>
              <a:cs typeface="Poppins"/>
              <a:sym typeface="Poppins"/>
            </a:endParaRPr>
          </a:p>
          <a:p>
            <a:pPr lvl="0">
              <a:lnSpc>
                <a:spcPts val="3262"/>
              </a:lnSpc>
              <a:spcBef>
                <a:spcPct val="0"/>
              </a:spcBef>
            </a:pPr>
            <a:r>
              <a:rPr lang="en-US" sz="2400" dirty="0">
                <a:solidFill>
                  <a:srgbClr val="000000"/>
                </a:solidFill>
                <a:latin typeface="+mj-lt"/>
                <a:ea typeface="Poppins"/>
                <a:cs typeface="Poppins"/>
                <a:sym typeface="Poppins"/>
              </a:rPr>
              <a:t>In April 2026, celebrated 28 years as a Tree City USA member city </a:t>
            </a:r>
          </a:p>
          <a:p>
            <a:pPr lvl="0">
              <a:lnSpc>
                <a:spcPts val="3262"/>
              </a:lnSpc>
              <a:spcBef>
                <a:spcPct val="0"/>
              </a:spcBef>
            </a:pPr>
            <a:endParaRPr lang="en-US" sz="2400" dirty="0">
              <a:solidFill>
                <a:srgbClr val="000000"/>
              </a:solidFill>
              <a:latin typeface="+mj-lt"/>
              <a:ea typeface="Poppins"/>
              <a:cs typeface="Poppins"/>
              <a:sym typeface="Poppins"/>
            </a:endParaRPr>
          </a:p>
          <a:p>
            <a:pPr lvl="0">
              <a:lnSpc>
                <a:spcPts val="3262"/>
              </a:lnSpc>
              <a:spcBef>
                <a:spcPct val="0"/>
              </a:spcBef>
            </a:pPr>
            <a:r>
              <a:rPr lang="en-US" sz="2400" dirty="0">
                <a:solidFill>
                  <a:srgbClr val="000000"/>
                </a:solidFill>
                <a:latin typeface="+mj-lt"/>
                <a:ea typeface="Poppins"/>
                <a:cs typeface="Poppins"/>
                <a:sym typeface="Poppins"/>
              </a:rPr>
              <a:t>Planted over 69 trees Citywide, including 8 Cherry trees at Vista Del Valle Park</a:t>
            </a:r>
          </a:p>
          <a:p>
            <a:pPr marL="0" lvl="0" indent="0" algn="l">
              <a:lnSpc>
                <a:spcPts val="3262"/>
              </a:lnSpc>
              <a:spcBef>
                <a:spcPct val="0"/>
              </a:spcBef>
            </a:pPr>
            <a:endParaRPr lang="en-US" sz="2400" u="none" strike="noStrike" dirty="0">
              <a:solidFill>
                <a:srgbClr val="000000"/>
              </a:solidFill>
              <a:latin typeface="+mj-lt"/>
              <a:ea typeface="Poppins"/>
              <a:cs typeface="Poppins"/>
              <a:sym typeface="Poppins"/>
            </a:endParaRPr>
          </a:p>
          <a:p>
            <a:pPr lvl="0">
              <a:lnSpc>
                <a:spcPts val="3262"/>
              </a:lnSpc>
              <a:spcBef>
                <a:spcPct val="0"/>
              </a:spcBef>
            </a:pPr>
            <a:r>
              <a:rPr lang="en-US" sz="2400" dirty="0">
                <a:solidFill>
                  <a:srgbClr val="000000"/>
                </a:solidFill>
                <a:latin typeface="+mj-lt"/>
                <a:ea typeface="Poppins"/>
                <a:cs typeface="Poppins"/>
                <a:sym typeface="Poppins"/>
              </a:rPr>
              <a:t>Maintained landscaping and trees in City medians and parkways</a:t>
            </a:r>
          </a:p>
          <a:p>
            <a:pPr marL="0" lvl="0" indent="0" algn="l">
              <a:lnSpc>
                <a:spcPts val="3262"/>
              </a:lnSpc>
              <a:spcBef>
                <a:spcPct val="0"/>
              </a:spcBef>
            </a:pPr>
            <a:endParaRPr lang="en-US" sz="2330" u="none" strike="noStrike" dirty="0">
              <a:solidFill>
                <a:srgbClr val="000000"/>
              </a:solidFill>
              <a:latin typeface="Poppins"/>
              <a:ea typeface="Poppins"/>
              <a:cs typeface="Poppins"/>
              <a:sym typeface="Poppins"/>
            </a:endParaRPr>
          </a:p>
        </p:txBody>
      </p:sp>
      <p:sp>
        <p:nvSpPr>
          <p:cNvPr id="24" name="TextBox 24"/>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PUBLIC WORKS DEPARTMENT</a:t>
            </a:r>
          </a:p>
        </p:txBody>
      </p:sp>
      <p:grpSp>
        <p:nvGrpSpPr>
          <p:cNvPr id="27" name="Group 4">
            <a:extLst>
              <a:ext uri="{FF2B5EF4-FFF2-40B4-BE49-F238E27FC236}">
                <a16:creationId xmlns:a16="http://schemas.microsoft.com/office/drawing/2014/main" id="{C475CBC4-69D0-4A7B-8B44-67B5BDF50A03}"/>
              </a:ext>
            </a:extLst>
          </p:cNvPr>
          <p:cNvGrpSpPr/>
          <p:nvPr/>
        </p:nvGrpSpPr>
        <p:grpSpPr>
          <a:xfrm>
            <a:off x="1" y="1"/>
            <a:ext cx="381000" cy="1149070"/>
            <a:chOff x="0" y="0"/>
            <a:chExt cx="144101" cy="512341"/>
          </a:xfrm>
        </p:grpSpPr>
        <p:sp>
          <p:nvSpPr>
            <p:cNvPr id="28" name="Freeform 5">
              <a:extLst>
                <a:ext uri="{FF2B5EF4-FFF2-40B4-BE49-F238E27FC236}">
                  <a16:creationId xmlns:a16="http://schemas.microsoft.com/office/drawing/2014/main" id="{203344E6-9DFC-4299-BCC8-28AAC772B603}"/>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9" name="TextBox 6">
              <a:extLst>
                <a:ext uri="{FF2B5EF4-FFF2-40B4-BE49-F238E27FC236}">
                  <a16:creationId xmlns:a16="http://schemas.microsoft.com/office/drawing/2014/main" id="{3D74BCFC-D35A-49B5-A947-9C5A21526B53}"/>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30" name="TextBox 13">
            <a:extLst>
              <a:ext uri="{FF2B5EF4-FFF2-40B4-BE49-F238E27FC236}">
                <a16:creationId xmlns:a16="http://schemas.microsoft.com/office/drawing/2014/main" id="{0703E561-57FA-46C7-A96F-B1AEBA1685E2}"/>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31" name="Group 30">
            <a:extLst>
              <a:ext uri="{FF2B5EF4-FFF2-40B4-BE49-F238E27FC236}">
                <a16:creationId xmlns:a16="http://schemas.microsoft.com/office/drawing/2014/main" id="{BE4E0393-BA3B-479D-AE5D-0B5AE9D4E782}"/>
              </a:ext>
            </a:extLst>
          </p:cNvPr>
          <p:cNvGrpSpPr/>
          <p:nvPr/>
        </p:nvGrpSpPr>
        <p:grpSpPr>
          <a:xfrm>
            <a:off x="0" y="9634703"/>
            <a:ext cx="18288000" cy="652298"/>
            <a:chOff x="0" y="9634703"/>
            <a:chExt cx="18288000" cy="652298"/>
          </a:xfrm>
        </p:grpSpPr>
        <p:grpSp>
          <p:nvGrpSpPr>
            <p:cNvPr id="32" name="Group 3">
              <a:extLst>
                <a:ext uri="{FF2B5EF4-FFF2-40B4-BE49-F238E27FC236}">
                  <a16:creationId xmlns:a16="http://schemas.microsoft.com/office/drawing/2014/main" id="{B20AAF32-3FC2-4FAE-84C0-1207FF8DCE37}"/>
                </a:ext>
              </a:extLst>
            </p:cNvPr>
            <p:cNvGrpSpPr/>
            <p:nvPr/>
          </p:nvGrpSpPr>
          <p:grpSpPr>
            <a:xfrm>
              <a:off x="0" y="9634703"/>
              <a:ext cx="18288000" cy="652298"/>
              <a:chOff x="0" y="0"/>
              <a:chExt cx="5524553" cy="422385"/>
            </a:xfrm>
          </p:grpSpPr>
          <p:sp>
            <p:nvSpPr>
              <p:cNvPr id="35" name="Freeform 4">
                <a:extLst>
                  <a:ext uri="{FF2B5EF4-FFF2-40B4-BE49-F238E27FC236}">
                    <a16:creationId xmlns:a16="http://schemas.microsoft.com/office/drawing/2014/main" id="{E5EC15CD-D2FE-4E49-B4D2-664BE6ADBEA8}"/>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36" name="TextBox 5">
                <a:extLst>
                  <a:ext uri="{FF2B5EF4-FFF2-40B4-BE49-F238E27FC236}">
                    <a16:creationId xmlns:a16="http://schemas.microsoft.com/office/drawing/2014/main" id="{9DFD5026-DC78-4541-94C2-996BDDF1D3E3}"/>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33" name="TextBox 26">
              <a:extLst>
                <a:ext uri="{FF2B5EF4-FFF2-40B4-BE49-F238E27FC236}">
                  <a16:creationId xmlns:a16="http://schemas.microsoft.com/office/drawing/2014/main" id="{B2315E0D-7713-4E61-BADA-4BF93541C49B}"/>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34" name="TextBox 27">
              <a:extLst>
                <a:ext uri="{FF2B5EF4-FFF2-40B4-BE49-F238E27FC236}">
                  <a16:creationId xmlns:a16="http://schemas.microsoft.com/office/drawing/2014/main" id="{40BA5442-1C15-47FE-BCFA-D7DECE6A8171}"/>
                </a:ext>
              </a:extLst>
            </p:cNvPr>
            <p:cNvSpPr txBox="1"/>
            <p:nvPr/>
          </p:nvSpPr>
          <p:spPr>
            <a:xfrm>
              <a:off x="303437" y="9743646"/>
              <a:ext cx="7467401"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PUBLIC WORKS</a:t>
              </a:r>
            </a:p>
          </p:txBody>
        </p:sp>
      </p:grpSp>
      <p:sp>
        <p:nvSpPr>
          <p:cNvPr id="15" name="Freeform 9">
            <a:extLst>
              <a:ext uri="{FF2B5EF4-FFF2-40B4-BE49-F238E27FC236}">
                <a16:creationId xmlns:a16="http://schemas.microsoft.com/office/drawing/2014/main" id="{7D3BFADA-8DA9-42B6-98D7-3D65B425FAFC}"/>
              </a:ext>
            </a:extLst>
          </p:cNvPr>
          <p:cNvSpPr/>
          <p:nvPr/>
        </p:nvSpPr>
        <p:spPr>
          <a:xfrm>
            <a:off x="10444548" y="486547"/>
            <a:ext cx="7322214" cy="4118745"/>
          </a:xfrm>
          <a:custGeom>
            <a:avLst/>
            <a:gdLst/>
            <a:ahLst/>
            <a:cxnLst/>
            <a:rect l="l" t="t" r="r" b="b"/>
            <a:pathLst>
              <a:path w="7322214" h="4118745">
                <a:moveTo>
                  <a:pt x="0" y="0"/>
                </a:moveTo>
                <a:lnTo>
                  <a:pt x="7322214" y="0"/>
                </a:lnTo>
                <a:lnTo>
                  <a:pt x="7322214" y="4118746"/>
                </a:lnTo>
                <a:lnTo>
                  <a:pt x="0" y="4118746"/>
                </a:lnTo>
                <a:lnTo>
                  <a:pt x="0" y="0"/>
                </a:lnTo>
                <a:close/>
              </a:path>
            </a:pathLst>
          </a:custGeom>
          <a:blipFill>
            <a:blip r:embed="rId2"/>
            <a:stretch>
              <a:fillRect/>
            </a:stretch>
          </a:blipFill>
        </p:spPr>
      </p:sp>
      <p:pic>
        <p:nvPicPr>
          <p:cNvPr id="16" name="Picture 15">
            <a:extLst>
              <a:ext uri="{FF2B5EF4-FFF2-40B4-BE49-F238E27FC236}">
                <a16:creationId xmlns:a16="http://schemas.microsoft.com/office/drawing/2014/main" id="{FBE37FC1-02BD-4F99-8223-28BD27062C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08206" y="4764303"/>
            <a:ext cx="7357384" cy="4665509"/>
          </a:xfrm>
          <a:prstGeom prst="rect">
            <a:avLst/>
          </a:prstGeom>
        </p:spPr>
      </p:pic>
    </p:spTree>
    <p:extLst>
      <p:ext uri="{BB962C8B-B14F-4D97-AF65-F5344CB8AC3E}">
        <p14:creationId xmlns:p14="http://schemas.microsoft.com/office/powerpoint/2010/main" val="4418981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609600" y="153395"/>
            <a:ext cx="8938260" cy="842282"/>
          </a:xfrm>
          <a:prstGeom prst="rect">
            <a:avLst/>
          </a:prstGeom>
        </p:spPr>
        <p:txBody>
          <a:bodyPr wrap="square"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CIP PROJECT SUMMARY</a:t>
            </a:r>
          </a:p>
        </p:txBody>
      </p:sp>
      <p:sp>
        <p:nvSpPr>
          <p:cNvPr id="11" name="TextBox 11"/>
          <p:cNvSpPr txBox="1"/>
          <p:nvPr/>
        </p:nvSpPr>
        <p:spPr>
          <a:xfrm>
            <a:off x="13720868" y="9743646"/>
            <a:ext cx="4245208"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2025-2026</a:t>
            </a:r>
          </a:p>
        </p:txBody>
      </p:sp>
      <p:sp>
        <p:nvSpPr>
          <p:cNvPr id="12" name="TextBox 12"/>
          <p:cNvSpPr txBox="1"/>
          <p:nvPr/>
        </p:nvSpPr>
        <p:spPr>
          <a:xfrm>
            <a:off x="303437" y="9743646"/>
            <a:ext cx="7467401"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PUBLIC WORKS</a:t>
            </a:r>
          </a:p>
        </p:txBody>
      </p:sp>
      <p:sp>
        <p:nvSpPr>
          <p:cNvPr id="19" name="TextBox 19"/>
          <p:cNvSpPr txBox="1"/>
          <p:nvPr/>
        </p:nvSpPr>
        <p:spPr>
          <a:xfrm>
            <a:off x="1688981" y="1978840"/>
            <a:ext cx="10960219" cy="573362"/>
          </a:xfrm>
          <a:prstGeom prst="rect">
            <a:avLst/>
          </a:prstGeom>
        </p:spPr>
        <p:txBody>
          <a:bodyPr wrap="square" lIns="0" tIns="0" rIns="0" bIns="0" rtlCol="0" anchor="t">
            <a:spAutoFit/>
          </a:bodyPr>
          <a:lstStyle/>
          <a:p>
            <a:pPr algn="l">
              <a:lnSpc>
                <a:spcPts val="4731"/>
              </a:lnSpc>
              <a:spcBef>
                <a:spcPct val="0"/>
              </a:spcBef>
            </a:pPr>
            <a:r>
              <a:rPr lang="en-US" sz="3379" b="1" dirty="0">
                <a:solidFill>
                  <a:srgbClr val="004AAD"/>
                </a:solidFill>
                <a:latin typeface="Poppins Bold"/>
                <a:ea typeface="Poppins Bold"/>
                <a:cs typeface="Poppins Bold"/>
                <a:sym typeface="Poppins Bold"/>
              </a:rPr>
              <a:t>Prior Fiscal Year Projects In Planning or Progress</a:t>
            </a:r>
          </a:p>
        </p:txBody>
      </p:sp>
      <p:sp>
        <p:nvSpPr>
          <p:cNvPr id="20" name="TextBox 20"/>
          <p:cNvSpPr txBox="1"/>
          <p:nvPr/>
        </p:nvSpPr>
        <p:spPr>
          <a:xfrm>
            <a:off x="1688980" y="3750166"/>
            <a:ext cx="8650471" cy="573362"/>
          </a:xfrm>
          <a:prstGeom prst="rect">
            <a:avLst/>
          </a:prstGeom>
        </p:spPr>
        <p:txBody>
          <a:bodyPr lIns="0" tIns="0" rIns="0" bIns="0" rtlCol="0" anchor="t">
            <a:spAutoFit/>
          </a:bodyPr>
          <a:lstStyle/>
          <a:p>
            <a:pPr algn="l">
              <a:lnSpc>
                <a:spcPts val="4731"/>
              </a:lnSpc>
              <a:spcBef>
                <a:spcPct val="0"/>
              </a:spcBef>
            </a:pPr>
            <a:r>
              <a:rPr lang="en-US" sz="3379" b="1" dirty="0">
                <a:solidFill>
                  <a:srgbClr val="004AAD"/>
                </a:solidFill>
                <a:latin typeface="Poppins Bold"/>
                <a:ea typeface="Poppins Bold"/>
                <a:cs typeface="Poppins Bold"/>
                <a:sym typeface="Poppins Bold"/>
              </a:rPr>
              <a:t>Proposed New FY 26/27 Projects</a:t>
            </a:r>
          </a:p>
        </p:txBody>
      </p:sp>
      <p:sp>
        <p:nvSpPr>
          <p:cNvPr id="21" name="TextBox 21"/>
          <p:cNvSpPr txBox="1"/>
          <p:nvPr/>
        </p:nvSpPr>
        <p:spPr>
          <a:xfrm>
            <a:off x="1688980" y="6775920"/>
            <a:ext cx="14888948" cy="1668214"/>
          </a:xfrm>
          <a:prstGeom prst="rect">
            <a:avLst/>
          </a:prstGeom>
        </p:spPr>
        <p:txBody>
          <a:bodyPr lIns="0" tIns="0" rIns="0" bIns="0" rtlCol="0" anchor="t">
            <a:spAutoFit/>
          </a:bodyPr>
          <a:lstStyle/>
          <a:p>
            <a:pPr marL="0" lvl="0" indent="0" algn="l">
              <a:lnSpc>
                <a:spcPts val="3262"/>
              </a:lnSpc>
              <a:spcBef>
                <a:spcPct val="0"/>
              </a:spcBef>
            </a:pPr>
            <a:r>
              <a:rPr lang="en-US" sz="2400" u="none" strike="noStrike" dirty="0">
                <a:solidFill>
                  <a:srgbClr val="000000"/>
                </a:solidFill>
                <a:latin typeface="+mj-lt"/>
                <a:ea typeface="Poppins"/>
                <a:cs typeface="Poppins"/>
                <a:sym typeface="Poppins"/>
              </a:rPr>
              <a:t>If approved, Public Works staff will be working on a total of 72 capital projects, totaling approximately $50 million </a:t>
            </a:r>
          </a:p>
          <a:p>
            <a:pPr marL="0" lvl="0" indent="0" algn="l">
              <a:lnSpc>
                <a:spcPts val="3262"/>
              </a:lnSpc>
              <a:spcBef>
                <a:spcPct val="0"/>
              </a:spcBef>
            </a:pPr>
            <a:endParaRPr lang="en-US" sz="2400" u="none" strike="noStrike" dirty="0">
              <a:solidFill>
                <a:srgbClr val="000000"/>
              </a:solidFill>
              <a:latin typeface="+mj-lt"/>
              <a:ea typeface="Poppins"/>
              <a:cs typeface="Poppins"/>
              <a:sym typeface="Poppins"/>
            </a:endParaRPr>
          </a:p>
          <a:p>
            <a:pPr marL="0" lvl="0" indent="0" algn="l">
              <a:lnSpc>
                <a:spcPts val="3262"/>
              </a:lnSpc>
              <a:spcBef>
                <a:spcPct val="0"/>
              </a:spcBef>
            </a:pPr>
            <a:r>
              <a:rPr lang="en-US" sz="2400" u="none" strike="noStrike" dirty="0">
                <a:solidFill>
                  <a:srgbClr val="000000"/>
                </a:solidFill>
                <a:latin typeface="+mj-lt"/>
                <a:ea typeface="Poppins"/>
                <a:cs typeface="Poppins"/>
                <a:sym typeface="Poppins"/>
              </a:rPr>
              <a:t>Despite the Engineering Division being almost fully staffed, this volume of work will likely occur over several years to complete (CIP includes several multi-year projects and dependent on funding)</a:t>
            </a:r>
          </a:p>
        </p:txBody>
      </p:sp>
      <p:sp>
        <p:nvSpPr>
          <p:cNvPr id="22" name="TextBox 22"/>
          <p:cNvSpPr txBox="1"/>
          <p:nvPr/>
        </p:nvSpPr>
        <p:spPr>
          <a:xfrm>
            <a:off x="1688980" y="2671695"/>
            <a:ext cx="12031887" cy="821828"/>
          </a:xfrm>
          <a:prstGeom prst="rect">
            <a:avLst/>
          </a:prstGeom>
        </p:spPr>
        <p:txBody>
          <a:bodyPr wrap="square" lIns="0" tIns="0" rIns="0" bIns="0" rtlCol="0" anchor="t">
            <a:spAutoFit/>
          </a:bodyPr>
          <a:lstStyle/>
          <a:p>
            <a:pPr algn="l">
              <a:lnSpc>
                <a:spcPts val="3262"/>
              </a:lnSpc>
            </a:pPr>
            <a:r>
              <a:rPr lang="en-US" sz="2400" dirty="0">
                <a:solidFill>
                  <a:srgbClr val="000000"/>
                </a:solidFill>
                <a:latin typeface="+mj-lt"/>
                <a:ea typeface="Poppins"/>
                <a:cs typeface="Poppins"/>
                <a:sym typeface="Poppins"/>
              </a:rPr>
              <a:t>36 Projects in progress: pre-planning, review, design, bid, or under construction</a:t>
            </a:r>
          </a:p>
          <a:p>
            <a:pPr algn="l">
              <a:lnSpc>
                <a:spcPts val="3262"/>
              </a:lnSpc>
            </a:pPr>
            <a:endParaRPr lang="en-US" sz="2400" dirty="0">
              <a:solidFill>
                <a:srgbClr val="000000"/>
              </a:solidFill>
              <a:latin typeface="+mj-lt"/>
              <a:ea typeface="Poppins"/>
              <a:cs typeface="Poppins"/>
              <a:sym typeface="Poppins"/>
            </a:endParaRPr>
          </a:p>
        </p:txBody>
      </p:sp>
      <p:grpSp>
        <p:nvGrpSpPr>
          <p:cNvPr id="27" name="Group 4">
            <a:extLst>
              <a:ext uri="{FF2B5EF4-FFF2-40B4-BE49-F238E27FC236}">
                <a16:creationId xmlns:a16="http://schemas.microsoft.com/office/drawing/2014/main" id="{62D2E0FD-BD69-4D70-AAC8-5E547B058505}"/>
              </a:ext>
            </a:extLst>
          </p:cNvPr>
          <p:cNvGrpSpPr/>
          <p:nvPr/>
        </p:nvGrpSpPr>
        <p:grpSpPr>
          <a:xfrm>
            <a:off x="1" y="1"/>
            <a:ext cx="381000" cy="1149070"/>
            <a:chOff x="0" y="0"/>
            <a:chExt cx="144101" cy="512341"/>
          </a:xfrm>
        </p:grpSpPr>
        <p:sp>
          <p:nvSpPr>
            <p:cNvPr id="28" name="Freeform 5">
              <a:extLst>
                <a:ext uri="{FF2B5EF4-FFF2-40B4-BE49-F238E27FC236}">
                  <a16:creationId xmlns:a16="http://schemas.microsoft.com/office/drawing/2014/main" id="{3B985F5E-2286-471D-AEED-5315EB37B8F8}"/>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9" name="TextBox 6">
              <a:extLst>
                <a:ext uri="{FF2B5EF4-FFF2-40B4-BE49-F238E27FC236}">
                  <a16:creationId xmlns:a16="http://schemas.microsoft.com/office/drawing/2014/main" id="{AF7A2629-5B62-45CF-B13F-476AC0B16130}"/>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grpSp>
        <p:nvGrpSpPr>
          <p:cNvPr id="31" name="Group 30">
            <a:extLst>
              <a:ext uri="{FF2B5EF4-FFF2-40B4-BE49-F238E27FC236}">
                <a16:creationId xmlns:a16="http://schemas.microsoft.com/office/drawing/2014/main" id="{6CA332D7-DA90-4C16-ADDE-86B03E5FD4C0}"/>
              </a:ext>
            </a:extLst>
          </p:cNvPr>
          <p:cNvGrpSpPr/>
          <p:nvPr/>
        </p:nvGrpSpPr>
        <p:grpSpPr>
          <a:xfrm>
            <a:off x="0" y="9634703"/>
            <a:ext cx="18288000" cy="652298"/>
            <a:chOff x="0" y="9634703"/>
            <a:chExt cx="18288000" cy="652298"/>
          </a:xfrm>
        </p:grpSpPr>
        <p:grpSp>
          <p:nvGrpSpPr>
            <p:cNvPr id="32" name="Group 3">
              <a:extLst>
                <a:ext uri="{FF2B5EF4-FFF2-40B4-BE49-F238E27FC236}">
                  <a16:creationId xmlns:a16="http://schemas.microsoft.com/office/drawing/2014/main" id="{19DB96BB-2E3D-4CBE-AE57-40EDE7E9D72A}"/>
                </a:ext>
              </a:extLst>
            </p:cNvPr>
            <p:cNvGrpSpPr/>
            <p:nvPr/>
          </p:nvGrpSpPr>
          <p:grpSpPr>
            <a:xfrm>
              <a:off x="0" y="9634703"/>
              <a:ext cx="18288000" cy="652298"/>
              <a:chOff x="0" y="0"/>
              <a:chExt cx="5524553" cy="422385"/>
            </a:xfrm>
          </p:grpSpPr>
          <p:sp>
            <p:nvSpPr>
              <p:cNvPr id="35" name="Freeform 4">
                <a:extLst>
                  <a:ext uri="{FF2B5EF4-FFF2-40B4-BE49-F238E27FC236}">
                    <a16:creationId xmlns:a16="http://schemas.microsoft.com/office/drawing/2014/main" id="{C0B526A3-D1C1-4EF1-933B-DBB306F5B5A4}"/>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36" name="TextBox 5">
                <a:extLst>
                  <a:ext uri="{FF2B5EF4-FFF2-40B4-BE49-F238E27FC236}">
                    <a16:creationId xmlns:a16="http://schemas.microsoft.com/office/drawing/2014/main" id="{4F98200F-C521-4673-9910-E62C9238E80B}"/>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33" name="TextBox 26">
              <a:extLst>
                <a:ext uri="{FF2B5EF4-FFF2-40B4-BE49-F238E27FC236}">
                  <a16:creationId xmlns:a16="http://schemas.microsoft.com/office/drawing/2014/main" id="{7B5D48A4-F75E-459E-9A3A-A100C01CD48D}"/>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34" name="TextBox 27">
              <a:extLst>
                <a:ext uri="{FF2B5EF4-FFF2-40B4-BE49-F238E27FC236}">
                  <a16:creationId xmlns:a16="http://schemas.microsoft.com/office/drawing/2014/main" id="{63327039-EF44-4654-955E-2D09414A949C}"/>
                </a:ext>
              </a:extLst>
            </p:cNvPr>
            <p:cNvSpPr txBox="1"/>
            <p:nvPr/>
          </p:nvSpPr>
          <p:spPr>
            <a:xfrm>
              <a:off x="303437" y="9743646"/>
              <a:ext cx="7467401"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PUBLIC WORKS</a:t>
              </a:r>
            </a:p>
          </p:txBody>
        </p:sp>
      </p:grpSp>
      <p:sp>
        <p:nvSpPr>
          <p:cNvPr id="2" name="TextBox 1">
            <a:extLst>
              <a:ext uri="{FF2B5EF4-FFF2-40B4-BE49-F238E27FC236}">
                <a16:creationId xmlns:a16="http://schemas.microsoft.com/office/drawing/2014/main" id="{536FD5E2-28B0-4168-83AB-D6D1929FA700}"/>
              </a:ext>
            </a:extLst>
          </p:cNvPr>
          <p:cNvSpPr txBox="1"/>
          <p:nvPr/>
        </p:nvSpPr>
        <p:spPr>
          <a:xfrm>
            <a:off x="1600200" y="4323528"/>
            <a:ext cx="10960220" cy="1760547"/>
          </a:xfrm>
          <a:prstGeom prst="rect">
            <a:avLst/>
          </a:prstGeom>
          <a:noFill/>
        </p:spPr>
        <p:txBody>
          <a:bodyPr wrap="square" rtlCol="0">
            <a:spAutoFit/>
          </a:bodyPr>
          <a:lstStyle/>
          <a:p>
            <a:pPr lvl="0">
              <a:lnSpc>
                <a:spcPts val="3262"/>
              </a:lnSpc>
              <a:spcBef>
                <a:spcPct val="0"/>
              </a:spcBef>
            </a:pPr>
            <a:r>
              <a:rPr lang="en-US" sz="2400" dirty="0">
                <a:solidFill>
                  <a:srgbClr val="000000"/>
                </a:solidFill>
                <a:ea typeface="Poppins"/>
                <a:cs typeface="Poppins"/>
                <a:sym typeface="Poppins"/>
              </a:rPr>
              <a:t>36 proposed new projects</a:t>
            </a:r>
          </a:p>
          <a:p>
            <a:pPr lvl="0">
              <a:lnSpc>
                <a:spcPts val="3262"/>
              </a:lnSpc>
              <a:spcBef>
                <a:spcPct val="0"/>
              </a:spcBef>
            </a:pPr>
            <a:endParaRPr lang="en-US" sz="2400" dirty="0">
              <a:solidFill>
                <a:srgbClr val="000000"/>
              </a:solidFill>
              <a:ea typeface="Poppins"/>
              <a:cs typeface="Poppins"/>
              <a:sym typeface="Poppins"/>
            </a:endParaRPr>
          </a:p>
          <a:p>
            <a:pPr lvl="0">
              <a:lnSpc>
                <a:spcPts val="3262"/>
              </a:lnSpc>
              <a:spcBef>
                <a:spcPct val="0"/>
              </a:spcBef>
            </a:pPr>
            <a:r>
              <a:rPr lang="en-US" sz="2400" dirty="0">
                <a:solidFill>
                  <a:srgbClr val="000000"/>
                </a:solidFill>
                <a:ea typeface="Poppins"/>
                <a:cs typeface="Poppins"/>
                <a:sym typeface="Poppins"/>
              </a:rPr>
              <a:t>Total proposed budget for all new proposed projects: Approximately $15 million</a:t>
            </a:r>
          </a:p>
          <a:p>
            <a:pPr lvl="0">
              <a:lnSpc>
                <a:spcPts val="3262"/>
              </a:lnSpc>
              <a:spcBef>
                <a:spcPct val="0"/>
              </a:spcBef>
            </a:pPr>
            <a:endParaRPr lang="en-US" sz="2400" dirty="0">
              <a:solidFill>
                <a:srgbClr val="000000"/>
              </a:solidFill>
              <a:ea typeface="Poppins"/>
              <a:cs typeface="Poppins"/>
              <a:sym typeface="Poppins"/>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467FF3EF-B92D-4FCA-B9DB-44C6C51222A8}"/>
              </a:ext>
            </a:extLst>
          </p:cNvPr>
          <p:cNvGrpSpPr/>
          <p:nvPr/>
        </p:nvGrpSpPr>
        <p:grpSpPr>
          <a:xfrm>
            <a:off x="0" y="9634703"/>
            <a:ext cx="18288000" cy="652298"/>
            <a:chOff x="0" y="9634703"/>
            <a:chExt cx="18288000" cy="652298"/>
          </a:xfrm>
        </p:grpSpPr>
        <p:grpSp>
          <p:nvGrpSpPr>
            <p:cNvPr id="3" name="Group 3"/>
            <p:cNvGrpSpPr/>
            <p:nvPr/>
          </p:nvGrpSpPr>
          <p:grpSpPr>
            <a:xfrm>
              <a:off x="0" y="9634703"/>
              <a:ext cx="18288000" cy="652298"/>
              <a:chOff x="0" y="0"/>
              <a:chExt cx="5524553" cy="422385"/>
            </a:xfrm>
          </p:grpSpPr>
          <p:sp>
            <p:nvSpPr>
              <p:cNvPr id="4" name="Freeform 4"/>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5" name="TextBox 5"/>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26" name="TextBox 26"/>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27" name="TextBox 27"/>
            <p:cNvSpPr txBox="1"/>
            <p:nvPr/>
          </p:nvSpPr>
          <p:spPr>
            <a:xfrm>
              <a:off x="303437" y="9743646"/>
              <a:ext cx="7467401"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PUBLIC WORKS</a:t>
              </a:r>
            </a:p>
          </p:txBody>
        </p:sp>
      </p:grpSp>
      <p:sp>
        <p:nvSpPr>
          <p:cNvPr id="30" name="TextBox 10">
            <a:extLst>
              <a:ext uri="{FF2B5EF4-FFF2-40B4-BE49-F238E27FC236}">
                <a16:creationId xmlns:a16="http://schemas.microsoft.com/office/drawing/2014/main" id="{856DAEB1-0FEB-4100-9F28-08FCED69A240}"/>
              </a:ext>
            </a:extLst>
          </p:cNvPr>
          <p:cNvSpPr txBox="1"/>
          <p:nvPr/>
        </p:nvSpPr>
        <p:spPr>
          <a:xfrm>
            <a:off x="533400" y="153395"/>
            <a:ext cx="8252460" cy="842282"/>
          </a:xfrm>
          <a:prstGeom prst="rect">
            <a:avLst/>
          </a:prstGeom>
        </p:spPr>
        <p:txBody>
          <a:bodyPr wrap="square"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FY 26/27 MAJOR GOALS</a:t>
            </a:r>
          </a:p>
        </p:txBody>
      </p:sp>
      <p:grpSp>
        <p:nvGrpSpPr>
          <p:cNvPr id="31" name="Group 4">
            <a:extLst>
              <a:ext uri="{FF2B5EF4-FFF2-40B4-BE49-F238E27FC236}">
                <a16:creationId xmlns:a16="http://schemas.microsoft.com/office/drawing/2014/main" id="{6622ACC0-3E6B-4C4C-AF3C-C9CABE934D03}"/>
              </a:ext>
            </a:extLst>
          </p:cNvPr>
          <p:cNvGrpSpPr/>
          <p:nvPr/>
        </p:nvGrpSpPr>
        <p:grpSpPr>
          <a:xfrm>
            <a:off x="1" y="1"/>
            <a:ext cx="381000" cy="1149070"/>
            <a:chOff x="0" y="0"/>
            <a:chExt cx="144101" cy="512341"/>
          </a:xfrm>
        </p:grpSpPr>
        <p:sp>
          <p:nvSpPr>
            <p:cNvPr id="32" name="Freeform 5">
              <a:extLst>
                <a:ext uri="{FF2B5EF4-FFF2-40B4-BE49-F238E27FC236}">
                  <a16:creationId xmlns:a16="http://schemas.microsoft.com/office/drawing/2014/main" id="{ECA8E63A-021C-4AB0-AE63-7F92F5488D40}"/>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33" name="TextBox 6">
              <a:extLst>
                <a:ext uri="{FF2B5EF4-FFF2-40B4-BE49-F238E27FC236}">
                  <a16:creationId xmlns:a16="http://schemas.microsoft.com/office/drawing/2014/main" id="{A13B04F1-154F-4F44-B8A3-B1F862BECF45}"/>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 name="Rectangle 1">
            <a:extLst>
              <a:ext uri="{FF2B5EF4-FFF2-40B4-BE49-F238E27FC236}">
                <a16:creationId xmlns:a16="http://schemas.microsoft.com/office/drawing/2014/main" id="{6817629B-7FB7-41FF-963E-BE9D1F38AB8E}"/>
              </a:ext>
            </a:extLst>
          </p:cNvPr>
          <p:cNvSpPr/>
          <p:nvPr/>
        </p:nvSpPr>
        <p:spPr>
          <a:xfrm>
            <a:off x="817941" y="1730951"/>
            <a:ext cx="7716459" cy="4893647"/>
          </a:xfrm>
          <a:prstGeom prst="rect">
            <a:avLst/>
          </a:prstGeom>
        </p:spPr>
        <p:txBody>
          <a:bodyPr wrap="square">
            <a:spAutoFit/>
          </a:bodyPr>
          <a:lstStyle/>
          <a:p>
            <a:pPr marL="342900" indent="-342900">
              <a:buFont typeface="Arial" panose="020B0604020202020204" pitchFamily="34" charset="0"/>
              <a:buChar char="•"/>
            </a:pPr>
            <a:r>
              <a:rPr lang="en-US" sz="2400" dirty="0"/>
              <a:t>Complete installation of shade sails at Vin Scully Centennial Park</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Complete ballfield lighting improvements at Portola Park</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Complete acquisition of easements at the Union Pacific Railroad Right-of-Way for the OC Loop project</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Perform the Elevator Modernization Project at the Police Department</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Complete design for new Parking Lot at 222 South Euclid Street</a:t>
            </a:r>
          </a:p>
        </p:txBody>
      </p:sp>
      <p:sp>
        <p:nvSpPr>
          <p:cNvPr id="6" name="Rectangle 5">
            <a:extLst>
              <a:ext uri="{FF2B5EF4-FFF2-40B4-BE49-F238E27FC236}">
                <a16:creationId xmlns:a16="http://schemas.microsoft.com/office/drawing/2014/main" id="{520E2F64-23DA-41D5-B5F5-A5D45F262EAD}"/>
              </a:ext>
            </a:extLst>
          </p:cNvPr>
          <p:cNvSpPr/>
          <p:nvPr/>
        </p:nvSpPr>
        <p:spPr>
          <a:xfrm>
            <a:off x="9448799" y="1727180"/>
            <a:ext cx="8469337" cy="4524315"/>
          </a:xfrm>
          <a:prstGeom prst="rect">
            <a:avLst/>
          </a:prstGeom>
        </p:spPr>
        <p:txBody>
          <a:bodyPr wrap="square">
            <a:spAutoFit/>
          </a:bodyPr>
          <a:lstStyle/>
          <a:p>
            <a:pPr marL="342900" indent="-342900">
              <a:buFont typeface="Arial" panose="020B0604020202020204" pitchFamily="34" charset="0"/>
              <a:buChar char="•"/>
            </a:pPr>
            <a:r>
              <a:rPr lang="en-US" sz="2400" dirty="0"/>
              <a:t>Complete the Safe Routes to School Masterplan</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Implement the newly adopted Neighborhood Traffic Management Program in neighborhoods Epsilon, V, and S</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Start construction of Euclid St. Traffic Signal Synchronization Project</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Complete construction of the HSIP Safety Improvements Project (6 Intersections)</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Update the City’s Pavement Management Program</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533400" y="157081"/>
            <a:ext cx="9779571" cy="834909"/>
          </a:xfrm>
          <a:prstGeom prst="rect">
            <a:avLst/>
          </a:prstGeom>
        </p:spPr>
        <p:txBody>
          <a:bodyPr wrap="square" lIns="0" tIns="0" rIns="0" bIns="0" rtlCol="0" anchor="t">
            <a:spAutoFit/>
          </a:bodyPr>
          <a:lstStyle/>
          <a:p>
            <a:pPr algn="l">
              <a:lnSpc>
                <a:spcPts val="6700"/>
              </a:lnSpc>
            </a:pPr>
            <a:r>
              <a:rPr lang="en-US" sz="5200" b="1" dirty="0">
                <a:solidFill>
                  <a:srgbClr val="292929"/>
                </a:solidFill>
                <a:latin typeface="DM Sans Bold"/>
                <a:ea typeface="DM Sans Bold"/>
                <a:cs typeface="DM Sans Bold"/>
                <a:sym typeface="DM Sans Bold"/>
              </a:rPr>
              <a:t>FY 26/27 BUDGET SUMMARY</a:t>
            </a:r>
          </a:p>
        </p:txBody>
      </p:sp>
      <p:sp>
        <p:nvSpPr>
          <p:cNvPr id="11" name="TextBox 11"/>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PUBLIC WORKS DEPARTMENT</a:t>
            </a:r>
          </a:p>
        </p:txBody>
      </p:sp>
      <p:sp>
        <p:nvSpPr>
          <p:cNvPr id="30" name="TextBox 30"/>
          <p:cNvSpPr txBox="1"/>
          <p:nvPr/>
        </p:nvSpPr>
        <p:spPr>
          <a:xfrm>
            <a:off x="1312522" y="1781494"/>
            <a:ext cx="15662955" cy="888309"/>
          </a:xfrm>
          <a:prstGeom prst="rect">
            <a:avLst/>
          </a:prstGeom>
        </p:spPr>
        <p:txBody>
          <a:bodyPr lIns="0" tIns="0" rIns="0" bIns="0" rtlCol="0" anchor="t">
            <a:spAutoFit/>
          </a:bodyPr>
          <a:lstStyle/>
          <a:p>
            <a:pPr marL="0" lvl="0" indent="0" algn="ctr">
              <a:lnSpc>
                <a:spcPts val="7213"/>
              </a:lnSpc>
            </a:pPr>
            <a:r>
              <a:rPr lang="en-US" sz="5152" b="1" spc="314" dirty="0">
                <a:solidFill>
                  <a:srgbClr val="000000"/>
                </a:solidFill>
                <a:latin typeface="Montserrat Bold"/>
                <a:ea typeface="Montserrat Bold"/>
                <a:cs typeface="Montserrat Bold"/>
                <a:sym typeface="Montserrat Bold"/>
              </a:rPr>
              <a:t>DEPARTMENT REQUEST = $</a:t>
            </a:r>
            <a:r>
              <a:rPr lang="en-US" sz="5152" b="1" spc="314" dirty="0">
                <a:latin typeface="Montserrat Bold"/>
                <a:ea typeface="Montserrat Bold"/>
                <a:cs typeface="Montserrat Bold"/>
                <a:sym typeface="Montserrat Bold"/>
              </a:rPr>
              <a:t>85,987,401</a:t>
            </a:r>
          </a:p>
        </p:txBody>
      </p:sp>
      <p:grpSp>
        <p:nvGrpSpPr>
          <p:cNvPr id="15" name="Group 14">
            <a:extLst>
              <a:ext uri="{FF2B5EF4-FFF2-40B4-BE49-F238E27FC236}">
                <a16:creationId xmlns:a16="http://schemas.microsoft.com/office/drawing/2014/main" id="{664C118F-E79C-44EF-BDEE-F581A76FDDD1}"/>
              </a:ext>
            </a:extLst>
          </p:cNvPr>
          <p:cNvGrpSpPr/>
          <p:nvPr/>
        </p:nvGrpSpPr>
        <p:grpSpPr>
          <a:xfrm>
            <a:off x="0" y="9634703"/>
            <a:ext cx="18288000" cy="652298"/>
            <a:chOff x="0" y="9634703"/>
            <a:chExt cx="18288000" cy="652298"/>
          </a:xfrm>
        </p:grpSpPr>
        <p:grpSp>
          <p:nvGrpSpPr>
            <p:cNvPr id="16" name="Group 3">
              <a:extLst>
                <a:ext uri="{FF2B5EF4-FFF2-40B4-BE49-F238E27FC236}">
                  <a16:creationId xmlns:a16="http://schemas.microsoft.com/office/drawing/2014/main" id="{9171E1E9-27A3-440A-9C37-4601EE0E43E0}"/>
                </a:ext>
              </a:extLst>
            </p:cNvPr>
            <p:cNvGrpSpPr/>
            <p:nvPr/>
          </p:nvGrpSpPr>
          <p:grpSpPr>
            <a:xfrm>
              <a:off x="0" y="9634703"/>
              <a:ext cx="18288000" cy="652298"/>
              <a:chOff x="0" y="0"/>
              <a:chExt cx="5524553" cy="422385"/>
            </a:xfrm>
          </p:grpSpPr>
          <p:sp>
            <p:nvSpPr>
              <p:cNvPr id="19" name="Freeform 4">
                <a:extLst>
                  <a:ext uri="{FF2B5EF4-FFF2-40B4-BE49-F238E27FC236}">
                    <a16:creationId xmlns:a16="http://schemas.microsoft.com/office/drawing/2014/main" id="{7116FFD3-8B2A-4FD6-B125-4E48320E7045}"/>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20" name="TextBox 5">
                <a:extLst>
                  <a:ext uri="{FF2B5EF4-FFF2-40B4-BE49-F238E27FC236}">
                    <a16:creationId xmlns:a16="http://schemas.microsoft.com/office/drawing/2014/main" id="{09C1C3AC-A85C-4BB5-8AF4-707297C836A2}"/>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17" name="TextBox 26">
              <a:extLst>
                <a:ext uri="{FF2B5EF4-FFF2-40B4-BE49-F238E27FC236}">
                  <a16:creationId xmlns:a16="http://schemas.microsoft.com/office/drawing/2014/main" id="{EA85DC5A-07F8-4127-8B66-CD36FB5F396C}"/>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18" name="TextBox 27">
              <a:extLst>
                <a:ext uri="{FF2B5EF4-FFF2-40B4-BE49-F238E27FC236}">
                  <a16:creationId xmlns:a16="http://schemas.microsoft.com/office/drawing/2014/main" id="{42ABF5D6-48FA-434A-BD78-A3FAD22A4B25}"/>
                </a:ext>
              </a:extLst>
            </p:cNvPr>
            <p:cNvSpPr txBox="1"/>
            <p:nvPr/>
          </p:nvSpPr>
          <p:spPr>
            <a:xfrm>
              <a:off x="303437" y="9743646"/>
              <a:ext cx="7467401"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PUBLIC WORKS</a:t>
              </a:r>
            </a:p>
          </p:txBody>
        </p:sp>
      </p:grpSp>
      <p:grpSp>
        <p:nvGrpSpPr>
          <p:cNvPr id="21" name="Group 4">
            <a:extLst>
              <a:ext uri="{FF2B5EF4-FFF2-40B4-BE49-F238E27FC236}">
                <a16:creationId xmlns:a16="http://schemas.microsoft.com/office/drawing/2014/main" id="{3CBD5110-5555-436C-9124-E3778725DB3F}"/>
              </a:ext>
            </a:extLst>
          </p:cNvPr>
          <p:cNvGrpSpPr/>
          <p:nvPr/>
        </p:nvGrpSpPr>
        <p:grpSpPr>
          <a:xfrm>
            <a:off x="1" y="1"/>
            <a:ext cx="381000" cy="1149070"/>
            <a:chOff x="0" y="0"/>
            <a:chExt cx="144101" cy="512341"/>
          </a:xfrm>
        </p:grpSpPr>
        <p:sp>
          <p:nvSpPr>
            <p:cNvPr id="22" name="Freeform 5">
              <a:extLst>
                <a:ext uri="{FF2B5EF4-FFF2-40B4-BE49-F238E27FC236}">
                  <a16:creationId xmlns:a16="http://schemas.microsoft.com/office/drawing/2014/main" id="{04D645ED-ED86-49E2-B518-C3C8EFB0286F}"/>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3" name="TextBox 6">
              <a:extLst>
                <a:ext uri="{FF2B5EF4-FFF2-40B4-BE49-F238E27FC236}">
                  <a16:creationId xmlns:a16="http://schemas.microsoft.com/office/drawing/2014/main" id="{39EA9D65-0E81-4AEF-8706-8D8FDA3D634F}"/>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pic>
        <p:nvPicPr>
          <p:cNvPr id="3" name="Picture 2">
            <a:extLst>
              <a:ext uri="{FF2B5EF4-FFF2-40B4-BE49-F238E27FC236}">
                <a16:creationId xmlns:a16="http://schemas.microsoft.com/office/drawing/2014/main" id="{7B8A5895-6ABF-4024-9161-2B979A99A380}"/>
              </a:ext>
            </a:extLst>
          </p:cNvPr>
          <p:cNvPicPr>
            <a:picLocks noChangeAspect="1"/>
          </p:cNvPicPr>
          <p:nvPr/>
        </p:nvPicPr>
        <p:blipFill>
          <a:blip r:embed="rId2"/>
          <a:stretch>
            <a:fillRect/>
          </a:stretch>
        </p:blipFill>
        <p:spPr>
          <a:xfrm>
            <a:off x="762000" y="3033742"/>
            <a:ext cx="7810500" cy="4314825"/>
          </a:xfrm>
          <a:prstGeom prst="rect">
            <a:avLst/>
          </a:prstGeom>
        </p:spPr>
      </p:pic>
      <p:pic>
        <p:nvPicPr>
          <p:cNvPr id="5" name="Picture 4">
            <a:extLst>
              <a:ext uri="{FF2B5EF4-FFF2-40B4-BE49-F238E27FC236}">
                <a16:creationId xmlns:a16="http://schemas.microsoft.com/office/drawing/2014/main" id="{E2FC1ADB-149A-4360-BC22-0DDDADD97794}"/>
              </a:ext>
            </a:extLst>
          </p:cNvPr>
          <p:cNvPicPr>
            <a:picLocks noChangeAspect="1"/>
          </p:cNvPicPr>
          <p:nvPr/>
        </p:nvPicPr>
        <p:blipFill>
          <a:blip r:embed="rId3"/>
          <a:stretch>
            <a:fillRect/>
          </a:stretch>
        </p:blipFill>
        <p:spPr>
          <a:xfrm>
            <a:off x="8991600" y="3033742"/>
            <a:ext cx="7810500" cy="6029325"/>
          </a:xfrm>
          <a:prstGeom prst="rect">
            <a:avLst/>
          </a:prstGeom>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4AAD"/>
        </a:solidFill>
        <a:effectLst/>
      </p:bgPr>
    </p:bg>
    <p:spTree>
      <p:nvGrpSpPr>
        <p:cNvPr id="1" name=""/>
        <p:cNvGrpSpPr/>
        <p:nvPr/>
      </p:nvGrpSpPr>
      <p:grpSpPr>
        <a:xfrm>
          <a:off x="0" y="0"/>
          <a:ext cx="0" cy="0"/>
          <a:chOff x="0" y="0"/>
          <a:chExt cx="0" cy="0"/>
        </a:xfrm>
      </p:grpSpPr>
      <p:sp>
        <p:nvSpPr>
          <p:cNvPr id="2" name="TextBox 2"/>
          <p:cNvSpPr txBox="1"/>
          <p:nvPr/>
        </p:nvSpPr>
        <p:spPr>
          <a:xfrm>
            <a:off x="6131818" y="1929167"/>
            <a:ext cx="11127482" cy="5237637"/>
          </a:xfrm>
          <a:prstGeom prst="rect">
            <a:avLst/>
          </a:prstGeom>
        </p:spPr>
        <p:txBody>
          <a:bodyPr lIns="0" tIns="0" rIns="0" bIns="0" rtlCol="0" anchor="t">
            <a:spAutoFit/>
          </a:bodyPr>
          <a:lstStyle/>
          <a:p>
            <a:pPr algn="l">
              <a:lnSpc>
                <a:spcPts val="13382"/>
              </a:lnSpc>
            </a:pPr>
            <a:r>
              <a:rPr lang="en-US" sz="15207" spc="-304" dirty="0">
                <a:solidFill>
                  <a:srgbClr val="FDFDFD"/>
                </a:solidFill>
                <a:latin typeface="League Gothic"/>
                <a:ea typeface="League Gothic"/>
                <a:cs typeface="League Gothic"/>
                <a:sym typeface="League Gothic"/>
              </a:rPr>
              <a:t>ADMINISTRATION </a:t>
            </a:r>
          </a:p>
          <a:p>
            <a:pPr algn="l">
              <a:lnSpc>
                <a:spcPts val="13382"/>
              </a:lnSpc>
            </a:pPr>
            <a:r>
              <a:rPr lang="en-US" sz="15207" spc="-304" dirty="0">
                <a:solidFill>
                  <a:srgbClr val="FDFDFD"/>
                </a:solidFill>
                <a:latin typeface="League Gothic"/>
                <a:ea typeface="League Gothic"/>
                <a:cs typeface="League Gothic"/>
                <a:sym typeface="League Gothic"/>
              </a:rPr>
              <a:t>&amp; SUPPORT DEPARTMENTS</a:t>
            </a:r>
          </a:p>
        </p:txBody>
      </p:sp>
      <p:grpSp>
        <p:nvGrpSpPr>
          <p:cNvPr id="3" name="Group 3"/>
          <p:cNvGrpSpPr/>
          <p:nvPr/>
        </p:nvGrpSpPr>
        <p:grpSpPr>
          <a:xfrm>
            <a:off x="-970541" y="490653"/>
            <a:ext cx="1601933" cy="9288425"/>
            <a:chOff x="0" y="0"/>
            <a:chExt cx="421908" cy="2446334"/>
          </a:xfrm>
        </p:grpSpPr>
        <p:sp>
          <p:nvSpPr>
            <p:cNvPr id="4" name="Freeform 4"/>
            <p:cNvSpPr/>
            <p:nvPr/>
          </p:nvSpPr>
          <p:spPr>
            <a:xfrm>
              <a:off x="0" y="0"/>
              <a:ext cx="421908" cy="2446334"/>
            </a:xfrm>
            <a:custGeom>
              <a:avLst/>
              <a:gdLst/>
              <a:ahLst/>
              <a:cxnLst/>
              <a:rect l="l" t="t" r="r" b="b"/>
              <a:pathLst>
                <a:path w="421908" h="2446334">
                  <a:moveTo>
                    <a:pt x="210954" y="0"/>
                  </a:moveTo>
                  <a:lnTo>
                    <a:pt x="210954" y="0"/>
                  </a:lnTo>
                  <a:cubicBezTo>
                    <a:pt x="266903" y="0"/>
                    <a:pt x="320560" y="22225"/>
                    <a:pt x="360121" y="61787"/>
                  </a:cubicBezTo>
                  <a:cubicBezTo>
                    <a:pt x="399683" y="101349"/>
                    <a:pt x="421908" y="155006"/>
                    <a:pt x="421908" y="210954"/>
                  </a:cubicBezTo>
                  <a:lnTo>
                    <a:pt x="421908" y="2235380"/>
                  </a:lnTo>
                  <a:cubicBezTo>
                    <a:pt x="421908" y="2291329"/>
                    <a:pt x="399683" y="2344986"/>
                    <a:pt x="360121" y="2384547"/>
                  </a:cubicBezTo>
                  <a:cubicBezTo>
                    <a:pt x="320560" y="2424109"/>
                    <a:pt x="266903" y="2446334"/>
                    <a:pt x="210954" y="2446334"/>
                  </a:cubicBezTo>
                  <a:lnTo>
                    <a:pt x="210954" y="2446334"/>
                  </a:lnTo>
                  <a:cubicBezTo>
                    <a:pt x="155006" y="2446334"/>
                    <a:pt x="101349" y="2424109"/>
                    <a:pt x="61787" y="2384547"/>
                  </a:cubicBezTo>
                  <a:cubicBezTo>
                    <a:pt x="22225" y="2344986"/>
                    <a:pt x="0" y="2291329"/>
                    <a:pt x="0" y="2235380"/>
                  </a:cubicBezTo>
                  <a:lnTo>
                    <a:pt x="0" y="210954"/>
                  </a:lnTo>
                  <a:cubicBezTo>
                    <a:pt x="0" y="155006"/>
                    <a:pt x="22225" y="101349"/>
                    <a:pt x="61787" y="61787"/>
                  </a:cubicBezTo>
                  <a:cubicBezTo>
                    <a:pt x="101349" y="22225"/>
                    <a:pt x="155006" y="0"/>
                    <a:pt x="210954" y="0"/>
                  </a:cubicBezTo>
                  <a:close/>
                </a:path>
              </a:pathLst>
            </a:custGeom>
            <a:solidFill>
              <a:srgbClr val="FDFDFD"/>
            </a:solidFill>
          </p:spPr>
        </p:sp>
        <p:sp>
          <p:nvSpPr>
            <p:cNvPr id="5" name="TextBox 5"/>
            <p:cNvSpPr txBox="1"/>
            <p:nvPr/>
          </p:nvSpPr>
          <p:spPr>
            <a:xfrm>
              <a:off x="0" y="-47625"/>
              <a:ext cx="421908" cy="2493959"/>
            </a:xfrm>
            <a:prstGeom prst="rect">
              <a:avLst/>
            </a:prstGeom>
          </p:spPr>
          <p:txBody>
            <a:bodyPr lIns="50800" tIns="50800" rIns="50800" bIns="50800" rtlCol="0" anchor="ctr"/>
            <a:lstStyle/>
            <a:p>
              <a:pPr algn="ctr">
                <a:lnSpc>
                  <a:spcPts val="2659"/>
                </a:lnSpc>
              </a:pPr>
              <a:endParaRPr dirty="0"/>
            </a:p>
          </p:txBody>
        </p:sp>
      </p:grpSp>
      <p:grpSp>
        <p:nvGrpSpPr>
          <p:cNvPr id="6" name="Group 6"/>
          <p:cNvGrpSpPr/>
          <p:nvPr/>
        </p:nvGrpSpPr>
        <p:grpSpPr>
          <a:xfrm>
            <a:off x="270681" y="1221968"/>
            <a:ext cx="5433658" cy="7843064"/>
            <a:chOff x="0" y="0"/>
            <a:chExt cx="1047954" cy="1512641"/>
          </a:xfrm>
        </p:grpSpPr>
        <p:sp>
          <p:nvSpPr>
            <p:cNvPr id="7" name="Freeform 7"/>
            <p:cNvSpPr/>
            <p:nvPr/>
          </p:nvSpPr>
          <p:spPr>
            <a:xfrm>
              <a:off x="0" y="0"/>
              <a:ext cx="1047954" cy="1512641"/>
            </a:xfrm>
            <a:custGeom>
              <a:avLst/>
              <a:gdLst/>
              <a:ahLst/>
              <a:cxnLst/>
              <a:rect l="l" t="t" r="r" b="b"/>
              <a:pathLst>
                <a:path w="1047954" h="1512641">
                  <a:moveTo>
                    <a:pt x="7124" y="0"/>
                  </a:moveTo>
                  <a:lnTo>
                    <a:pt x="1040830" y="0"/>
                  </a:lnTo>
                  <a:cubicBezTo>
                    <a:pt x="1042720" y="0"/>
                    <a:pt x="1044532" y="751"/>
                    <a:pt x="1045868" y="2087"/>
                  </a:cubicBezTo>
                  <a:cubicBezTo>
                    <a:pt x="1047204" y="3423"/>
                    <a:pt x="1047954" y="5235"/>
                    <a:pt x="1047954" y="7124"/>
                  </a:cubicBezTo>
                  <a:lnTo>
                    <a:pt x="1047954" y="1505517"/>
                  </a:lnTo>
                  <a:cubicBezTo>
                    <a:pt x="1047954" y="1507406"/>
                    <a:pt x="1047204" y="1509218"/>
                    <a:pt x="1045868" y="1510554"/>
                  </a:cubicBezTo>
                  <a:cubicBezTo>
                    <a:pt x="1044532" y="1511890"/>
                    <a:pt x="1042720" y="1512641"/>
                    <a:pt x="1040830" y="1512641"/>
                  </a:cubicBezTo>
                  <a:lnTo>
                    <a:pt x="7124" y="1512641"/>
                  </a:lnTo>
                  <a:cubicBezTo>
                    <a:pt x="5235" y="1512641"/>
                    <a:pt x="3423" y="1511890"/>
                    <a:pt x="2087" y="1510554"/>
                  </a:cubicBezTo>
                  <a:cubicBezTo>
                    <a:pt x="751" y="1509218"/>
                    <a:pt x="0" y="1507406"/>
                    <a:pt x="0" y="1505517"/>
                  </a:cubicBezTo>
                  <a:lnTo>
                    <a:pt x="0" y="7124"/>
                  </a:lnTo>
                  <a:cubicBezTo>
                    <a:pt x="0" y="5235"/>
                    <a:pt x="751" y="3423"/>
                    <a:pt x="2087" y="2087"/>
                  </a:cubicBezTo>
                  <a:cubicBezTo>
                    <a:pt x="3423" y="751"/>
                    <a:pt x="5235" y="0"/>
                    <a:pt x="7124" y="0"/>
                  </a:cubicBezTo>
                  <a:close/>
                </a:path>
              </a:pathLst>
            </a:custGeom>
            <a:blipFill>
              <a:blip r:embed="rId2"/>
              <a:stretch>
                <a:fillRect l="-46228" r="-46228"/>
              </a:stretch>
            </a:blipFill>
          </p:spPr>
        </p:sp>
      </p:grpSp>
      <p:grpSp>
        <p:nvGrpSpPr>
          <p:cNvPr id="8" name="Group 8"/>
          <p:cNvGrpSpPr/>
          <p:nvPr/>
        </p:nvGrpSpPr>
        <p:grpSpPr>
          <a:xfrm>
            <a:off x="17687925" y="2772825"/>
            <a:ext cx="1601933" cy="4741351"/>
            <a:chOff x="0" y="0"/>
            <a:chExt cx="421908" cy="1248751"/>
          </a:xfrm>
        </p:grpSpPr>
        <p:sp>
          <p:nvSpPr>
            <p:cNvPr id="9" name="Freeform 9"/>
            <p:cNvSpPr/>
            <p:nvPr/>
          </p:nvSpPr>
          <p:spPr>
            <a:xfrm>
              <a:off x="0" y="0"/>
              <a:ext cx="421908" cy="1248751"/>
            </a:xfrm>
            <a:custGeom>
              <a:avLst/>
              <a:gdLst/>
              <a:ahLst/>
              <a:cxnLst/>
              <a:rect l="l" t="t" r="r" b="b"/>
              <a:pathLst>
                <a:path w="421908" h="1248751">
                  <a:moveTo>
                    <a:pt x="210954" y="0"/>
                  </a:moveTo>
                  <a:lnTo>
                    <a:pt x="210954" y="0"/>
                  </a:lnTo>
                  <a:cubicBezTo>
                    <a:pt x="266903" y="0"/>
                    <a:pt x="320560" y="22225"/>
                    <a:pt x="360121" y="61787"/>
                  </a:cubicBezTo>
                  <a:cubicBezTo>
                    <a:pt x="399683" y="101349"/>
                    <a:pt x="421908" y="155006"/>
                    <a:pt x="421908" y="210954"/>
                  </a:cubicBezTo>
                  <a:lnTo>
                    <a:pt x="421908" y="1037797"/>
                  </a:lnTo>
                  <a:cubicBezTo>
                    <a:pt x="421908" y="1093745"/>
                    <a:pt x="399683" y="1147402"/>
                    <a:pt x="360121" y="1186964"/>
                  </a:cubicBezTo>
                  <a:cubicBezTo>
                    <a:pt x="320560" y="1226525"/>
                    <a:pt x="266903" y="1248751"/>
                    <a:pt x="210954" y="1248751"/>
                  </a:cubicBezTo>
                  <a:lnTo>
                    <a:pt x="210954" y="1248751"/>
                  </a:lnTo>
                  <a:cubicBezTo>
                    <a:pt x="155006" y="1248751"/>
                    <a:pt x="101349" y="1226525"/>
                    <a:pt x="61787" y="1186964"/>
                  </a:cubicBezTo>
                  <a:cubicBezTo>
                    <a:pt x="22225" y="1147402"/>
                    <a:pt x="0" y="1093745"/>
                    <a:pt x="0" y="1037797"/>
                  </a:cubicBezTo>
                  <a:lnTo>
                    <a:pt x="0" y="210954"/>
                  </a:lnTo>
                  <a:cubicBezTo>
                    <a:pt x="0" y="155006"/>
                    <a:pt x="22225" y="101349"/>
                    <a:pt x="61787" y="61787"/>
                  </a:cubicBezTo>
                  <a:cubicBezTo>
                    <a:pt x="101349" y="22225"/>
                    <a:pt x="155006" y="0"/>
                    <a:pt x="210954" y="0"/>
                  </a:cubicBezTo>
                  <a:close/>
                </a:path>
              </a:pathLst>
            </a:custGeom>
            <a:solidFill>
              <a:srgbClr val="FDFDFD"/>
            </a:solidFill>
          </p:spPr>
        </p:sp>
        <p:sp>
          <p:nvSpPr>
            <p:cNvPr id="10" name="TextBox 10"/>
            <p:cNvSpPr txBox="1"/>
            <p:nvPr/>
          </p:nvSpPr>
          <p:spPr>
            <a:xfrm>
              <a:off x="0" y="-47625"/>
              <a:ext cx="421908" cy="1296376"/>
            </a:xfrm>
            <a:prstGeom prst="rect">
              <a:avLst/>
            </a:prstGeom>
          </p:spPr>
          <p:txBody>
            <a:bodyPr lIns="50800" tIns="50800" rIns="50800" bIns="50800" rtlCol="0" anchor="ctr"/>
            <a:lstStyle/>
            <a:p>
              <a:pPr algn="ctr">
                <a:lnSpc>
                  <a:spcPts val="2659"/>
                </a:lnSpc>
              </a:pPr>
              <a:endParaRPr dirty="0"/>
            </a:p>
          </p:txBody>
        </p:sp>
      </p:grpSp>
      <p:sp>
        <p:nvSpPr>
          <p:cNvPr id="11" name="TextBox 11"/>
          <p:cNvSpPr txBox="1"/>
          <p:nvPr/>
        </p:nvSpPr>
        <p:spPr>
          <a:xfrm>
            <a:off x="6234148" y="7128704"/>
            <a:ext cx="8206111" cy="2110486"/>
          </a:xfrm>
          <a:prstGeom prst="rect">
            <a:avLst/>
          </a:prstGeom>
        </p:spPr>
        <p:txBody>
          <a:bodyPr lIns="0" tIns="0" rIns="0" bIns="0" rtlCol="0" anchor="t">
            <a:spAutoFit/>
          </a:bodyPr>
          <a:lstStyle/>
          <a:p>
            <a:pPr algn="l">
              <a:lnSpc>
                <a:spcPts val="3301"/>
              </a:lnSpc>
            </a:pPr>
            <a:r>
              <a:rPr lang="en-US" sz="2599" b="1" dirty="0">
                <a:solidFill>
                  <a:srgbClr val="FDFDFD"/>
                </a:solidFill>
                <a:latin typeface="Arimo Bold"/>
                <a:ea typeface="Arimo Bold"/>
                <a:cs typeface="Arimo Bold"/>
                <a:sym typeface="Arimo Bold"/>
              </a:rPr>
              <a:t>City Council                 City Administration</a:t>
            </a:r>
          </a:p>
          <a:p>
            <a:pPr algn="l">
              <a:lnSpc>
                <a:spcPts val="3301"/>
              </a:lnSpc>
            </a:pPr>
            <a:r>
              <a:rPr lang="en-US" sz="2599" b="1" dirty="0">
                <a:solidFill>
                  <a:srgbClr val="FDFDFD"/>
                </a:solidFill>
                <a:latin typeface="Arimo Bold"/>
                <a:ea typeface="Arimo Bold"/>
                <a:cs typeface="Arimo Bold"/>
                <a:sym typeface="Arimo Bold"/>
              </a:rPr>
              <a:t>City Clerk                     Legal Services</a:t>
            </a:r>
          </a:p>
          <a:p>
            <a:pPr algn="l">
              <a:lnSpc>
                <a:spcPts val="3301"/>
              </a:lnSpc>
            </a:pPr>
            <a:r>
              <a:rPr lang="en-US" sz="2599" b="1" dirty="0">
                <a:solidFill>
                  <a:srgbClr val="FDFDFD"/>
                </a:solidFill>
                <a:latin typeface="Arimo Bold"/>
                <a:ea typeface="Arimo Bold"/>
                <a:cs typeface="Arimo Bold"/>
                <a:sym typeface="Arimo Bold"/>
              </a:rPr>
              <a:t>Finance                        Information Technology</a:t>
            </a:r>
          </a:p>
          <a:p>
            <a:pPr algn="l">
              <a:lnSpc>
                <a:spcPts val="3301"/>
              </a:lnSpc>
            </a:pPr>
            <a:r>
              <a:rPr lang="en-US" sz="2599" b="1" dirty="0">
                <a:solidFill>
                  <a:srgbClr val="FDFDFD"/>
                </a:solidFill>
                <a:latin typeface="Arimo Bold"/>
                <a:ea typeface="Arimo Bold"/>
                <a:cs typeface="Arimo Bold"/>
                <a:sym typeface="Arimo Bold"/>
              </a:rPr>
              <a:t>Human Resources</a:t>
            </a:r>
          </a:p>
          <a:p>
            <a:pPr algn="l">
              <a:lnSpc>
                <a:spcPts val="3301"/>
              </a:lnSpc>
            </a:pPr>
            <a:endParaRPr lang="en-US" sz="2599" b="1" dirty="0">
              <a:solidFill>
                <a:srgbClr val="FDFDFD"/>
              </a:solidFill>
              <a:latin typeface="Arimo Bold"/>
              <a:ea typeface="Arimo Bold"/>
              <a:cs typeface="Arimo Bold"/>
              <a:sym typeface="Arimo Bold"/>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9550557"/>
            <a:ext cx="18288000" cy="736443"/>
            <a:chOff x="0" y="0"/>
            <a:chExt cx="5439719" cy="575567"/>
          </a:xfrm>
        </p:grpSpPr>
        <p:sp>
          <p:nvSpPr>
            <p:cNvPr id="4" name="Freeform 4"/>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5" name="TextBox 5"/>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18" name="TextBox 18"/>
          <p:cNvSpPr txBox="1"/>
          <p:nvPr/>
        </p:nvSpPr>
        <p:spPr>
          <a:xfrm>
            <a:off x="522410" y="1348997"/>
            <a:ext cx="6487990" cy="579646"/>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City Administration</a:t>
            </a:r>
          </a:p>
        </p:txBody>
      </p:sp>
      <p:sp>
        <p:nvSpPr>
          <p:cNvPr id="22" name="TextBox 22"/>
          <p:cNvSpPr txBox="1"/>
          <p:nvPr/>
        </p:nvSpPr>
        <p:spPr>
          <a:xfrm>
            <a:off x="522410" y="2121136"/>
            <a:ext cx="11110434" cy="7198574"/>
          </a:xfrm>
          <a:prstGeom prst="rect">
            <a:avLst/>
          </a:prstGeom>
        </p:spPr>
        <p:txBody>
          <a:bodyPr wrap="square" lIns="0" tIns="0" rIns="0" bIns="0" rtlCol="0" anchor="t">
            <a:spAutoFit/>
          </a:bodyPr>
          <a:lstStyle/>
          <a:p>
            <a:pPr marL="0" lvl="0" indent="0" algn="l">
              <a:lnSpc>
                <a:spcPts val="2030"/>
              </a:lnSpc>
            </a:pPr>
            <a:r>
              <a:rPr lang="en-US" sz="2400" b="1" u="none" strike="noStrike" dirty="0">
                <a:solidFill>
                  <a:srgbClr val="000000"/>
                </a:solidFill>
                <a:latin typeface="+mj-lt"/>
                <a:ea typeface="Poppins"/>
                <a:cs typeface="Poppins"/>
                <a:sym typeface="Poppins"/>
              </a:rPr>
              <a:t>Community Outreach &amp; Engagement:</a:t>
            </a:r>
          </a:p>
          <a:p>
            <a:pPr marL="0" lvl="0" indent="0" algn="l">
              <a:lnSpc>
                <a:spcPts val="2030"/>
              </a:lnSpc>
            </a:pPr>
            <a:endParaRPr lang="en-US" sz="2400" b="1" u="none" strike="noStrike" dirty="0">
              <a:solidFill>
                <a:srgbClr val="000000"/>
              </a:solidFill>
              <a:latin typeface="+mj-lt"/>
              <a:ea typeface="Poppins"/>
              <a:cs typeface="Poppins"/>
              <a:sym typeface="Poppins"/>
            </a:endParaRPr>
          </a:p>
          <a:p>
            <a:pPr marL="800100" lvl="1" indent="-342900">
              <a:lnSpc>
                <a:spcPts val="2030"/>
              </a:lnSpc>
              <a:buFont typeface="Arial" panose="020B0604020202020204" pitchFamily="34" charset="0"/>
              <a:buChar char="•"/>
            </a:pPr>
            <a:r>
              <a:rPr lang="en-US" sz="2400" u="none" strike="noStrike" dirty="0">
                <a:solidFill>
                  <a:srgbClr val="000000"/>
                </a:solidFill>
                <a:latin typeface="+mj-lt"/>
                <a:ea typeface="Poppins"/>
                <a:cs typeface="Poppins"/>
                <a:sym typeface="Poppins"/>
              </a:rPr>
              <a:t>Produced and distributed four issues of the La Habra Life quarterly newsletter to every household in La Habra</a:t>
            </a:r>
          </a:p>
          <a:p>
            <a:pPr marL="800100" lvl="1" indent="-342900">
              <a:lnSpc>
                <a:spcPts val="2030"/>
              </a:lnSpc>
              <a:buFont typeface="Arial" panose="020B0604020202020204" pitchFamily="34" charset="0"/>
              <a:buChar char="•"/>
            </a:pPr>
            <a:endParaRPr lang="en-US" sz="2400" u="none" strike="noStrike" dirty="0">
              <a:solidFill>
                <a:srgbClr val="000000"/>
              </a:solidFill>
              <a:latin typeface="+mj-lt"/>
              <a:ea typeface="Poppins"/>
              <a:cs typeface="Poppins"/>
              <a:sym typeface="Poppins"/>
            </a:endParaRPr>
          </a:p>
          <a:p>
            <a:pPr marL="800100" lvl="1" indent="-342900">
              <a:lnSpc>
                <a:spcPts val="2030"/>
              </a:lnSpc>
              <a:buFont typeface="Arial" panose="020B0604020202020204" pitchFamily="34" charset="0"/>
              <a:buChar char="•"/>
            </a:pPr>
            <a:r>
              <a:rPr lang="en-US" sz="2400" u="none" strike="noStrike" dirty="0">
                <a:solidFill>
                  <a:srgbClr val="000000"/>
                </a:solidFill>
                <a:latin typeface="+mj-lt"/>
                <a:ea typeface="Poppins"/>
                <a:cs typeface="Poppins"/>
                <a:sym typeface="Poppins"/>
              </a:rPr>
              <a:t>Planned and presented the inaugural La Habra 101 program, a new 8-week resident civics academy</a:t>
            </a:r>
          </a:p>
          <a:p>
            <a:pPr marL="800100" lvl="1" indent="-342900">
              <a:lnSpc>
                <a:spcPts val="2030"/>
              </a:lnSpc>
              <a:buFont typeface="Arial" panose="020B0604020202020204" pitchFamily="34" charset="0"/>
              <a:buChar char="•"/>
            </a:pPr>
            <a:endParaRPr lang="en-US" sz="2400" dirty="0">
              <a:solidFill>
                <a:srgbClr val="000000"/>
              </a:solidFill>
              <a:latin typeface="+mj-lt"/>
              <a:ea typeface="Poppins"/>
              <a:cs typeface="Poppins"/>
              <a:sym typeface="Poppins"/>
            </a:endParaRPr>
          </a:p>
          <a:p>
            <a:pPr marL="800100" lvl="1" indent="-342900">
              <a:lnSpc>
                <a:spcPts val="2030"/>
              </a:lnSpc>
              <a:buFont typeface="Arial" panose="020B0604020202020204" pitchFamily="34" charset="0"/>
              <a:buChar char="•"/>
            </a:pPr>
            <a:r>
              <a:rPr lang="en-US" sz="2400" u="none" strike="noStrike" dirty="0">
                <a:solidFill>
                  <a:srgbClr val="000000"/>
                </a:solidFill>
                <a:latin typeface="+mj-lt"/>
                <a:ea typeface="Poppins"/>
                <a:cs typeface="Poppins"/>
                <a:sym typeface="Poppins"/>
              </a:rPr>
              <a:t>Hosted a Centennial-themed State of the City with over 300 guests</a:t>
            </a:r>
          </a:p>
          <a:p>
            <a:pPr marL="800100" lvl="1" indent="-342900">
              <a:lnSpc>
                <a:spcPts val="2030"/>
              </a:lnSpc>
              <a:buFont typeface="Arial" panose="020B0604020202020204" pitchFamily="34" charset="0"/>
              <a:buChar char="•"/>
            </a:pPr>
            <a:endParaRPr lang="en-US" sz="2400" dirty="0">
              <a:solidFill>
                <a:srgbClr val="000000"/>
              </a:solidFill>
              <a:latin typeface="+mj-lt"/>
              <a:ea typeface="Poppins"/>
              <a:cs typeface="Poppins"/>
              <a:sym typeface="Poppins"/>
            </a:endParaRPr>
          </a:p>
          <a:p>
            <a:pPr marL="800100" lvl="1" indent="-342900">
              <a:lnSpc>
                <a:spcPts val="2030"/>
              </a:lnSpc>
              <a:buFont typeface="Arial" panose="020B0604020202020204" pitchFamily="34" charset="0"/>
              <a:buChar char="•"/>
            </a:pPr>
            <a:r>
              <a:rPr lang="en-US" sz="2400" u="none" strike="noStrike" dirty="0">
                <a:solidFill>
                  <a:srgbClr val="000000"/>
                </a:solidFill>
                <a:latin typeface="+mj-lt"/>
                <a:ea typeface="Poppins"/>
                <a:cs typeface="Poppins"/>
                <a:sym typeface="Poppins"/>
              </a:rPr>
              <a:t>Began the process to update and refresh the design of the City’s website</a:t>
            </a:r>
          </a:p>
          <a:p>
            <a:pPr lvl="1">
              <a:lnSpc>
                <a:spcPts val="2030"/>
              </a:lnSpc>
            </a:pPr>
            <a:endParaRPr lang="en-US" sz="2400" u="none" strike="noStrike" dirty="0">
              <a:solidFill>
                <a:srgbClr val="000000"/>
              </a:solidFill>
              <a:latin typeface="+mj-lt"/>
              <a:ea typeface="Poppins"/>
              <a:cs typeface="Poppins"/>
              <a:sym typeface="Poppins"/>
            </a:endParaRPr>
          </a:p>
          <a:p>
            <a:pPr marL="800100" lvl="1" indent="-342900">
              <a:lnSpc>
                <a:spcPts val="2030"/>
              </a:lnSpc>
              <a:buFont typeface="Arial" panose="020B0604020202020204" pitchFamily="34" charset="0"/>
              <a:buChar char="•"/>
            </a:pPr>
            <a:r>
              <a:rPr lang="en-US" sz="2400" dirty="0">
                <a:solidFill>
                  <a:srgbClr val="000000"/>
                </a:solidFill>
                <a:latin typeface="+mj-lt"/>
                <a:ea typeface="Poppins"/>
                <a:cs typeface="Poppins"/>
                <a:sym typeface="Poppins"/>
              </a:rPr>
              <a:t>Processed over 300 proclamations and certificates</a:t>
            </a:r>
            <a:endParaRPr lang="en-US" sz="2400" u="none" strike="noStrike" dirty="0">
              <a:solidFill>
                <a:srgbClr val="000000"/>
              </a:solidFill>
              <a:latin typeface="+mj-lt"/>
              <a:ea typeface="Poppins"/>
              <a:cs typeface="Poppins"/>
              <a:sym typeface="Poppins"/>
            </a:endParaRPr>
          </a:p>
          <a:p>
            <a:pPr marL="0" lvl="0" indent="0" algn="l">
              <a:lnSpc>
                <a:spcPts val="2030"/>
              </a:lnSpc>
            </a:pPr>
            <a:endParaRPr lang="en-US" sz="2400" b="1" dirty="0">
              <a:solidFill>
                <a:srgbClr val="000000"/>
              </a:solidFill>
              <a:latin typeface="+mj-lt"/>
              <a:ea typeface="Poppins"/>
              <a:cs typeface="Poppins"/>
              <a:sym typeface="Poppins"/>
            </a:endParaRPr>
          </a:p>
          <a:p>
            <a:pPr marL="0" lvl="0" indent="0" algn="l">
              <a:lnSpc>
                <a:spcPts val="2030"/>
              </a:lnSpc>
            </a:pPr>
            <a:endParaRPr lang="en-US" sz="2400" b="1" u="none" strike="noStrike" dirty="0">
              <a:solidFill>
                <a:srgbClr val="000000"/>
              </a:solidFill>
              <a:latin typeface="+mj-lt"/>
              <a:ea typeface="Poppins"/>
              <a:cs typeface="Poppins"/>
              <a:sym typeface="Poppins"/>
            </a:endParaRPr>
          </a:p>
          <a:p>
            <a:pPr marL="0" lvl="0" indent="0" algn="l">
              <a:lnSpc>
                <a:spcPts val="2030"/>
              </a:lnSpc>
            </a:pPr>
            <a:r>
              <a:rPr lang="en-US" sz="2400" b="1" u="none" strike="noStrike" dirty="0">
                <a:solidFill>
                  <a:srgbClr val="000000"/>
                </a:solidFill>
                <a:latin typeface="+mj-lt"/>
                <a:ea typeface="Poppins"/>
                <a:cs typeface="Poppins"/>
                <a:sym typeface="Poppins"/>
              </a:rPr>
              <a:t>Legislation and Grants Management:</a:t>
            </a:r>
          </a:p>
          <a:p>
            <a:pPr marL="800100" lvl="1" indent="-342900">
              <a:lnSpc>
                <a:spcPts val="2030"/>
              </a:lnSpc>
              <a:buFont typeface="Arial" panose="020B0604020202020204" pitchFamily="34" charset="0"/>
              <a:buChar char="•"/>
            </a:pPr>
            <a:endParaRPr lang="en-US" sz="2400" u="none" strike="noStrike" dirty="0">
              <a:solidFill>
                <a:srgbClr val="000000"/>
              </a:solidFill>
              <a:latin typeface="+mj-lt"/>
              <a:ea typeface="Poppins"/>
              <a:cs typeface="Poppins"/>
              <a:sym typeface="Poppins"/>
            </a:endParaRPr>
          </a:p>
          <a:p>
            <a:pPr marL="800100" lvl="1" indent="-342900">
              <a:lnSpc>
                <a:spcPts val="2030"/>
              </a:lnSpc>
              <a:buFont typeface="Arial" panose="020B0604020202020204" pitchFamily="34" charset="0"/>
              <a:buChar char="•"/>
            </a:pPr>
            <a:r>
              <a:rPr lang="en-US" sz="2400" dirty="0">
                <a:solidFill>
                  <a:srgbClr val="000000"/>
                </a:solidFill>
                <a:latin typeface="+mj-lt"/>
                <a:ea typeface="Poppins"/>
                <a:cs typeface="Poppins"/>
                <a:sym typeface="Poppins"/>
              </a:rPr>
              <a:t>Adopted the FY 26/27 Goals and Objectives and Legislative Platform</a:t>
            </a:r>
          </a:p>
          <a:p>
            <a:pPr marL="800100" lvl="1" indent="-342900">
              <a:lnSpc>
                <a:spcPts val="2030"/>
              </a:lnSpc>
              <a:buFont typeface="Arial" panose="020B0604020202020204" pitchFamily="34" charset="0"/>
              <a:buChar char="•"/>
            </a:pPr>
            <a:endParaRPr lang="en-US" sz="2400" dirty="0">
              <a:solidFill>
                <a:srgbClr val="000000"/>
              </a:solidFill>
              <a:latin typeface="+mj-lt"/>
              <a:ea typeface="Poppins"/>
              <a:cs typeface="Poppins"/>
              <a:sym typeface="Poppins"/>
            </a:endParaRPr>
          </a:p>
          <a:p>
            <a:pPr marL="800100" lvl="1" indent="-342900">
              <a:lnSpc>
                <a:spcPts val="2030"/>
              </a:lnSpc>
              <a:buFont typeface="Arial" panose="020B0604020202020204" pitchFamily="34" charset="0"/>
              <a:buChar char="•"/>
            </a:pPr>
            <a:r>
              <a:rPr lang="en-US" sz="2400" dirty="0">
                <a:solidFill>
                  <a:srgbClr val="000000"/>
                </a:solidFill>
                <a:latin typeface="+mj-lt"/>
                <a:ea typeface="Poppins"/>
                <a:cs typeface="Poppins"/>
                <a:sym typeface="Poppins"/>
              </a:rPr>
              <a:t>Received grant funding through a </a:t>
            </a:r>
            <a:r>
              <a:rPr lang="en-US" sz="2400" dirty="0">
                <a:solidFill>
                  <a:srgbClr val="000000"/>
                </a:solidFill>
                <a:ea typeface="Poppins"/>
                <a:cs typeface="Poppins"/>
                <a:sym typeface="Poppins"/>
              </a:rPr>
              <a:t>Federal budget earmark in the amount of $1.09 million for the Foothill Zone Consolidation Project</a:t>
            </a:r>
          </a:p>
          <a:p>
            <a:pPr marL="800100" lvl="1" indent="-342900">
              <a:lnSpc>
                <a:spcPts val="2030"/>
              </a:lnSpc>
              <a:buFont typeface="Arial" panose="020B0604020202020204" pitchFamily="34" charset="0"/>
              <a:buChar char="•"/>
            </a:pPr>
            <a:endParaRPr lang="en-US" sz="2400" dirty="0">
              <a:solidFill>
                <a:srgbClr val="000000"/>
              </a:solidFill>
              <a:latin typeface="+mj-lt"/>
              <a:ea typeface="Poppins"/>
              <a:cs typeface="Poppins"/>
              <a:sym typeface="Poppins"/>
            </a:endParaRPr>
          </a:p>
          <a:p>
            <a:pPr marL="800100" lvl="1" indent="-342900">
              <a:lnSpc>
                <a:spcPts val="2030"/>
              </a:lnSpc>
              <a:buFont typeface="Arial" panose="020B0604020202020204" pitchFamily="34" charset="0"/>
              <a:buChar char="•"/>
            </a:pPr>
            <a:r>
              <a:rPr lang="en-US" sz="2400" u="none" strike="noStrike" dirty="0">
                <a:solidFill>
                  <a:srgbClr val="000000"/>
                </a:solidFill>
                <a:latin typeface="+mj-lt"/>
                <a:ea typeface="Poppins"/>
                <a:cs typeface="Poppins"/>
                <a:sym typeface="Poppins"/>
              </a:rPr>
              <a:t>Received preliminary approval for two Federal budget earmarks in the amount of $500,000 for renovations to El Centro-Lions Park, and $1.25 million for renovations and ADA accessibility improvements to Oeste Park</a:t>
            </a:r>
          </a:p>
          <a:p>
            <a:pPr lvl="1">
              <a:lnSpc>
                <a:spcPts val="2030"/>
              </a:lnSpc>
            </a:pPr>
            <a:endParaRPr lang="en-US" sz="2400" b="1" u="none" strike="noStrike" dirty="0">
              <a:solidFill>
                <a:srgbClr val="000000"/>
              </a:solidFill>
              <a:latin typeface="+mj-lt"/>
              <a:ea typeface="Poppins"/>
              <a:cs typeface="Poppins"/>
              <a:sym typeface="Poppins"/>
            </a:endParaRPr>
          </a:p>
          <a:p>
            <a:pPr>
              <a:lnSpc>
                <a:spcPts val="2030"/>
              </a:lnSpc>
            </a:pPr>
            <a:endParaRPr lang="en-US" sz="2400" b="1" u="none" strike="noStrike" dirty="0">
              <a:solidFill>
                <a:srgbClr val="000000"/>
              </a:solidFill>
              <a:latin typeface="+mj-lt"/>
              <a:ea typeface="Poppins"/>
              <a:cs typeface="Poppins"/>
              <a:sym typeface="Poppins"/>
            </a:endParaRPr>
          </a:p>
          <a:p>
            <a:pPr>
              <a:lnSpc>
                <a:spcPts val="2030"/>
              </a:lnSpc>
            </a:pPr>
            <a:r>
              <a:rPr lang="en-US" sz="2400" b="1" u="none" strike="noStrike" dirty="0">
                <a:solidFill>
                  <a:srgbClr val="000000"/>
                </a:solidFill>
                <a:latin typeface="+mj-lt"/>
                <a:ea typeface="Poppins"/>
                <a:cs typeface="Poppins"/>
                <a:sym typeface="Poppins"/>
              </a:rPr>
              <a:t>Customer Service: </a:t>
            </a:r>
            <a:r>
              <a:rPr lang="en-US" sz="2400" u="none" strike="noStrike" dirty="0">
                <a:solidFill>
                  <a:srgbClr val="000000"/>
                </a:solidFill>
                <a:latin typeface="+mj-lt"/>
                <a:ea typeface="Poppins"/>
                <a:cs typeface="Poppins"/>
                <a:sym typeface="Poppins"/>
              </a:rPr>
              <a:t>Processed 1,147 </a:t>
            </a:r>
            <a:r>
              <a:rPr lang="en-US" sz="2400" u="none" strike="noStrike" dirty="0" err="1">
                <a:solidFill>
                  <a:srgbClr val="000000"/>
                </a:solidFill>
                <a:latin typeface="+mj-lt"/>
                <a:ea typeface="Poppins"/>
                <a:cs typeface="Poppins"/>
                <a:sym typeface="Poppins"/>
              </a:rPr>
              <a:t>Comcate</a:t>
            </a:r>
            <a:r>
              <a:rPr lang="en-US" sz="2400" u="none" strike="noStrike" dirty="0">
                <a:solidFill>
                  <a:srgbClr val="000000"/>
                </a:solidFill>
                <a:latin typeface="+mj-lt"/>
                <a:ea typeface="Poppins"/>
                <a:cs typeface="Poppins"/>
                <a:sym typeface="Poppins"/>
              </a:rPr>
              <a:t> cases (CRMs), and closed 1,165 cases. </a:t>
            </a:r>
          </a:p>
        </p:txBody>
      </p:sp>
      <p:sp>
        <p:nvSpPr>
          <p:cNvPr id="24" name="TextBox 24"/>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ADMINISTRATION &amp; SUPPORT DEPARTMENTS</a:t>
            </a:r>
          </a:p>
        </p:txBody>
      </p:sp>
      <p:grpSp>
        <p:nvGrpSpPr>
          <p:cNvPr id="25" name="Group 4">
            <a:extLst>
              <a:ext uri="{FF2B5EF4-FFF2-40B4-BE49-F238E27FC236}">
                <a16:creationId xmlns:a16="http://schemas.microsoft.com/office/drawing/2014/main" id="{8D8A2C0D-2B3A-413B-B2BE-7AC238758FE3}"/>
              </a:ext>
            </a:extLst>
          </p:cNvPr>
          <p:cNvGrpSpPr/>
          <p:nvPr/>
        </p:nvGrpSpPr>
        <p:grpSpPr>
          <a:xfrm>
            <a:off x="1" y="1"/>
            <a:ext cx="381000" cy="1149070"/>
            <a:chOff x="0" y="0"/>
            <a:chExt cx="144101" cy="512341"/>
          </a:xfrm>
        </p:grpSpPr>
        <p:sp>
          <p:nvSpPr>
            <p:cNvPr id="26" name="Freeform 5">
              <a:extLst>
                <a:ext uri="{FF2B5EF4-FFF2-40B4-BE49-F238E27FC236}">
                  <a16:creationId xmlns:a16="http://schemas.microsoft.com/office/drawing/2014/main" id="{2BCDD87B-50ED-4AA7-B890-9904ADEE9914}"/>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7" name="TextBox 6">
              <a:extLst>
                <a:ext uri="{FF2B5EF4-FFF2-40B4-BE49-F238E27FC236}">
                  <a16:creationId xmlns:a16="http://schemas.microsoft.com/office/drawing/2014/main" id="{FD153A3B-6D13-4D30-B2AE-FEE97A9206B7}"/>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8" name="TextBox 13">
            <a:extLst>
              <a:ext uri="{FF2B5EF4-FFF2-40B4-BE49-F238E27FC236}">
                <a16:creationId xmlns:a16="http://schemas.microsoft.com/office/drawing/2014/main" id="{B96F0F14-D368-42AB-9999-F3FCFF30DB29}"/>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29" name="TextBox 26">
            <a:extLst>
              <a:ext uri="{FF2B5EF4-FFF2-40B4-BE49-F238E27FC236}">
                <a16:creationId xmlns:a16="http://schemas.microsoft.com/office/drawing/2014/main" id="{D089EE23-6F58-4153-81EC-91638512C608}"/>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pic>
        <p:nvPicPr>
          <p:cNvPr id="31" name="Picture 30">
            <a:extLst>
              <a:ext uri="{FF2B5EF4-FFF2-40B4-BE49-F238E27FC236}">
                <a16:creationId xmlns:a16="http://schemas.microsoft.com/office/drawing/2014/main" id="{78E85B51-3079-4345-8156-11479AA6AE2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28332" y="101918"/>
            <a:ext cx="6090852" cy="4596275"/>
          </a:xfrm>
          <a:prstGeom prst="rect">
            <a:avLst/>
          </a:prstGeom>
        </p:spPr>
      </p:pic>
      <p:sp>
        <p:nvSpPr>
          <p:cNvPr id="32" name="Freeform 13">
            <a:extLst>
              <a:ext uri="{FF2B5EF4-FFF2-40B4-BE49-F238E27FC236}">
                <a16:creationId xmlns:a16="http://schemas.microsoft.com/office/drawing/2014/main" id="{16478B98-1577-42B5-9A5E-646F6D6D7E38}"/>
              </a:ext>
            </a:extLst>
          </p:cNvPr>
          <p:cNvSpPr/>
          <p:nvPr/>
        </p:nvSpPr>
        <p:spPr>
          <a:xfrm>
            <a:off x="11828332" y="4891282"/>
            <a:ext cx="6128366" cy="4496713"/>
          </a:xfrm>
          <a:custGeom>
            <a:avLst/>
            <a:gdLst/>
            <a:ahLst/>
            <a:cxnLst/>
            <a:rect l="l" t="t" r="r" b="b"/>
            <a:pathLst>
              <a:path w="6868886" h="5151665">
                <a:moveTo>
                  <a:pt x="0" y="0"/>
                </a:moveTo>
                <a:lnTo>
                  <a:pt x="6868886" y="0"/>
                </a:lnTo>
                <a:lnTo>
                  <a:pt x="6868886" y="5151665"/>
                </a:lnTo>
                <a:lnTo>
                  <a:pt x="0" y="5151665"/>
                </a:lnTo>
                <a:lnTo>
                  <a:pt x="0" y="0"/>
                </a:lnTo>
                <a:close/>
              </a:path>
            </a:pathLst>
          </a:custGeom>
          <a:blipFill>
            <a:blip r:embed="rId3"/>
            <a:stretch>
              <a:fillRect/>
            </a:stretch>
          </a:blipFill>
        </p:spPr>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9550557"/>
            <a:ext cx="18288000" cy="736443"/>
            <a:chOff x="0" y="0"/>
            <a:chExt cx="5439719" cy="575567"/>
          </a:xfrm>
        </p:grpSpPr>
        <p:sp>
          <p:nvSpPr>
            <p:cNvPr id="4" name="Freeform 4"/>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5" name="TextBox 5"/>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18" name="TextBox 18"/>
          <p:cNvSpPr txBox="1"/>
          <p:nvPr/>
        </p:nvSpPr>
        <p:spPr>
          <a:xfrm>
            <a:off x="529444" y="1730972"/>
            <a:ext cx="6487990" cy="579646"/>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City Clerk’s Office</a:t>
            </a:r>
          </a:p>
        </p:txBody>
      </p:sp>
      <p:sp>
        <p:nvSpPr>
          <p:cNvPr id="21" name="TextBox 21"/>
          <p:cNvSpPr txBox="1"/>
          <p:nvPr/>
        </p:nvSpPr>
        <p:spPr>
          <a:xfrm>
            <a:off x="529444" y="2884312"/>
            <a:ext cx="8410429" cy="5138330"/>
          </a:xfrm>
          <a:prstGeom prst="rect">
            <a:avLst/>
          </a:prstGeom>
        </p:spPr>
        <p:txBody>
          <a:bodyPr lIns="0" tIns="0" rIns="0" bIns="0" rtlCol="0" anchor="t">
            <a:spAutoFit/>
          </a:bodyPr>
          <a:lstStyle/>
          <a:p>
            <a:pPr algn="l">
              <a:lnSpc>
                <a:spcPts val="2028"/>
              </a:lnSpc>
            </a:pPr>
            <a:r>
              <a:rPr lang="en-US" sz="2400" dirty="0">
                <a:solidFill>
                  <a:srgbClr val="000000"/>
                </a:solidFill>
                <a:latin typeface="Calibri" panose="020F0502020204030204" pitchFamily="34" charset="0"/>
                <a:ea typeface="Poppins"/>
                <a:cs typeface="Calibri" panose="020F0502020204030204" pitchFamily="34" charset="0"/>
                <a:sym typeface="Poppins"/>
              </a:rPr>
              <a:t>Completed annual Orange County Assessor’s Office Possessory Interest Report</a:t>
            </a:r>
          </a:p>
          <a:p>
            <a:pPr algn="l">
              <a:lnSpc>
                <a:spcPts val="2028"/>
              </a:lnSpc>
            </a:pPr>
            <a:endParaRPr lang="en-US" sz="2400" dirty="0">
              <a:solidFill>
                <a:srgbClr val="000000"/>
              </a:solidFill>
              <a:latin typeface="Calibri" panose="020F0502020204030204" pitchFamily="34" charset="0"/>
              <a:ea typeface="Poppins"/>
              <a:cs typeface="Calibri" panose="020F0502020204030204" pitchFamily="34" charset="0"/>
              <a:sym typeface="Poppins"/>
            </a:endParaRPr>
          </a:p>
          <a:p>
            <a:pPr algn="l">
              <a:lnSpc>
                <a:spcPts val="2028"/>
              </a:lnSpc>
            </a:pPr>
            <a:r>
              <a:rPr lang="en-US" sz="2400" dirty="0">
                <a:solidFill>
                  <a:srgbClr val="000000"/>
                </a:solidFill>
                <a:latin typeface="Calibri" panose="020F0502020204030204" pitchFamily="34" charset="0"/>
                <a:ea typeface="Poppins"/>
                <a:cs typeface="Calibri" panose="020F0502020204030204" pitchFamily="34" charset="0"/>
                <a:sym typeface="Poppins"/>
              </a:rPr>
              <a:t>Processed more than 900 Public Records Requests in calendar year 2025</a:t>
            </a:r>
          </a:p>
          <a:p>
            <a:pPr algn="l">
              <a:lnSpc>
                <a:spcPts val="2028"/>
              </a:lnSpc>
            </a:pPr>
            <a:endParaRPr lang="en-US" sz="2400" dirty="0">
              <a:solidFill>
                <a:srgbClr val="000000"/>
              </a:solidFill>
              <a:latin typeface="Calibri" panose="020F0502020204030204" pitchFamily="34" charset="0"/>
              <a:ea typeface="Poppins"/>
              <a:cs typeface="Calibri" panose="020F0502020204030204" pitchFamily="34" charset="0"/>
              <a:sym typeface="Poppins"/>
            </a:endParaRPr>
          </a:p>
          <a:p>
            <a:pPr>
              <a:lnSpc>
                <a:spcPts val="2028"/>
              </a:lnSpc>
            </a:pPr>
            <a:r>
              <a:rPr lang="en-US" sz="2400" dirty="0">
                <a:solidFill>
                  <a:srgbClr val="000000"/>
                </a:solidFill>
                <a:latin typeface="Calibri" panose="020F0502020204030204" pitchFamily="34" charset="0"/>
                <a:ea typeface="Poppins"/>
                <a:cs typeface="Calibri" panose="020F0502020204030204" pitchFamily="34" charset="0"/>
                <a:sym typeface="Poppins"/>
              </a:rPr>
              <a:t>Successful annual recruitment to fill vacancies on the Planning Commission and Community Services Commission</a:t>
            </a:r>
          </a:p>
          <a:p>
            <a:pPr>
              <a:lnSpc>
                <a:spcPts val="2028"/>
              </a:lnSpc>
            </a:pPr>
            <a:endParaRPr lang="en-US" sz="2400" dirty="0">
              <a:solidFill>
                <a:srgbClr val="000000"/>
              </a:solidFill>
              <a:latin typeface="Calibri" panose="020F0502020204030204" pitchFamily="34" charset="0"/>
              <a:ea typeface="Poppins"/>
              <a:cs typeface="Calibri" panose="020F0502020204030204" pitchFamily="34" charset="0"/>
              <a:sym typeface="Poppins"/>
            </a:endParaRPr>
          </a:p>
          <a:p>
            <a:pPr>
              <a:lnSpc>
                <a:spcPts val="2028"/>
              </a:lnSpc>
            </a:pPr>
            <a:r>
              <a:rPr lang="en-US" sz="2400" dirty="0">
                <a:solidFill>
                  <a:srgbClr val="000000"/>
                </a:solidFill>
                <a:latin typeface="Calibri" panose="020F0502020204030204" pitchFamily="34" charset="0"/>
                <a:ea typeface="Poppins"/>
                <a:cs typeface="Calibri" panose="020F0502020204030204" pitchFamily="34" charset="0"/>
                <a:sym typeface="Poppins"/>
              </a:rPr>
              <a:t>Finalized updates to the citywide Records Management Policy and Records Retention Schedule to incorporate State law and/or City records revisions</a:t>
            </a:r>
          </a:p>
          <a:p>
            <a:pPr>
              <a:lnSpc>
                <a:spcPts val="2028"/>
              </a:lnSpc>
            </a:pPr>
            <a:endParaRPr lang="en-US" sz="2400" dirty="0">
              <a:solidFill>
                <a:srgbClr val="000000"/>
              </a:solidFill>
              <a:latin typeface="Calibri" panose="020F0502020204030204" pitchFamily="34" charset="0"/>
              <a:ea typeface="Poppins"/>
              <a:cs typeface="Calibri" panose="020F0502020204030204" pitchFamily="34" charset="0"/>
              <a:sym typeface="Poppins"/>
            </a:endParaRPr>
          </a:p>
          <a:p>
            <a:pPr>
              <a:lnSpc>
                <a:spcPts val="2028"/>
              </a:lnSpc>
            </a:pPr>
            <a:r>
              <a:rPr lang="en-US" sz="2400" dirty="0">
                <a:solidFill>
                  <a:srgbClr val="000000"/>
                </a:solidFill>
                <a:latin typeface="Calibri" panose="020F0502020204030204" pitchFamily="34" charset="0"/>
                <a:ea typeface="Poppins"/>
                <a:cs typeface="Calibri" panose="020F0502020204030204" pitchFamily="34" charset="0"/>
                <a:sym typeface="Poppins"/>
              </a:rPr>
              <a:t>Facilitated additional State-mandated financial training for designated staff in accordance with Senate Bill 827</a:t>
            </a:r>
          </a:p>
          <a:p>
            <a:pPr>
              <a:lnSpc>
                <a:spcPts val="2028"/>
              </a:lnSpc>
            </a:pPr>
            <a:endParaRPr lang="en-US" sz="2400" dirty="0">
              <a:solidFill>
                <a:srgbClr val="000000"/>
              </a:solidFill>
              <a:latin typeface="Calibri" panose="020F0502020204030204" pitchFamily="34" charset="0"/>
              <a:ea typeface="Poppins"/>
              <a:cs typeface="Calibri" panose="020F0502020204030204" pitchFamily="34" charset="0"/>
              <a:sym typeface="Poppins"/>
            </a:endParaRPr>
          </a:p>
          <a:p>
            <a:pPr>
              <a:lnSpc>
                <a:spcPts val="2028"/>
              </a:lnSpc>
            </a:pPr>
            <a:r>
              <a:rPr lang="en-US" sz="2400" dirty="0">
                <a:solidFill>
                  <a:srgbClr val="000000"/>
                </a:solidFill>
                <a:latin typeface="Calibri" panose="020F0502020204030204" pitchFamily="34" charset="0"/>
                <a:ea typeface="Poppins"/>
                <a:cs typeface="Calibri" panose="020F0502020204030204" pitchFamily="34" charset="0"/>
                <a:sym typeface="Poppins"/>
              </a:rPr>
              <a:t>Implemented new State-mandated regulations for public meetings in accordance with Senate Bill 707 for remote public comments and additional language translation services</a:t>
            </a:r>
          </a:p>
          <a:p>
            <a:pPr algn="l">
              <a:lnSpc>
                <a:spcPts val="2028"/>
              </a:lnSpc>
            </a:pPr>
            <a:endParaRPr lang="en-US" sz="2028" dirty="0">
              <a:solidFill>
                <a:srgbClr val="000000"/>
              </a:solidFill>
              <a:latin typeface="Poppins"/>
              <a:ea typeface="Poppins"/>
              <a:cs typeface="Poppins"/>
              <a:sym typeface="Poppins"/>
            </a:endParaRPr>
          </a:p>
        </p:txBody>
      </p:sp>
      <p:sp>
        <p:nvSpPr>
          <p:cNvPr id="24" name="TextBox 24"/>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ADMINISTRATION &amp; SUPPORT DEPARTMENTS</a:t>
            </a:r>
          </a:p>
        </p:txBody>
      </p:sp>
      <p:grpSp>
        <p:nvGrpSpPr>
          <p:cNvPr id="25" name="Group 4">
            <a:extLst>
              <a:ext uri="{FF2B5EF4-FFF2-40B4-BE49-F238E27FC236}">
                <a16:creationId xmlns:a16="http://schemas.microsoft.com/office/drawing/2014/main" id="{8D8A2C0D-2B3A-413B-B2BE-7AC238758FE3}"/>
              </a:ext>
            </a:extLst>
          </p:cNvPr>
          <p:cNvGrpSpPr/>
          <p:nvPr/>
        </p:nvGrpSpPr>
        <p:grpSpPr>
          <a:xfrm>
            <a:off x="1" y="1"/>
            <a:ext cx="381000" cy="1149070"/>
            <a:chOff x="0" y="0"/>
            <a:chExt cx="144101" cy="512341"/>
          </a:xfrm>
        </p:grpSpPr>
        <p:sp>
          <p:nvSpPr>
            <p:cNvPr id="26" name="Freeform 5">
              <a:extLst>
                <a:ext uri="{FF2B5EF4-FFF2-40B4-BE49-F238E27FC236}">
                  <a16:creationId xmlns:a16="http://schemas.microsoft.com/office/drawing/2014/main" id="{2BCDD87B-50ED-4AA7-B890-9904ADEE9914}"/>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7" name="TextBox 6">
              <a:extLst>
                <a:ext uri="{FF2B5EF4-FFF2-40B4-BE49-F238E27FC236}">
                  <a16:creationId xmlns:a16="http://schemas.microsoft.com/office/drawing/2014/main" id="{FD153A3B-6D13-4D30-B2AE-FEE97A9206B7}"/>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8" name="TextBox 13">
            <a:extLst>
              <a:ext uri="{FF2B5EF4-FFF2-40B4-BE49-F238E27FC236}">
                <a16:creationId xmlns:a16="http://schemas.microsoft.com/office/drawing/2014/main" id="{B96F0F14-D368-42AB-9999-F3FCFF30DB29}"/>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29" name="TextBox 26">
            <a:extLst>
              <a:ext uri="{FF2B5EF4-FFF2-40B4-BE49-F238E27FC236}">
                <a16:creationId xmlns:a16="http://schemas.microsoft.com/office/drawing/2014/main" id="{D089EE23-6F58-4153-81EC-91638512C608}"/>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grpSp>
        <p:nvGrpSpPr>
          <p:cNvPr id="15" name="Group 20">
            <a:extLst>
              <a:ext uri="{FF2B5EF4-FFF2-40B4-BE49-F238E27FC236}">
                <a16:creationId xmlns:a16="http://schemas.microsoft.com/office/drawing/2014/main" id="{99F53A46-8A12-4567-9365-CB951AC98516}"/>
              </a:ext>
            </a:extLst>
          </p:cNvPr>
          <p:cNvGrpSpPr/>
          <p:nvPr/>
        </p:nvGrpSpPr>
        <p:grpSpPr>
          <a:xfrm>
            <a:off x="10058400" y="2310618"/>
            <a:ext cx="10068562" cy="9713232"/>
            <a:chOff x="0" y="0"/>
            <a:chExt cx="13424750" cy="12950976"/>
          </a:xfrm>
        </p:grpSpPr>
        <p:sp>
          <p:nvSpPr>
            <p:cNvPr id="16" name="Freeform 21">
              <a:extLst>
                <a:ext uri="{FF2B5EF4-FFF2-40B4-BE49-F238E27FC236}">
                  <a16:creationId xmlns:a16="http://schemas.microsoft.com/office/drawing/2014/main" id="{F760D820-DC6B-44C5-B39F-AD2B7FE2B88C}"/>
                </a:ext>
              </a:extLst>
            </p:cNvPr>
            <p:cNvSpPr/>
            <p:nvPr/>
          </p:nvSpPr>
          <p:spPr>
            <a:xfrm>
              <a:off x="0" y="1339588"/>
              <a:ext cx="9043565" cy="3980474"/>
            </a:xfrm>
            <a:custGeom>
              <a:avLst/>
              <a:gdLst/>
              <a:ahLst/>
              <a:cxnLst/>
              <a:rect l="l" t="t" r="r" b="b"/>
              <a:pathLst>
                <a:path w="9043565" h="3980474">
                  <a:moveTo>
                    <a:pt x="0" y="0"/>
                  </a:moveTo>
                  <a:lnTo>
                    <a:pt x="9043565" y="0"/>
                  </a:lnTo>
                  <a:lnTo>
                    <a:pt x="9043565" y="3980474"/>
                  </a:lnTo>
                  <a:lnTo>
                    <a:pt x="0" y="3980474"/>
                  </a:lnTo>
                  <a:lnTo>
                    <a:pt x="0" y="0"/>
                  </a:lnTo>
                  <a:close/>
                </a:path>
              </a:pathLst>
            </a:custGeom>
            <a:blipFill>
              <a:blip r:embed="rId2"/>
              <a:stretch>
                <a:fillRect t="-22363" b="-48034"/>
              </a:stretch>
            </a:blipFill>
          </p:spPr>
        </p:sp>
        <p:sp>
          <p:nvSpPr>
            <p:cNvPr id="17" name="Freeform 22">
              <a:extLst>
                <a:ext uri="{FF2B5EF4-FFF2-40B4-BE49-F238E27FC236}">
                  <a16:creationId xmlns:a16="http://schemas.microsoft.com/office/drawing/2014/main" id="{B3E2A882-75D2-4A4D-850E-EFC23DDBD226}"/>
                </a:ext>
              </a:extLst>
            </p:cNvPr>
            <p:cNvSpPr/>
            <p:nvPr/>
          </p:nvSpPr>
          <p:spPr>
            <a:xfrm rot="-5668877">
              <a:off x="1034449" y="571083"/>
              <a:ext cx="12065195" cy="11808809"/>
            </a:xfrm>
            <a:custGeom>
              <a:avLst/>
              <a:gdLst/>
              <a:ahLst/>
              <a:cxnLst/>
              <a:rect l="l" t="t" r="r" b="b"/>
              <a:pathLst>
                <a:path w="12065195" h="11808809">
                  <a:moveTo>
                    <a:pt x="0" y="0"/>
                  </a:moveTo>
                  <a:lnTo>
                    <a:pt x="12065195" y="0"/>
                  </a:lnTo>
                  <a:lnTo>
                    <a:pt x="12065195" y="11808810"/>
                  </a:lnTo>
                  <a:lnTo>
                    <a:pt x="0" y="11808810"/>
                  </a:lnTo>
                  <a:lnTo>
                    <a:pt x="0" y="0"/>
                  </a:lnTo>
                  <a:close/>
                </a:path>
              </a:pathLst>
            </a:custGeom>
            <a:blipFill>
              <a:blip r:embed="rId3"/>
              <a:stretch>
                <a:fillRect/>
              </a:stretch>
            </a:blipFill>
          </p:spPr>
        </p:sp>
        <p:grpSp>
          <p:nvGrpSpPr>
            <p:cNvPr id="19" name="Group 23">
              <a:extLst>
                <a:ext uri="{FF2B5EF4-FFF2-40B4-BE49-F238E27FC236}">
                  <a16:creationId xmlns:a16="http://schemas.microsoft.com/office/drawing/2014/main" id="{FC021B13-A727-40C0-A861-7F69EC97AC6F}"/>
                </a:ext>
              </a:extLst>
            </p:cNvPr>
            <p:cNvGrpSpPr/>
            <p:nvPr/>
          </p:nvGrpSpPr>
          <p:grpSpPr>
            <a:xfrm>
              <a:off x="1330706" y="1018876"/>
              <a:ext cx="5918995" cy="5918995"/>
              <a:chOff x="0" y="0"/>
              <a:chExt cx="812800" cy="812800"/>
            </a:xfrm>
          </p:grpSpPr>
          <p:sp>
            <p:nvSpPr>
              <p:cNvPr id="23" name="Freeform 24">
                <a:extLst>
                  <a:ext uri="{FF2B5EF4-FFF2-40B4-BE49-F238E27FC236}">
                    <a16:creationId xmlns:a16="http://schemas.microsoft.com/office/drawing/2014/main" id="{C762699E-F10B-4B32-AE95-0E30F652318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110649" t="-29127" r="-108896" b="-110532"/>
                </a:stretch>
              </a:blipFill>
            </p:spPr>
          </p:sp>
        </p:grpSp>
      </p:grpSp>
    </p:spTree>
    <p:extLst>
      <p:ext uri="{BB962C8B-B14F-4D97-AF65-F5344CB8AC3E}">
        <p14:creationId xmlns:p14="http://schemas.microsoft.com/office/powerpoint/2010/main" val="179941759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20"/>
          <p:cNvSpPr txBox="1"/>
          <p:nvPr/>
        </p:nvSpPr>
        <p:spPr>
          <a:xfrm>
            <a:off x="522410" y="1834198"/>
            <a:ext cx="4038625" cy="579646"/>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Finance </a:t>
            </a:r>
          </a:p>
        </p:txBody>
      </p:sp>
      <p:sp>
        <p:nvSpPr>
          <p:cNvPr id="24" name="TextBox 24"/>
          <p:cNvSpPr txBox="1"/>
          <p:nvPr/>
        </p:nvSpPr>
        <p:spPr>
          <a:xfrm>
            <a:off x="522410" y="2632594"/>
            <a:ext cx="9458339" cy="3864328"/>
          </a:xfrm>
          <a:prstGeom prst="rect">
            <a:avLst/>
          </a:prstGeom>
        </p:spPr>
        <p:txBody>
          <a:bodyPr lIns="0" tIns="0" rIns="0" bIns="0" rtlCol="0" anchor="t">
            <a:spAutoFit/>
          </a:bodyPr>
          <a:lstStyle>
            <a:defPPr>
              <a:defRPr lang="en-US"/>
            </a:defPPr>
            <a:lvl1pPr>
              <a:lnSpc>
                <a:spcPts val="2030"/>
              </a:lnSpc>
              <a:defRPr sz="2030">
                <a:solidFill>
                  <a:srgbClr val="000000"/>
                </a:solidFill>
                <a:latin typeface="Poppins"/>
                <a:ea typeface="Poppins"/>
                <a:cs typeface="Poppins"/>
              </a:defRPr>
            </a:lvl1pPr>
          </a:lstStyle>
          <a:p>
            <a:r>
              <a:rPr lang="en-US" sz="2400" dirty="0">
                <a:latin typeface="Calibri" panose="020F0502020204030204" pitchFamily="34" charset="0"/>
                <a:cs typeface="Calibri" panose="020F0502020204030204" pitchFamily="34" charset="0"/>
              </a:rPr>
              <a:t>Implemented the new Human Resources/Payroll Management System with expected Go Live date of July 1, 2026.</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Performed financial projections, developed costing scenarios, and provided employee payroll and demographic data for labor negotiations with the Field Services Employees’ Group, General Services Employees’ Group, and Professional Employees’ Group.  </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Monitor and evaluate the impact of the Pension Obligation Bonds (POB).</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Aligned the </a:t>
            </a:r>
            <a:r>
              <a:rPr lang="en-US" sz="2400" dirty="0" err="1">
                <a:latin typeface="Calibri" panose="020F0502020204030204" pitchFamily="34" charset="0"/>
                <a:cs typeface="Calibri" panose="020F0502020204030204" pitchFamily="34" charset="0"/>
              </a:rPr>
              <a:t>FireMed</a:t>
            </a:r>
            <a:r>
              <a:rPr lang="en-US" sz="2400" dirty="0">
                <a:latin typeface="Calibri" panose="020F0502020204030204" pitchFamily="34" charset="0"/>
                <a:cs typeface="Calibri" panose="020F0502020204030204" pitchFamily="34" charset="0"/>
              </a:rPr>
              <a:t> program to the fiscal year, streamlining the process and making more efficient use of staff time.</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Successfully passed all City financial, grant and single audits with no findings. </a:t>
            </a:r>
          </a:p>
        </p:txBody>
      </p:sp>
      <p:sp>
        <p:nvSpPr>
          <p:cNvPr id="26" name="TextBox 26"/>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ADMINISTRATION &amp; SUPPORT DEPARTMENTS</a:t>
            </a:r>
          </a:p>
        </p:txBody>
      </p:sp>
      <p:grpSp>
        <p:nvGrpSpPr>
          <p:cNvPr id="27" name="Group 4">
            <a:extLst>
              <a:ext uri="{FF2B5EF4-FFF2-40B4-BE49-F238E27FC236}">
                <a16:creationId xmlns:a16="http://schemas.microsoft.com/office/drawing/2014/main" id="{D8D65D07-AA3E-41A5-AC12-B71601513254}"/>
              </a:ext>
            </a:extLst>
          </p:cNvPr>
          <p:cNvGrpSpPr/>
          <p:nvPr/>
        </p:nvGrpSpPr>
        <p:grpSpPr>
          <a:xfrm>
            <a:off x="1" y="1"/>
            <a:ext cx="381000" cy="1149070"/>
            <a:chOff x="0" y="0"/>
            <a:chExt cx="144101" cy="512341"/>
          </a:xfrm>
        </p:grpSpPr>
        <p:sp>
          <p:nvSpPr>
            <p:cNvPr id="28" name="Freeform 5">
              <a:extLst>
                <a:ext uri="{FF2B5EF4-FFF2-40B4-BE49-F238E27FC236}">
                  <a16:creationId xmlns:a16="http://schemas.microsoft.com/office/drawing/2014/main" id="{C8B77AE7-AA73-409F-B353-21CC0C49F956}"/>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9" name="TextBox 6">
              <a:extLst>
                <a:ext uri="{FF2B5EF4-FFF2-40B4-BE49-F238E27FC236}">
                  <a16:creationId xmlns:a16="http://schemas.microsoft.com/office/drawing/2014/main" id="{51E36BBF-6DB4-4259-A3E0-6BF2A1B1B4F5}"/>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30" name="TextBox 13">
            <a:extLst>
              <a:ext uri="{FF2B5EF4-FFF2-40B4-BE49-F238E27FC236}">
                <a16:creationId xmlns:a16="http://schemas.microsoft.com/office/drawing/2014/main" id="{199EDF0C-1298-49FC-A258-73F47910F2EA}"/>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31" name="Group 3">
            <a:extLst>
              <a:ext uri="{FF2B5EF4-FFF2-40B4-BE49-F238E27FC236}">
                <a16:creationId xmlns:a16="http://schemas.microsoft.com/office/drawing/2014/main" id="{D713643F-8948-4E3B-838C-719DC589FB2D}"/>
              </a:ext>
            </a:extLst>
          </p:cNvPr>
          <p:cNvGrpSpPr/>
          <p:nvPr/>
        </p:nvGrpSpPr>
        <p:grpSpPr>
          <a:xfrm>
            <a:off x="0" y="9550557"/>
            <a:ext cx="18288000" cy="736443"/>
            <a:chOff x="0" y="0"/>
            <a:chExt cx="5439719" cy="575567"/>
          </a:xfrm>
        </p:grpSpPr>
        <p:sp>
          <p:nvSpPr>
            <p:cNvPr id="32" name="Freeform 4">
              <a:extLst>
                <a:ext uri="{FF2B5EF4-FFF2-40B4-BE49-F238E27FC236}">
                  <a16:creationId xmlns:a16="http://schemas.microsoft.com/office/drawing/2014/main" id="{DBFCD1C0-2665-432C-BD02-FCDD18442B35}"/>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33" name="TextBox 5">
              <a:extLst>
                <a:ext uri="{FF2B5EF4-FFF2-40B4-BE49-F238E27FC236}">
                  <a16:creationId xmlns:a16="http://schemas.microsoft.com/office/drawing/2014/main" id="{6A14C705-ABFD-47D5-B9E2-6CD9736E0802}"/>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34" name="TextBox 24">
            <a:extLst>
              <a:ext uri="{FF2B5EF4-FFF2-40B4-BE49-F238E27FC236}">
                <a16:creationId xmlns:a16="http://schemas.microsoft.com/office/drawing/2014/main" id="{9FF87A4C-1838-411F-8435-A7644646486C}"/>
              </a:ext>
            </a:extLst>
          </p:cNvPr>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ADMINISTRATION &amp; SUPPORT DEPARTMENTS</a:t>
            </a:r>
          </a:p>
        </p:txBody>
      </p:sp>
      <p:sp>
        <p:nvSpPr>
          <p:cNvPr id="35" name="TextBox 26">
            <a:extLst>
              <a:ext uri="{FF2B5EF4-FFF2-40B4-BE49-F238E27FC236}">
                <a16:creationId xmlns:a16="http://schemas.microsoft.com/office/drawing/2014/main" id="{57DB5D9C-E5CD-4F95-BB32-DB9D86839CB2}"/>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17" name="Freeform 13">
            <a:extLst>
              <a:ext uri="{FF2B5EF4-FFF2-40B4-BE49-F238E27FC236}">
                <a16:creationId xmlns:a16="http://schemas.microsoft.com/office/drawing/2014/main" id="{36BB0163-2484-4FFA-9EA4-FA74CB5B81F3}"/>
              </a:ext>
            </a:extLst>
          </p:cNvPr>
          <p:cNvSpPr/>
          <p:nvPr/>
        </p:nvSpPr>
        <p:spPr>
          <a:xfrm>
            <a:off x="10591800" y="1451006"/>
            <a:ext cx="6858000" cy="7731093"/>
          </a:xfrm>
          <a:custGeom>
            <a:avLst/>
            <a:gdLst/>
            <a:ahLst/>
            <a:cxnLst/>
            <a:rect l="l" t="t" r="r" b="b"/>
            <a:pathLst>
              <a:path w="5421690" h="6548358">
                <a:moveTo>
                  <a:pt x="0" y="0"/>
                </a:moveTo>
                <a:lnTo>
                  <a:pt x="5421690" y="0"/>
                </a:lnTo>
                <a:lnTo>
                  <a:pt x="5421690" y="6548358"/>
                </a:lnTo>
                <a:lnTo>
                  <a:pt x="0" y="6548358"/>
                </a:lnTo>
                <a:lnTo>
                  <a:pt x="0" y="0"/>
                </a:lnTo>
                <a:close/>
              </a:path>
            </a:pathLst>
          </a:custGeom>
          <a:blipFill>
            <a:blip r:embed="rId2"/>
            <a:stretch>
              <a:fillRect l="-66374" t="-20608" r="-27853"/>
            </a:stretch>
          </a:blipFill>
        </p:spPr>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20"/>
          <p:cNvSpPr txBox="1"/>
          <p:nvPr/>
        </p:nvSpPr>
        <p:spPr>
          <a:xfrm>
            <a:off x="522410" y="1408966"/>
            <a:ext cx="7554790" cy="579646"/>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Information Technology</a:t>
            </a:r>
          </a:p>
        </p:txBody>
      </p:sp>
      <p:sp>
        <p:nvSpPr>
          <p:cNvPr id="23" name="TextBox 23"/>
          <p:cNvSpPr txBox="1"/>
          <p:nvPr/>
        </p:nvSpPr>
        <p:spPr>
          <a:xfrm>
            <a:off x="522410" y="2314387"/>
            <a:ext cx="10983790" cy="6429132"/>
          </a:xfrm>
          <a:prstGeom prst="rect">
            <a:avLst/>
          </a:prstGeom>
        </p:spPr>
        <p:txBody>
          <a:bodyPr wrap="square" lIns="0" tIns="0" rIns="0" bIns="0" rtlCol="0" anchor="t">
            <a:spAutoFit/>
          </a:bodyPr>
          <a:lstStyle/>
          <a:p>
            <a:pPr>
              <a:lnSpc>
                <a:spcPts val="2028"/>
              </a:lnSpc>
            </a:pPr>
            <a:r>
              <a:rPr lang="en-US" sz="2400" dirty="0">
                <a:solidFill>
                  <a:srgbClr val="000000"/>
                </a:solidFill>
                <a:latin typeface="+mj-lt"/>
                <a:ea typeface="Poppins"/>
                <a:cs typeface="Poppins"/>
                <a:sym typeface="Poppins"/>
              </a:rPr>
              <a:t>Designed and installed a security camera system for Vin Scully Centennial Park</a:t>
            </a:r>
          </a:p>
          <a:p>
            <a:pPr>
              <a:lnSpc>
                <a:spcPts val="2028"/>
              </a:lnSpc>
            </a:pPr>
            <a:endParaRPr lang="en-US" sz="2400" dirty="0">
              <a:solidFill>
                <a:srgbClr val="000000"/>
              </a:solidFill>
              <a:latin typeface="+mj-lt"/>
              <a:ea typeface="Poppins"/>
              <a:cs typeface="Poppins"/>
              <a:sym typeface="Poppins"/>
            </a:endParaRPr>
          </a:p>
          <a:p>
            <a:pPr>
              <a:lnSpc>
                <a:spcPts val="2028"/>
              </a:lnSpc>
            </a:pPr>
            <a:r>
              <a:rPr lang="en-US" sz="2400" dirty="0">
                <a:solidFill>
                  <a:srgbClr val="000000"/>
                </a:solidFill>
                <a:latin typeface="+mj-lt"/>
                <a:ea typeface="Poppins"/>
                <a:cs typeface="Poppins"/>
                <a:sym typeface="Poppins"/>
              </a:rPr>
              <a:t>Provided technical design, review and construction assistance for two new offsite facilities</a:t>
            </a:r>
          </a:p>
          <a:p>
            <a:pPr>
              <a:lnSpc>
                <a:spcPts val="2028"/>
              </a:lnSpc>
            </a:pPr>
            <a:endParaRPr lang="en-US" sz="2400" dirty="0">
              <a:solidFill>
                <a:srgbClr val="000000"/>
              </a:solidFill>
              <a:latin typeface="+mj-lt"/>
              <a:ea typeface="Poppins"/>
              <a:cs typeface="Poppins"/>
              <a:sym typeface="Poppins"/>
            </a:endParaRPr>
          </a:p>
          <a:p>
            <a:pPr>
              <a:lnSpc>
                <a:spcPts val="2028"/>
              </a:lnSpc>
            </a:pPr>
            <a:r>
              <a:rPr lang="en-US" sz="2400" dirty="0">
                <a:solidFill>
                  <a:srgbClr val="000000"/>
                </a:solidFill>
                <a:latin typeface="+mj-lt"/>
                <a:ea typeface="Poppins"/>
                <a:cs typeface="Poppins"/>
                <a:sym typeface="Poppins"/>
              </a:rPr>
              <a:t>Responded to over 2,100 computer support requests during the first six months of FY 26-27</a:t>
            </a:r>
          </a:p>
          <a:p>
            <a:pPr>
              <a:lnSpc>
                <a:spcPts val="2028"/>
              </a:lnSpc>
            </a:pPr>
            <a:endParaRPr lang="en-US" sz="2400" dirty="0">
              <a:solidFill>
                <a:srgbClr val="000000"/>
              </a:solidFill>
              <a:latin typeface="+mj-lt"/>
              <a:ea typeface="Poppins"/>
              <a:cs typeface="Poppins"/>
              <a:sym typeface="Poppins"/>
            </a:endParaRPr>
          </a:p>
          <a:p>
            <a:pPr>
              <a:lnSpc>
                <a:spcPts val="2028"/>
              </a:lnSpc>
            </a:pPr>
            <a:r>
              <a:rPr lang="en-US" sz="2400" dirty="0">
                <a:solidFill>
                  <a:srgbClr val="000000"/>
                </a:solidFill>
                <a:latin typeface="+mj-lt"/>
                <a:ea typeface="Poppins"/>
                <a:cs typeface="Poppins"/>
                <a:sym typeface="Poppins"/>
              </a:rPr>
              <a:t>Completed VoIP network updates</a:t>
            </a:r>
          </a:p>
          <a:p>
            <a:pPr>
              <a:lnSpc>
                <a:spcPts val="2028"/>
              </a:lnSpc>
            </a:pPr>
            <a:r>
              <a:rPr lang="en-US" sz="2400" dirty="0">
                <a:solidFill>
                  <a:srgbClr val="000000"/>
                </a:solidFill>
                <a:latin typeface="+mj-lt"/>
                <a:ea typeface="Poppins"/>
                <a:cs typeface="Poppins"/>
                <a:sym typeface="Poppins"/>
              </a:rPr>
              <a:t> </a:t>
            </a:r>
          </a:p>
          <a:p>
            <a:pPr>
              <a:lnSpc>
                <a:spcPts val="2028"/>
              </a:lnSpc>
            </a:pPr>
            <a:r>
              <a:rPr lang="en-US" sz="2400" dirty="0">
                <a:solidFill>
                  <a:srgbClr val="000000"/>
                </a:solidFill>
                <a:latin typeface="+mj-lt"/>
                <a:ea typeface="Poppins"/>
                <a:cs typeface="Poppins"/>
                <a:sym typeface="Poppins"/>
              </a:rPr>
              <a:t>Completed host and SAN deployment for Police Department </a:t>
            </a:r>
          </a:p>
          <a:p>
            <a:pPr>
              <a:lnSpc>
                <a:spcPts val="2028"/>
              </a:lnSpc>
            </a:pPr>
            <a:endParaRPr lang="en-US" sz="2400" dirty="0">
              <a:solidFill>
                <a:srgbClr val="000000"/>
              </a:solidFill>
              <a:latin typeface="+mj-lt"/>
              <a:ea typeface="Poppins"/>
              <a:cs typeface="Poppins"/>
              <a:sym typeface="Poppins"/>
            </a:endParaRPr>
          </a:p>
          <a:p>
            <a:pPr>
              <a:lnSpc>
                <a:spcPts val="2028"/>
              </a:lnSpc>
            </a:pPr>
            <a:r>
              <a:rPr lang="en-US" sz="2400" dirty="0">
                <a:solidFill>
                  <a:srgbClr val="000000"/>
                </a:solidFill>
                <a:latin typeface="+mj-lt"/>
                <a:ea typeface="Poppins"/>
                <a:cs typeface="Poppins"/>
                <a:sym typeface="Poppins"/>
              </a:rPr>
              <a:t>Completed </a:t>
            </a:r>
            <a:r>
              <a:rPr lang="en-US" sz="2400" dirty="0" err="1">
                <a:solidFill>
                  <a:srgbClr val="000000"/>
                </a:solidFill>
                <a:latin typeface="+mj-lt"/>
                <a:ea typeface="Poppins"/>
                <a:cs typeface="Poppins"/>
                <a:sym typeface="Poppins"/>
              </a:rPr>
              <a:t>CrimeTracer</a:t>
            </a:r>
            <a:r>
              <a:rPr lang="en-US" sz="2400" dirty="0">
                <a:solidFill>
                  <a:srgbClr val="000000"/>
                </a:solidFill>
                <a:latin typeface="+mj-lt"/>
                <a:ea typeface="Poppins"/>
                <a:cs typeface="Poppins"/>
                <a:sym typeface="Poppins"/>
              </a:rPr>
              <a:t>-CAD/RMS integration</a:t>
            </a:r>
          </a:p>
          <a:p>
            <a:pPr>
              <a:lnSpc>
                <a:spcPts val="2028"/>
              </a:lnSpc>
            </a:pPr>
            <a:r>
              <a:rPr lang="en-US" sz="2400" dirty="0">
                <a:solidFill>
                  <a:srgbClr val="000000"/>
                </a:solidFill>
                <a:latin typeface="+mj-lt"/>
                <a:ea typeface="Poppins"/>
                <a:cs typeface="Poppins"/>
                <a:sym typeface="Poppins"/>
              </a:rPr>
              <a:t> </a:t>
            </a:r>
          </a:p>
          <a:p>
            <a:pPr>
              <a:lnSpc>
                <a:spcPts val="2028"/>
              </a:lnSpc>
            </a:pPr>
            <a:r>
              <a:rPr lang="en-US" sz="2400" dirty="0">
                <a:solidFill>
                  <a:srgbClr val="000000"/>
                </a:solidFill>
                <a:latin typeface="+mj-lt"/>
                <a:ea typeface="Poppins"/>
                <a:cs typeface="Poppins"/>
                <a:sym typeface="Poppins"/>
              </a:rPr>
              <a:t>Upgraded Council Chamber broadcast equipment</a:t>
            </a:r>
          </a:p>
          <a:p>
            <a:pPr>
              <a:lnSpc>
                <a:spcPts val="2028"/>
              </a:lnSpc>
            </a:pPr>
            <a:endParaRPr lang="en-US" sz="2400" dirty="0">
              <a:solidFill>
                <a:srgbClr val="000000"/>
              </a:solidFill>
              <a:latin typeface="+mj-lt"/>
              <a:ea typeface="Poppins"/>
              <a:cs typeface="Poppins"/>
              <a:sym typeface="Poppins"/>
            </a:endParaRPr>
          </a:p>
          <a:p>
            <a:pPr>
              <a:lnSpc>
                <a:spcPts val="2028"/>
              </a:lnSpc>
            </a:pPr>
            <a:r>
              <a:rPr lang="en-US" sz="2400" dirty="0">
                <a:solidFill>
                  <a:srgbClr val="000000"/>
                </a:solidFill>
                <a:latin typeface="+mj-lt"/>
                <a:ea typeface="Poppins"/>
                <a:cs typeface="Poppins"/>
                <a:sym typeface="Poppins"/>
              </a:rPr>
              <a:t>Installed Public Works file server</a:t>
            </a:r>
          </a:p>
          <a:p>
            <a:pPr>
              <a:lnSpc>
                <a:spcPts val="2028"/>
              </a:lnSpc>
            </a:pPr>
            <a:endParaRPr lang="en-US" sz="2400" dirty="0">
              <a:solidFill>
                <a:srgbClr val="000000"/>
              </a:solidFill>
              <a:latin typeface="+mj-lt"/>
              <a:ea typeface="Poppins"/>
              <a:cs typeface="Poppins"/>
              <a:sym typeface="Poppins"/>
            </a:endParaRPr>
          </a:p>
          <a:p>
            <a:pPr>
              <a:lnSpc>
                <a:spcPts val="2028"/>
              </a:lnSpc>
            </a:pPr>
            <a:r>
              <a:rPr lang="en-US" sz="2400" dirty="0">
                <a:solidFill>
                  <a:srgbClr val="000000"/>
                </a:solidFill>
                <a:latin typeface="+mj-lt"/>
                <a:ea typeface="Poppins"/>
                <a:cs typeface="Poppins"/>
                <a:sym typeface="Poppins"/>
              </a:rPr>
              <a:t>Completed offsite replication backup process</a:t>
            </a:r>
          </a:p>
          <a:p>
            <a:pPr>
              <a:lnSpc>
                <a:spcPts val="2028"/>
              </a:lnSpc>
            </a:pPr>
            <a:endParaRPr lang="en-US" sz="2400" dirty="0">
              <a:solidFill>
                <a:srgbClr val="000000"/>
              </a:solidFill>
              <a:latin typeface="+mj-lt"/>
              <a:ea typeface="Poppins"/>
              <a:cs typeface="Poppins"/>
              <a:sym typeface="Poppins"/>
            </a:endParaRPr>
          </a:p>
          <a:p>
            <a:pPr>
              <a:lnSpc>
                <a:spcPts val="2028"/>
              </a:lnSpc>
            </a:pPr>
            <a:r>
              <a:rPr lang="en-US" sz="2400" dirty="0">
                <a:solidFill>
                  <a:srgbClr val="000000"/>
                </a:solidFill>
                <a:latin typeface="+mj-lt"/>
                <a:ea typeface="Poppins"/>
                <a:cs typeface="Poppins"/>
                <a:sym typeface="Poppins"/>
              </a:rPr>
              <a:t>Established PTP connection from Fullerton Courthouse to LHPD</a:t>
            </a:r>
          </a:p>
          <a:p>
            <a:pPr>
              <a:lnSpc>
                <a:spcPts val="2028"/>
              </a:lnSpc>
            </a:pPr>
            <a:endParaRPr lang="en-US" sz="2400" dirty="0">
              <a:solidFill>
                <a:srgbClr val="000000"/>
              </a:solidFill>
              <a:latin typeface="+mj-lt"/>
              <a:ea typeface="Poppins"/>
              <a:cs typeface="Poppins"/>
              <a:sym typeface="Poppins"/>
            </a:endParaRPr>
          </a:p>
          <a:p>
            <a:pPr>
              <a:lnSpc>
                <a:spcPts val="2028"/>
              </a:lnSpc>
            </a:pPr>
            <a:r>
              <a:rPr lang="en-US" sz="2400" dirty="0">
                <a:solidFill>
                  <a:srgbClr val="000000"/>
                </a:solidFill>
                <a:latin typeface="+mj-lt"/>
                <a:ea typeface="Poppins"/>
                <a:cs typeface="Poppins"/>
                <a:sym typeface="Poppins"/>
              </a:rPr>
              <a:t>Completed memory upgrades of citywide workstations </a:t>
            </a:r>
          </a:p>
          <a:p>
            <a:pPr>
              <a:lnSpc>
                <a:spcPts val="2028"/>
              </a:lnSpc>
            </a:pPr>
            <a:endParaRPr lang="en-US" sz="2400" dirty="0">
              <a:solidFill>
                <a:srgbClr val="000000"/>
              </a:solidFill>
              <a:latin typeface="+mj-lt"/>
              <a:ea typeface="Poppins"/>
              <a:cs typeface="Poppins"/>
              <a:sym typeface="Poppins"/>
            </a:endParaRPr>
          </a:p>
          <a:p>
            <a:pPr>
              <a:lnSpc>
                <a:spcPts val="2028"/>
              </a:lnSpc>
            </a:pPr>
            <a:r>
              <a:rPr lang="en-US" sz="2400" dirty="0">
                <a:solidFill>
                  <a:srgbClr val="000000"/>
                </a:solidFill>
                <a:latin typeface="+mj-lt"/>
                <a:ea typeface="Poppins"/>
                <a:cs typeface="Poppins"/>
                <a:sym typeface="Poppins"/>
              </a:rPr>
              <a:t>Completed citywide upgrades to Windows 11</a:t>
            </a:r>
          </a:p>
        </p:txBody>
      </p:sp>
      <p:sp>
        <p:nvSpPr>
          <p:cNvPr id="26" name="TextBox 26"/>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ADMINISTRATION &amp; SUPPORT DEPARTMENTS</a:t>
            </a:r>
          </a:p>
        </p:txBody>
      </p:sp>
      <p:grpSp>
        <p:nvGrpSpPr>
          <p:cNvPr id="27" name="Group 4">
            <a:extLst>
              <a:ext uri="{FF2B5EF4-FFF2-40B4-BE49-F238E27FC236}">
                <a16:creationId xmlns:a16="http://schemas.microsoft.com/office/drawing/2014/main" id="{D8D65D07-AA3E-41A5-AC12-B71601513254}"/>
              </a:ext>
            </a:extLst>
          </p:cNvPr>
          <p:cNvGrpSpPr/>
          <p:nvPr/>
        </p:nvGrpSpPr>
        <p:grpSpPr>
          <a:xfrm>
            <a:off x="1" y="1"/>
            <a:ext cx="381000" cy="1149070"/>
            <a:chOff x="0" y="0"/>
            <a:chExt cx="144101" cy="512341"/>
          </a:xfrm>
        </p:grpSpPr>
        <p:sp>
          <p:nvSpPr>
            <p:cNvPr id="28" name="Freeform 5">
              <a:extLst>
                <a:ext uri="{FF2B5EF4-FFF2-40B4-BE49-F238E27FC236}">
                  <a16:creationId xmlns:a16="http://schemas.microsoft.com/office/drawing/2014/main" id="{C8B77AE7-AA73-409F-B353-21CC0C49F956}"/>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9" name="TextBox 6">
              <a:extLst>
                <a:ext uri="{FF2B5EF4-FFF2-40B4-BE49-F238E27FC236}">
                  <a16:creationId xmlns:a16="http://schemas.microsoft.com/office/drawing/2014/main" id="{51E36BBF-6DB4-4259-A3E0-6BF2A1B1B4F5}"/>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30" name="TextBox 13">
            <a:extLst>
              <a:ext uri="{FF2B5EF4-FFF2-40B4-BE49-F238E27FC236}">
                <a16:creationId xmlns:a16="http://schemas.microsoft.com/office/drawing/2014/main" id="{199EDF0C-1298-49FC-A258-73F47910F2EA}"/>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31" name="Group 3">
            <a:extLst>
              <a:ext uri="{FF2B5EF4-FFF2-40B4-BE49-F238E27FC236}">
                <a16:creationId xmlns:a16="http://schemas.microsoft.com/office/drawing/2014/main" id="{D713643F-8948-4E3B-838C-719DC589FB2D}"/>
              </a:ext>
            </a:extLst>
          </p:cNvPr>
          <p:cNvGrpSpPr/>
          <p:nvPr/>
        </p:nvGrpSpPr>
        <p:grpSpPr>
          <a:xfrm>
            <a:off x="0" y="9550557"/>
            <a:ext cx="18288000" cy="736443"/>
            <a:chOff x="0" y="0"/>
            <a:chExt cx="5439719" cy="575567"/>
          </a:xfrm>
        </p:grpSpPr>
        <p:sp>
          <p:nvSpPr>
            <p:cNvPr id="32" name="Freeform 4">
              <a:extLst>
                <a:ext uri="{FF2B5EF4-FFF2-40B4-BE49-F238E27FC236}">
                  <a16:creationId xmlns:a16="http://schemas.microsoft.com/office/drawing/2014/main" id="{DBFCD1C0-2665-432C-BD02-FCDD18442B35}"/>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33" name="TextBox 5">
              <a:extLst>
                <a:ext uri="{FF2B5EF4-FFF2-40B4-BE49-F238E27FC236}">
                  <a16:creationId xmlns:a16="http://schemas.microsoft.com/office/drawing/2014/main" id="{6A14C705-ABFD-47D5-B9E2-6CD9736E0802}"/>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34" name="TextBox 24">
            <a:extLst>
              <a:ext uri="{FF2B5EF4-FFF2-40B4-BE49-F238E27FC236}">
                <a16:creationId xmlns:a16="http://schemas.microsoft.com/office/drawing/2014/main" id="{9FF87A4C-1838-411F-8435-A7644646486C}"/>
              </a:ext>
            </a:extLst>
          </p:cNvPr>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ADMINISTRATION &amp; SUPPORT DEPARTMENTS</a:t>
            </a:r>
          </a:p>
        </p:txBody>
      </p:sp>
      <p:sp>
        <p:nvSpPr>
          <p:cNvPr id="35" name="TextBox 26">
            <a:extLst>
              <a:ext uri="{FF2B5EF4-FFF2-40B4-BE49-F238E27FC236}">
                <a16:creationId xmlns:a16="http://schemas.microsoft.com/office/drawing/2014/main" id="{57DB5D9C-E5CD-4F95-BB32-DB9D86839CB2}"/>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25" name="Freeform 15">
            <a:extLst>
              <a:ext uri="{FF2B5EF4-FFF2-40B4-BE49-F238E27FC236}">
                <a16:creationId xmlns:a16="http://schemas.microsoft.com/office/drawing/2014/main" id="{4108947D-54C9-4AF2-AE6B-CE159D0CF346}"/>
              </a:ext>
            </a:extLst>
          </p:cNvPr>
          <p:cNvSpPr/>
          <p:nvPr/>
        </p:nvSpPr>
        <p:spPr>
          <a:xfrm>
            <a:off x="11963400" y="245122"/>
            <a:ext cx="6002676" cy="4724887"/>
          </a:xfrm>
          <a:custGeom>
            <a:avLst/>
            <a:gdLst/>
            <a:ahLst/>
            <a:cxnLst/>
            <a:rect l="l" t="t" r="r" b="b"/>
            <a:pathLst>
              <a:path w="5615262" h="4776920">
                <a:moveTo>
                  <a:pt x="0" y="0"/>
                </a:moveTo>
                <a:lnTo>
                  <a:pt x="5615262" y="0"/>
                </a:lnTo>
                <a:lnTo>
                  <a:pt x="5615262" y="4776919"/>
                </a:lnTo>
                <a:lnTo>
                  <a:pt x="0" y="4776919"/>
                </a:lnTo>
                <a:lnTo>
                  <a:pt x="0" y="0"/>
                </a:lnTo>
                <a:close/>
              </a:path>
            </a:pathLst>
          </a:custGeom>
          <a:blipFill>
            <a:blip r:embed="rId2"/>
            <a:stretch>
              <a:fillRect l="-76655" t="-27482" r="-144189" b="-46949"/>
            </a:stretch>
          </a:blipFill>
        </p:spPr>
      </p:sp>
      <p:sp>
        <p:nvSpPr>
          <p:cNvPr id="36" name="Freeform 13">
            <a:extLst>
              <a:ext uri="{FF2B5EF4-FFF2-40B4-BE49-F238E27FC236}">
                <a16:creationId xmlns:a16="http://schemas.microsoft.com/office/drawing/2014/main" id="{3139DC14-A58B-43E4-A1A8-6F15C243BC1E}"/>
              </a:ext>
            </a:extLst>
          </p:cNvPr>
          <p:cNvSpPr/>
          <p:nvPr/>
        </p:nvSpPr>
        <p:spPr>
          <a:xfrm>
            <a:off x="11963400" y="5083822"/>
            <a:ext cx="5934927" cy="4304173"/>
          </a:xfrm>
          <a:custGeom>
            <a:avLst/>
            <a:gdLst/>
            <a:ahLst/>
            <a:cxnLst/>
            <a:rect l="l" t="t" r="r" b="b"/>
            <a:pathLst>
              <a:path w="6684352" h="6266580">
                <a:moveTo>
                  <a:pt x="0" y="0"/>
                </a:moveTo>
                <a:lnTo>
                  <a:pt x="6684352" y="0"/>
                </a:lnTo>
                <a:lnTo>
                  <a:pt x="6684352" y="6266580"/>
                </a:lnTo>
                <a:lnTo>
                  <a:pt x="0" y="6266580"/>
                </a:lnTo>
                <a:lnTo>
                  <a:pt x="0" y="0"/>
                </a:lnTo>
                <a:close/>
              </a:path>
            </a:pathLst>
          </a:custGeom>
          <a:blipFill>
            <a:blip r:embed="rId3"/>
            <a:stretch>
              <a:fillRect/>
            </a:stretch>
          </a:blipFill>
        </p:spPr>
      </p:sp>
    </p:spTree>
    <p:extLst>
      <p:ext uri="{BB962C8B-B14F-4D97-AF65-F5344CB8AC3E}">
        <p14:creationId xmlns:p14="http://schemas.microsoft.com/office/powerpoint/2010/main" val="11936422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522410" y="1590144"/>
            <a:ext cx="9905195" cy="579646"/>
          </a:xfrm>
          <a:prstGeom prst="rect">
            <a:avLst/>
          </a:prstGeom>
        </p:spPr>
        <p:txBody>
          <a:bodyPr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Human Resources</a:t>
            </a:r>
          </a:p>
        </p:txBody>
      </p:sp>
      <p:sp>
        <p:nvSpPr>
          <p:cNvPr id="20" name="TextBox 20"/>
          <p:cNvSpPr txBox="1"/>
          <p:nvPr/>
        </p:nvSpPr>
        <p:spPr>
          <a:xfrm>
            <a:off x="522410" y="2426745"/>
            <a:ext cx="8043529" cy="5146730"/>
          </a:xfrm>
          <a:prstGeom prst="rect">
            <a:avLst/>
          </a:prstGeom>
        </p:spPr>
        <p:txBody>
          <a:bodyPr lIns="0" tIns="0" rIns="0" bIns="0" rtlCol="0" anchor="t">
            <a:spAutoFit/>
          </a:bodyPr>
          <a:lstStyle/>
          <a:p>
            <a:pPr algn="l">
              <a:lnSpc>
                <a:spcPts val="2030"/>
              </a:lnSpc>
            </a:pPr>
            <a:r>
              <a:rPr lang="en-US" sz="2400" b="1" dirty="0">
                <a:solidFill>
                  <a:srgbClr val="000000"/>
                </a:solidFill>
                <a:latin typeface="+mj-lt"/>
                <a:ea typeface="Poppins"/>
                <a:cs typeface="Poppins"/>
                <a:sym typeface="Poppins"/>
              </a:rPr>
              <a:t>Recruitment and Benefits:</a:t>
            </a:r>
          </a:p>
          <a:p>
            <a:pPr algn="l">
              <a:lnSpc>
                <a:spcPts val="2030"/>
              </a:lnSpc>
            </a:pPr>
            <a:endParaRPr lang="en-US" sz="2400" dirty="0">
              <a:solidFill>
                <a:srgbClr val="000000"/>
              </a:solidFill>
              <a:latin typeface="+mj-lt"/>
              <a:ea typeface="Poppins"/>
              <a:cs typeface="Poppins"/>
              <a:sym typeface="Poppins"/>
            </a:endParaRPr>
          </a:p>
          <a:p>
            <a:pPr marL="800100" lvl="1" indent="-342900">
              <a:lnSpc>
                <a:spcPts val="2030"/>
              </a:lnSpc>
              <a:buFont typeface="Arial" panose="020B0604020202020204" pitchFamily="34" charset="0"/>
              <a:buChar char="•"/>
            </a:pPr>
            <a:r>
              <a:rPr lang="en-US" sz="2400" dirty="0">
                <a:solidFill>
                  <a:srgbClr val="000000"/>
                </a:solidFill>
                <a:latin typeface="+mj-lt"/>
                <a:ea typeface="Poppins"/>
                <a:cs typeface="Poppins"/>
                <a:sym typeface="Poppins"/>
              </a:rPr>
              <a:t>Completed 40 staff recruitments, reviewing over 2,017 applications</a:t>
            </a:r>
          </a:p>
          <a:p>
            <a:pPr marL="800100" lvl="1" indent="-342900">
              <a:lnSpc>
                <a:spcPts val="2030"/>
              </a:lnSpc>
              <a:buFont typeface="Arial" panose="020B0604020202020204" pitchFamily="34" charset="0"/>
              <a:buChar char="•"/>
            </a:pPr>
            <a:endParaRPr lang="en-US" sz="2400" dirty="0">
              <a:solidFill>
                <a:srgbClr val="000000"/>
              </a:solidFill>
              <a:latin typeface="+mj-lt"/>
              <a:ea typeface="Poppins"/>
              <a:cs typeface="Poppins"/>
              <a:sym typeface="Poppins"/>
            </a:endParaRPr>
          </a:p>
          <a:p>
            <a:pPr marL="800100" lvl="1" indent="-342900">
              <a:lnSpc>
                <a:spcPts val="2030"/>
              </a:lnSpc>
              <a:buFont typeface="Arial" panose="020B0604020202020204" pitchFamily="34" charset="0"/>
              <a:buChar char="•"/>
            </a:pPr>
            <a:r>
              <a:rPr lang="en-US" sz="2400" dirty="0">
                <a:solidFill>
                  <a:srgbClr val="000000"/>
                </a:solidFill>
                <a:latin typeface="+mj-lt"/>
                <a:ea typeface="Poppins"/>
                <a:cs typeface="Poppins"/>
                <a:sym typeface="Poppins"/>
              </a:rPr>
              <a:t>On-boarded 13 new full-time hires</a:t>
            </a:r>
          </a:p>
          <a:p>
            <a:pPr marL="800100" lvl="1" indent="-342900">
              <a:lnSpc>
                <a:spcPts val="2030"/>
              </a:lnSpc>
              <a:buFont typeface="Arial" panose="020B0604020202020204" pitchFamily="34" charset="0"/>
              <a:buChar char="•"/>
            </a:pPr>
            <a:endParaRPr lang="en-US" sz="2400" dirty="0">
              <a:solidFill>
                <a:srgbClr val="000000"/>
              </a:solidFill>
              <a:latin typeface="+mj-lt"/>
              <a:ea typeface="Poppins"/>
              <a:cs typeface="Poppins"/>
              <a:sym typeface="Poppins"/>
            </a:endParaRPr>
          </a:p>
          <a:p>
            <a:pPr marL="800100" lvl="1" indent="-342900">
              <a:lnSpc>
                <a:spcPts val="2030"/>
              </a:lnSpc>
              <a:buFont typeface="Arial" panose="020B0604020202020204" pitchFamily="34" charset="0"/>
              <a:buChar char="•"/>
            </a:pPr>
            <a:r>
              <a:rPr lang="en-US" sz="2400" dirty="0">
                <a:solidFill>
                  <a:srgbClr val="000000"/>
                </a:solidFill>
                <a:latin typeface="+mj-lt"/>
                <a:ea typeface="Poppins"/>
                <a:cs typeface="Poppins"/>
                <a:sym typeface="Poppins"/>
              </a:rPr>
              <a:t>Processed 18 full-time separations</a:t>
            </a:r>
          </a:p>
          <a:p>
            <a:pPr marL="800100" lvl="1" indent="-342900">
              <a:lnSpc>
                <a:spcPts val="2030"/>
              </a:lnSpc>
              <a:buFont typeface="Arial" panose="020B0604020202020204" pitchFamily="34" charset="0"/>
              <a:buChar char="•"/>
            </a:pPr>
            <a:endParaRPr lang="en-US" sz="2400" dirty="0">
              <a:solidFill>
                <a:srgbClr val="000000"/>
              </a:solidFill>
              <a:latin typeface="+mj-lt"/>
              <a:ea typeface="Poppins"/>
              <a:cs typeface="Poppins"/>
              <a:sym typeface="Poppins"/>
            </a:endParaRPr>
          </a:p>
          <a:p>
            <a:pPr marL="800100" lvl="1" indent="-342900">
              <a:lnSpc>
                <a:spcPts val="2030"/>
              </a:lnSpc>
              <a:buFont typeface="Arial" panose="020B0604020202020204" pitchFamily="34" charset="0"/>
              <a:buChar char="•"/>
            </a:pPr>
            <a:r>
              <a:rPr lang="en-US" sz="2400" dirty="0">
                <a:solidFill>
                  <a:srgbClr val="000000"/>
                </a:solidFill>
                <a:latin typeface="+mj-lt"/>
                <a:ea typeface="Poppins"/>
                <a:cs typeface="Poppins"/>
                <a:sym typeface="Poppins"/>
              </a:rPr>
              <a:t>Completed contract negotiations with Field, General, and Professional units</a:t>
            </a:r>
          </a:p>
          <a:p>
            <a:pPr lvl="1">
              <a:lnSpc>
                <a:spcPts val="2030"/>
              </a:lnSpc>
            </a:pPr>
            <a:endParaRPr lang="en-US" sz="2400" dirty="0">
              <a:solidFill>
                <a:srgbClr val="000000"/>
              </a:solidFill>
              <a:latin typeface="+mj-lt"/>
              <a:ea typeface="Poppins"/>
              <a:cs typeface="Poppins"/>
              <a:sym typeface="Poppins"/>
            </a:endParaRPr>
          </a:p>
          <a:p>
            <a:pPr marL="800100" lvl="1" indent="-342900">
              <a:lnSpc>
                <a:spcPts val="2030"/>
              </a:lnSpc>
              <a:buFont typeface="Arial" panose="020B0604020202020204" pitchFamily="34" charset="0"/>
              <a:buChar char="•"/>
            </a:pPr>
            <a:r>
              <a:rPr lang="en-US" sz="2400" dirty="0">
                <a:solidFill>
                  <a:srgbClr val="000000"/>
                </a:solidFill>
                <a:latin typeface="+mj-lt"/>
                <a:ea typeface="Poppins"/>
                <a:cs typeface="Poppins"/>
                <a:sym typeface="Poppins"/>
              </a:rPr>
              <a:t>Processed 287 benefit changes during open enrollment</a:t>
            </a:r>
          </a:p>
          <a:p>
            <a:pPr marL="0" lvl="0" indent="0" algn="l">
              <a:lnSpc>
                <a:spcPts val="2030"/>
              </a:lnSpc>
            </a:pPr>
            <a:endParaRPr lang="en-US" sz="2400" dirty="0">
              <a:solidFill>
                <a:srgbClr val="000000"/>
              </a:solidFill>
              <a:latin typeface="+mj-lt"/>
              <a:ea typeface="Poppins"/>
              <a:cs typeface="Poppins"/>
              <a:sym typeface="Poppins"/>
            </a:endParaRPr>
          </a:p>
          <a:p>
            <a:pPr marL="0" lvl="0" indent="0" algn="l">
              <a:lnSpc>
                <a:spcPts val="2030"/>
              </a:lnSpc>
            </a:pPr>
            <a:r>
              <a:rPr lang="en-US" sz="2400" b="1" dirty="0">
                <a:solidFill>
                  <a:srgbClr val="000000"/>
                </a:solidFill>
                <a:latin typeface="+mj-lt"/>
                <a:ea typeface="Poppins"/>
                <a:cs typeface="Poppins"/>
                <a:sym typeface="Poppins"/>
              </a:rPr>
              <a:t>Risk Management:</a:t>
            </a:r>
          </a:p>
          <a:p>
            <a:pPr marL="800100" lvl="1" indent="-342900">
              <a:lnSpc>
                <a:spcPts val="2030"/>
              </a:lnSpc>
              <a:buFont typeface="Arial" panose="020B0604020202020204" pitchFamily="34" charset="0"/>
              <a:buChar char="•"/>
            </a:pPr>
            <a:endParaRPr lang="en-US" sz="2400" b="1" dirty="0">
              <a:solidFill>
                <a:srgbClr val="000000"/>
              </a:solidFill>
              <a:latin typeface="+mj-lt"/>
              <a:ea typeface="Poppins"/>
              <a:cs typeface="Poppins"/>
              <a:sym typeface="Poppins"/>
            </a:endParaRPr>
          </a:p>
          <a:p>
            <a:pPr marL="800100" lvl="1" indent="-342900">
              <a:lnSpc>
                <a:spcPts val="2028"/>
              </a:lnSpc>
              <a:buFont typeface="Arial" panose="020B0604020202020204" pitchFamily="34" charset="0"/>
              <a:buChar char="•"/>
            </a:pPr>
            <a:r>
              <a:rPr lang="en-US" sz="2400" dirty="0">
                <a:solidFill>
                  <a:srgbClr val="000000"/>
                </a:solidFill>
                <a:ea typeface="Poppins"/>
                <a:cs typeface="Poppins"/>
                <a:sym typeface="Poppins"/>
              </a:rPr>
              <a:t>Processed 31 </a:t>
            </a:r>
            <a:r>
              <a:rPr lang="en-US" sz="2400" dirty="0">
                <a:solidFill>
                  <a:srgbClr val="000000"/>
                </a:solidFill>
                <a:cs typeface="Poppins"/>
                <a:sym typeface="Poppins"/>
              </a:rPr>
              <a:t>liability</a:t>
            </a:r>
            <a:r>
              <a:rPr lang="en-US" sz="2400" dirty="0">
                <a:solidFill>
                  <a:srgbClr val="000000"/>
                </a:solidFill>
                <a:ea typeface="Poppins"/>
                <a:cs typeface="Poppins"/>
                <a:sym typeface="Poppins"/>
              </a:rPr>
              <a:t> claims</a:t>
            </a:r>
          </a:p>
          <a:p>
            <a:pPr marL="800100" lvl="1" indent="-342900">
              <a:lnSpc>
                <a:spcPts val="2028"/>
              </a:lnSpc>
              <a:buFont typeface="Arial" panose="020B0604020202020204" pitchFamily="34" charset="0"/>
              <a:buChar char="•"/>
            </a:pPr>
            <a:endParaRPr lang="en-US" sz="2400" dirty="0">
              <a:solidFill>
                <a:srgbClr val="000000"/>
              </a:solidFill>
              <a:ea typeface="Poppins"/>
              <a:cs typeface="Poppins"/>
              <a:sym typeface="Poppins"/>
            </a:endParaRPr>
          </a:p>
          <a:p>
            <a:pPr marL="800100" lvl="1" indent="-342900">
              <a:lnSpc>
                <a:spcPts val="2028"/>
              </a:lnSpc>
              <a:buFont typeface="Arial" panose="020B0604020202020204" pitchFamily="34" charset="0"/>
              <a:buChar char="•"/>
            </a:pPr>
            <a:r>
              <a:rPr lang="en-US" sz="2400" dirty="0">
                <a:solidFill>
                  <a:srgbClr val="000000"/>
                </a:solidFill>
                <a:ea typeface="Poppins"/>
                <a:cs typeface="Poppins"/>
                <a:sym typeface="Poppins"/>
              </a:rPr>
              <a:t>Collected over $76,573 in damage claims owed to the City</a:t>
            </a:r>
          </a:p>
          <a:p>
            <a:pPr marL="0" lvl="0" indent="0" algn="l">
              <a:lnSpc>
                <a:spcPts val="2030"/>
              </a:lnSpc>
            </a:pPr>
            <a:endParaRPr lang="en-US" sz="2400" dirty="0">
              <a:solidFill>
                <a:srgbClr val="000000"/>
              </a:solidFill>
              <a:latin typeface="+mj-lt"/>
              <a:ea typeface="Poppins"/>
              <a:cs typeface="Poppins"/>
              <a:sym typeface="Poppins"/>
            </a:endParaRPr>
          </a:p>
        </p:txBody>
      </p:sp>
      <p:sp>
        <p:nvSpPr>
          <p:cNvPr id="22" name="TextBox 22"/>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ADMINISTRATION &amp; SUPPORT DEPARTMENTS</a:t>
            </a:r>
          </a:p>
        </p:txBody>
      </p:sp>
      <p:sp>
        <p:nvSpPr>
          <p:cNvPr id="27" name="TextBox 27"/>
          <p:cNvSpPr txBox="1"/>
          <p:nvPr/>
        </p:nvSpPr>
        <p:spPr>
          <a:xfrm>
            <a:off x="10078612" y="2408574"/>
            <a:ext cx="7284512" cy="3094886"/>
          </a:xfrm>
          <a:prstGeom prst="rect">
            <a:avLst/>
          </a:prstGeom>
        </p:spPr>
        <p:txBody>
          <a:bodyPr wrap="square" lIns="0" tIns="0" rIns="0" bIns="0" rtlCol="0" anchor="t">
            <a:spAutoFit/>
          </a:bodyPr>
          <a:lstStyle/>
          <a:p>
            <a:pPr>
              <a:lnSpc>
                <a:spcPts val="2030"/>
              </a:lnSpc>
            </a:pPr>
            <a:r>
              <a:rPr lang="en-US" sz="2400" b="1" dirty="0">
                <a:solidFill>
                  <a:srgbClr val="000000"/>
                </a:solidFill>
                <a:latin typeface="+mj-lt"/>
                <a:ea typeface="Poppins"/>
                <a:cs typeface="Poppins"/>
                <a:sym typeface="Poppins"/>
              </a:rPr>
              <a:t>Employee Training and Engagement:</a:t>
            </a:r>
          </a:p>
          <a:p>
            <a:pPr>
              <a:lnSpc>
                <a:spcPts val="2030"/>
              </a:lnSpc>
            </a:pPr>
            <a:endParaRPr lang="en-US" sz="2400" dirty="0">
              <a:solidFill>
                <a:srgbClr val="000000"/>
              </a:solidFill>
              <a:latin typeface="+mj-lt"/>
              <a:ea typeface="Poppins"/>
              <a:cs typeface="Poppins"/>
              <a:sym typeface="Poppins"/>
            </a:endParaRPr>
          </a:p>
          <a:p>
            <a:pPr marL="800100" lvl="1" indent="-342900">
              <a:lnSpc>
                <a:spcPts val="2030"/>
              </a:lnSpc>
              <a:buFont typeface="Arial" panose="020B0604020202020204" pitchFamily="34" charset="0"/>
              <a:buChar char="•"/>
            </a:pPr>
            <a:r>
              <a:rPr lang="en-US" sz="2400" dirty="0">
                <a:solidFill>
                  <a:srgbClr val="000000"/>
                </a:solidFill>
                <a:latin typeface="+mj-lt"/>
                <a:ea typeface="Poppins"/>
                <a:cs typeface="Poppins"/>
                <a:sym typeface="Poppins"/>
              </a:rPr>
              <a:t>Completed on-going mandated harassment prevention training for City employees</a:t>
            </a:r>
          </a:p>
          <a:p>
            <a:pPr marL="800100" lvl="1" indent="-342900">
              <a:lnSpc>
                <a:spcPts val="2030"/>
              </a:lnSpc>
              <a:buFont typeface="Arial" panose="020B0604020202020204" pitchFamily="34" charset="0"/>
              <a:buChar char="•"/>
            </a:pPr>
            <a:endParaRPr lang="en-US" sz="2400" dirty="0">
              <a:solidFill>
                <a:srgbClr val="000000"/>
              </a:solidFill>
              <a:latin typeface="+mj-lt"/>
              <a:ea typeface="Poppins"/>
              <a:cs typeface="Poppins"/>
              <a:sym typeface="Poppins"/>
            </a:endParaRPr>
          </a:p>
          <a:p>
            <a:pPr marL="800100" lvl="1" indent="-342900">
              <a:lnSpc>
                <a:spcPts val="2030"/>
              </a:lnSpc>
              <a:buFont typeface="Arial" panose="020B0604020202020204" pitchFamily="34" charset="0"/>
              <a:buChar char="•"/>
            </a:pPr>
            <a:r>
              <a:rPr lang="en-US" sz="2400" dirty="0">
                <a:solidFill>
                  <a:srgbClr val="000000"/>
                </a:solidFill>
                <a:latin typeface="+mj-lt"/>
                <a:ea typeface="Poppins"/>
                <a:cs typeface="Poppins"/>
                <a:sym typeface="Poppins"/>
              </a:rPr>
              <a:t>Maintained drug &amp; alcohol testing program in compliance with US DOT requirements</a:t>
            </a:r>
          </a:p>
          <a:p>
            <a:pPr marL="800100" lvl="1" indent="-342900">
              <a:lnSpc>
                <a:spcPts val="2030"/>
              </a:lnSpc>
              <a:buFont typeface="Arial" panose="020B0604020202020204" pitchFamily="34" charset="0"/>
              <a:buChar char="•"/>
            </a:pPr>
            <a:endParaRPr lang="en-US" sz="2400" dirty="0">
              <a:solidFill>
                <a:srgbClr val="000000"/>
              </a:solidFill>
              <a:latin typeface="+mj-lt"/>
              <a:ea typeface="Poppins"/>
              <a:cs typeface="Poppins"/>
              <a:sym typeface="Poppins"/>
            </a:endParaRPr>
          </a:p>
          <a:p>
            <a:pPr marL="800100" lvl="1" indent="-342900">
              <a:lnSpc>
                <a:spcPts val="2030"/>
              </a:lnSpc>
              <a:buFont typeface="Arial" panose="020B0604020202020204" pitchFamily="34" charset="0"/>
              <a:buChar char="•"/>
            </a:pPr>
            <a:r>
              <a:rPr lang="en-US" sz="2400" dirty="0">
                <a:solidFill>
                  <a:srgbClr val="000000"/>
                </a:solidFill>
                <a:ea typeface="Poppins"/>
                <a:cs typeface="Poppins"/>
                <a:sym typeface="Poppins"/>
              </a:rPr>
              <a:t>Hosted an Employee Benefits Fair with record setting employee participation and engagement</a:t>
            </a:r>
          </a:p>
          <a:p>
            <a:pPr marL="800100" lvl="1" indent="-342900">
              <a:lnSpc>
                <a:spcPts val="2030"/>
              </a:lnSpc>
              <a:buFont typeface="Arial" panose="020B0604020202020204" pitchFamily="34" charset="0"/>
              <a:buChar char="•"/>
            </a:pPr>
            <a:endParaRPr lang="en-US" sz="2400" dirty="0">
              <a:solidFill>
                <a:srgbClr val="000000"/>
              </a:solidFill>
              <a:latin typeface="+mj-lt"/>
              <a:ea typeface="Poppins"/>
              <a:cs typeface="Poppins"/>
              <a:sym typeface="Poppins"/>
            </a:endParaRPr>
          </a:p>
          <a:p>
            <a:pPr marL="800100" lvl="1" indent="-342900">
              <a:lnSpc>
                <a:spcPts val="2030"/>
              </a:lnSpc>
              <a:buFont typeface="Arial" panose="020B0604020202020204" pitchFamily="34" charset="0"/>
              <a:buChar char="•"/>
            </a:pPr>
            <a:r>
              <a:rPr lang="en-US" sz="2400" dirty="0">
                <a:solidFill>
                  <a:srgbClr val="000000"/>
                </a:solidFill>
                <a:latin typeface="+mj-lt"/>
                <a:ea typeface="Poppins"/>
                <a:cs typeface="Poppins"/>
                <a:sym typeface="Poppins"/>
              </a:rPr>
              <a:t>Implemented the Heat Illness Prevention Program</a:t>
            </a:r>
          </a:p>
        </p:txBody>
      </p:sp>
      <p:grpSp>
        <p:nvGrpSpPr>
          <p:cNvPr id="28" name="Group 4">
            <a:extLst>
              <a:ext uri="{FF2B5EF4-FFF2-40B4-BE49-F238E27FC236}">
                <a16:creationId xmlns:a16="http://schemas.microsoft.com/office/drawing/2014/main" id="{A2558511-86F3-48EA-ACAE-ECDDD70FC4CE}"/>
              </a:ext>
            </a:extLst>
          </p:cNvPr>
          <p:cNvGrpSpPr/>
          <p:nvPr/>
        </p:nvGrpSpPr>
        <p:grpSpPr>
          <a:xfrm>
            <a:off x="1" y="1"/>
            <a:ext cx="381000" cy="1149070"/>
            <a:chOff x="0" y="0"/>
            <a:chExt cx="144101" cy="512341"/>
          </a:xfrm>
        </p:grpSpPr>
        <p:sp>
          <p:nvSpPr>
            <p:cNvPr id="29" name="Freeform 5">
              <a:extLst>
                <a:ext uri="{FF2B5EF4-FFF2-40B4-BE49-F238E27FC236}">
                  <a16:creationId xmlns:a16="http://schemas.microsoft.com/office/drawing/2014/main" id="{33D5AF81-45C2-4986-9F96-62CFA0DF9B2F}"/>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30" name="TextBox 6">
              <a:extLst>
                <a:ext uri="{FF2B5EF4-FFF2-40B4-BE49-F238E27FC236}">
                  <a16:creationId xmlns:a16="http://schemas.microsoft.com/office/drawing/2014/main" id="{D4B8E320-99A8-483F-A9AE-EE8499E27075}"/>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31" name="TextBox 13">
            <a:extLst>
              <a:ext uri="{FF2B5EF4-FFF2-40B4-BE49-F238E27FC236}">
                <a16:creationId xmlns:a16="http://schemas.microsoft.com/office/drawing/2014/main" id="{8F29EE83-8461-43F4-B5DD-6C16259B4FD6}"/>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32" name="Group 3">
            <a:extLst>
              <a:ext uri="{FF2B5EF4-FFF2-40B4-BE49-F238E27FC236}">
                <a16:creationId xmlns:a16="http://schemas.microsoft.com/office/drawing/2014/main" id="{7F3A9355-4C60-4C5D-9AC6-070078D937F8}"/>
              </a:ext>
            </a:extLst>
          </p:cNvPr>
          <p:cNvGrpSpPr/>
          <p:nvPr/>
        </p:nvGrpSpPr>
        <p:grpSpPr>
          <a:xfrm>
            <a:off x="0" y="9550557"/>
            <a:ext cx="18288000" cy="736443"/>
            <a:chOff x="0" y="0"/>
            <a:chExt cx="5439719" cy="575567"/>
          </a:xfrm>
        </p:grpSpPr>
        <p:sp>
          <p:nvSpPr>
            <p:cNvPr id="33" name="Freeform 4">
              <a:extLst>
                <a:ext uri="{FF2B5EF4-FFF2-40B4-BE49-F238E27FC236}">
                  <a16:creationId xmlns:a16="http://schemas.microsoft.com/office/drawing/2014/main" id="{FECCB7D1-E212-495A-A51E-DDD37459D99F}"/>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34" name="TextBox 5">
              <a:extLst>
                <a:ext uri="{FF2B5EF4-FFF2-40B4-BE49-F238E27FC236}">
                  <a16:creationId xmlns:a16="http://schemas.microsoft.com/office/drawing/2014/main" id="{69D4E4FD-1E29-4750-9F44-BF78D1EC2336}"/>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35" name="TextBox 24">
            <a:extLst>
              <a:ext uri="{FF2B5EF4-FFF2-40B4-BE49-F238E27FC236}">
                <a16:creationId xmlns:a16="http://schemas.microsoft.com/office/drawing/2014/main" id="{C9C8656E-2659-4C4E-9C50-565485D147DC}"/>
              </a:ext>
            </a:extLst>
          </p:cNvPr>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ADMINISTRATION &amp; SUPPORT DEPARTMENTS</a:t>
            </a:r>
          </a:p>
        </p:txBody>
      </p:sp>
      <p:sp>
        <p:nvSpPr>
          <p:cNvPr id="36" name="TextBox 26">
            <a:extLst>
              <a:ext uri="{FF2B5EF4-FFF2-40B4-BE49-F238E27FC236}">
                <a16:creationId xmlns:a16="http://schemas.microsoft.com/office/drawing/2014/main" id="{4AD32D6C-9838-42A5-8483-F9EC827BB29A}"/>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pic>
        <p:nvPicPr>
          <p:cNvPr id="3" name="Picture 2">
            <a:extLst>
              <a:ext uri="{FF2B5EF4-FFF2-40B4-BE49-F238E27FC236}">
                <a16:creationId xmlns:a16="http://schemas.microsoft.com/office/drawing/2014/main" id="{EBDC67A5-FB74-42D2-AA7A-B091234980C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769"/>
          <a:stretch/>
        </p:blipFill>
        <p:spPr>
          <a:xfrm>
            <a:off x="11049000" y="5806802"/>
            <a:ext cx="4794472" cy="3533346"/>
          </a:xfrm>
          <a:prstGeom prst="rect">
            <a:avLst/>
          </a:prstGeom>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extBox 25"/>
          <p:cNvSpPr txBox="1"/>
          <p:nvPr/>
        </p:nvSpPr>
        <p:spPr>
          <a:xfrm>
            <a:off x="533400" y="248119"/>
            <a:ext cx="8610600" cy="842282"/>
          </a:xfrm>
          <a:prstGeom prst="rect">
            <a:avLst/>
          </a:prstGeom>
        </p:spPr>
        <p:txBody>
          <a:bodyPr wrap="square"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FY 26/27 MAJOR GOALS</a:t>
            </a:r>
          </a:p>
        </p:txBody>
      </p:sp>
      <p:sp>
        <p:nvSpPr>
          <p:cNvPr id="26" name="TextBox 26"/>
          <p:cNvSpPr txBox="1"/>
          <p:nvPr/>
        </p:nvSpPr>
        <p:spPr>
          <a:xfrm>
            <a:off x="13720868" y="9743646"/>
            <a:ext cx="4245208"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2025-2026</a:t>
            </a:r>
          </a:p>
        </p:txBody>
      </p:sp>
      <p:sp>
        <p:nvSpPr>
          <p:cNvPr id="27" name="TextBox 27"/>
          <p:cNvSpPr txBox="1"/>
          <p:nvPr/>
        </p:nvSpPr>
        <p:spPr>
          <a:xfrm>
            <a:off x="303437" y="9743646"/>
            <a:ext cx="8840563"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ADMINISTRATION &amp; SUPPORT DEPARTMENTS</a:t>
            </a:r>
          </a:p>
        </p:txBody>
      </p:sp>
      <p:sp>
        <p:nvSpPr>
          <p:cNvPr id="28" name="TextBox 28"/>
          <p:cNvSpPr txBox="1"/>
          <p:nvPr/>
        </p:nvSpPr>
        <p:spPr>
          <a:xfrm>
            <a:off x="762000" y="1249814"/>
            <a:ext cx="7566660" cy="8541890"/>
          </a:xfrm>
          <a:prstGeom prst="rect">
            <a:avLst/>
          </a:prstGeom>
        </p:spPr>
        <p:txBody>
          <a:bodyPr wrap="square" lIns="0" tIns="0" rIns="0" bIns="0" rtlCol="0" anchor="t">
            <a:spAutoFit/>
          </a:bodyPr>
          <a:lstStyle/>
          <a:p>
            <a:pPr algn="just">
              <a:lnSpc>
                <a:spcPts val="2879"/>
              </a:lnSpc>
            </a:pPr>
            <a:r>
              <a:rPr lang="en-US" sz="2400" b="1" dirty="0">
                <a:latin typeface="+mj-lt"/>
                <a:ea typeface="Poppins Bold"/>
                <a:cs typeface="Poppins" panose="020B0604020202020204" charset="0"/>
                <a:sym typeface="Poppins Bold"/>
              </a:rPr>
              <a:t>City Administration:</a:t>
            </a:r>
            <a:endParaRPr lang="en-US" sz="2400" dirty="0">
              <a:latin typeface="+mj-lt"/>
              <a:ea typeface="Poppins Bold"/>
              <a:cs typeface="Poppins" panose="020B0604020202020204" charset="0"/>
              <a:sym typeface="Poppins Bold"/>
            </a:endParaRPr>
          </a:p>
          <a:p>
            <a:pPr marL="342900" indent="-342900" algn="just">
              <a:lnSpc>
                <a:spcPts val="2879"/>
              </a:lnSpc>
              <a:buFont typeface="Arial" panose="020B0604020202020204" pitchFamily="34" charset="0"/>
              <a:buChar char="•"/>
            </a:pPr>
            <a:r>
              <a:rPr lang="en-US" sz="2400" dirty="0">
                <a:latin typeface="+mj-lt"/>
                <a:ea typeface="Poppins Bold"/>
                <a:cs typeface="Poppins" panose="020B0604020202020204" charset="0"/>
                <a:sym typeface="Poppins Bold"/>
              </a:rPr>
              <a:t>Conduct the 2027 Community Satisfaction Survey</a:t>
            </a:r>
          </a:p>
          <a:p>
            <a:pPr marL="342900" indent="-342900" algn="just">
              <a:lnSpc>
                <a:spcPts val="2879"/>
              </a:lnSpc>
              <a:buFont typeface="Arial" panose="020B0604020202020204" pitchFamily="34" charset="0"/>
              <a:buChar char="•"/>
            </a:pPr>
            <a:r>
              <a:rPr lang="en-US" sz="2400" dirty="0">
                <a:latin typeface="+mj-lt"/>
                <a:ea typeface="Poppins Bold"/>
                <a:cs typeface="Poppins" panose="020B0604020202020204" charset="0"/>
                <a:sym typeface="Poppins Bold"/>
              </a:rPr>
              <a:t>Complete the City website update</a:t>
            </a:r>
          </a:p>
          <a:p>
            <a:pPr marL="342900" indent="-342900" algn="just">
              <a:lnSpc>
                <a:spcPts val="2879"/>
              </a:lnSpc>
              <a:buFont typeface="Arial" panose="020B0604020202020204" pitchFamily="34" charset="0"/>
              <a:buChar char="•"/>
            </a:pPr>
            <a:r>
              <a:rPr lang="en-US" sz="2400" dirty="0">
                <a:latin typeface="+mj-lt"/>
                <a:ea typeface="Poppins Bold"/>
                <a:cs typeface="Poppins" panose="020B0604020202020204" charset="0"/>
                <a:sym typeface="Poppins Bold"/>
              </a:rPr>
              <a:t>Create cohesive branding strategy for the City’s social media and other marketing materials</a:t>
            </a:r>
          </a:p>
          <a:p>
            <a:pPr marL="342900" indent="-342900" algn="just">
              <a:lnSpc>
                <a:spcPts val="2879"/>
              </a:lnSpc>
              <a:buFont typeface="Arial" panose="020B0604020202020204" pitchFamily="34" charset="0"/>
              <a:buChar char="•"/>
            </a:pPr>
            <a:r>
              <a:rPr lang="en-US" sz="2400" dirty="0">
                <a:latin typeface="+mj-lt"/>
                <a:ea typeface="Poppins Bold"/>
                <a:cs typeface="Poppins" panose="020B0604020202020204" charset="0"/>
                <a:sym typeface="Poppins Bold"/>
              </a:rPr>
              <a:t>Continue to advocate the City’s legislative platform and seek grant funding for City priorities</a:t>
            </a:r>
          </a:p>
          <a:p>
            <a:pPr algn="just">
              <a:lnSpc>
                <a:spcPts val="2879"/>
              </a:lnSpc>
            </a:pPr>
            <a:endParaRPr lang="en-US" sz="2400" b="1" dirty="0">
              <a:latin typeface="+mj-lt"/>
              <a:ea typeface="Poppins Bold"/>
              <a:cs typeface="Poppins" panose="020B0604020202020204" charset="0"/>
              <a:sym typeface="Poppins Bold"/>
            </a:endParaRPr>
          </a:p>
          <a:p>
            <a:pPr algn="just">
              <a:lnSpc>
                <a:spcPts val="2879"/>
              </a:lnSpc>
            </a:pPr>
            <a:r>
              <a:rPr lang="en-US" sz="2400" b="1" dirty="0">
                <a:latin typeface="+mj-lt"/>
                <a:ea typeface="Poppins Bold"/>
                <a:cs typeface="Poppins" panose="020B0604020202020204" charset="0"/>
                <a:sym typeface="Poppins Bold"/>
              </a:rPr>
              <a:t>City Clerk’s Office:</a:t>
            </a:r>
          </a:p>
          <a:p>
            <a:pPr marL="342900" indent="-342900" algn="just">
              <a:lnSpc>
                <a:spcPts val="2879"/>
              </a:lnSpc>
              <a:buFont typeface="Arial" panose="020B0604020202020204" pitchFamily="34" charset="0"/>
              <a:buChar char="•"/>
            </a:pPr>
            <a:r>
              <a:rPr lang="en-US" sz="2400" dirty="0">
                <a:latin typeface="+mj-lt"/>
                <a:ea typeface="Poppins Bold"/>
                <a:cs typeface="Poppins" panose="020B0604020202020204" charset="0"/>
                <a:sym typeface="Poppins Bold"/>
              </a:rPr>
              <a:t>Conduct the 2026 General Municipal Election for two City Council seats</a:t>
            </a:r>
          </a:p>
          <a:p>
            <a:pPr marL="342900" indent="-342900">
              <a:lnSpc>
                <a:spcPts val="2879"/>
              </a:lnSpc>
              <a:buFont typeface="Arial" panose="020B0604020202020204" pitchFamily="34" charset="0"/>
              <a:buChar char="•"/>
            </a:pPr>
            <a:r>
              <a:rPr lang="en-US" sz="2400" dirty="0">
                <a:latin typeface="+mj-lt"/>
                <a:ea typeface="Poppins Bold"/>
                <a:cs typeface="Poppins" panose="020B0604020202020204" charset="0"/>
                <a:sym typeface="Poppins Bold"/>
              </a:rPr>
              <a:t>Implement Senate Bill 707 compliance to include improving public engagement, transparency, and language translations for public meetings</a:t>
            </a:r>
          </a:p>
          <a:p>
            <a:pPr marL="342900" indent="-342900">
              <a:lnSpc>
                <a:spcPts val="2879"/>
              </a:lnSpc>
              <a:buFont typeface="Arial" panose="020B0604020202020204" pitchFamily="34" charset="0"/>
              <a:buChar char="•"/>
            </a:pPr>
            <a:endParaRPr lang="en-US" sz="2400" dirty="0">
              <a:latin typeface="+mj-lt"/>
              <a:ea typeface="Poppins Bold"/>
              <a:cs typeface="Poppins" panose="020B0604020202020204" charset="0"/>
              <a:sym typeface="Poppins Bold"/>
            </a:endParaRPr>
          </a:p>
          <a:p>
            <a:pPr>
              <a:lnSpc>
                <a:spcPts val="2879"/>
              </a:lnSpc>
            </a:pPr>
            <a:r>
              <a:rPr lang="en-US" sz="2400" b="1" dirty="0">
                <a:ea typeface="Poppins Bold"/>
                <a:cs typeface="Poppins" panose="020B0604020202020204" charset="0"/>
                <a:sym typeface="Poppins Bold"/>
              </a:rPr>
              <a:t>Human Resources Department:</a:t>
            </a:r>
          </a:p>
          <a:p>
            <a:pPr marL="342900" indent="-342900">
              <a:lnSpc>
                <a:spcPts val="2879"/>
              </a:lnSpc>
              <a:buFont typeface="Arial" panose="020B0604020202020204" pitchFamily="34" charset="0"/>
              <a:buChar char="•"/>
            </a:pPr>
            <a:r>
              <a:rPr lang="en-US" sz="2400" dirty="0">
                <a:ea typeface="Poppins Bold"/>
                <a:cs typeface="Poppins" panose="020B0604020202020204" charset="0"/>
                <a:sym typeface="Poppins Bold"/>
              </a:rPr>
              <a:t>Complete contract negotiations with the Professional unit</a:t>
            </a:r>
          </a:p>
          <a:p>
            <a:pPr marL="342900" indent="-342900">
              <a:lnSpc>
                <a:spcPts val="2879"/>
              </a:lnSpc>
              <a:buFont typeface="Arial" panose="020B0604020202020204" pitchFamily="34" charset="0"/>
              <a:buChar char="•"/>
            </a:pPr>
            <a:r>
              <a:rPr lang="en-US" sz="2400" dirty="0">
                <a:ea typeface="Poppins Bold"/>
                <a:cs typeface="Poppins" panose="020B0604020202020204" charset="0"/>
                <a:sym typeface="Poppins Bold"/>
              </a:rPr>
              <a:t>Continue to enhance and implement new technology and software, including the use of Tyler </a:t>
            </a:r>
            <a:r>
              <a:rPr lang="en-US" sz="2400" dirty="0" err="1">
                <a:ea typeface="Poppins Bold"/>
                <a:cs typeface="Poppins" panose="020B0604020202020204" charset="0"/>
                <a:sym typeface="Poppins Bold"/>
              </a:rPr>
              <a:t>Munis</a:t>
            </a:r>
            <a:endParaRPr lang="en-US" sz="2400" dirty="0">
              <a:ea typeface="Poppins Bold"/>
              <a:cs typeface="Poppins" panose="020B0604020202020204" charset="0"/>
              <a:sym typeface="Poppins Bold"/>
            </a:endParaRPr>
          </a:p>
          <a:p>
            <a:pPr marL="342900" indent="-342900">
              <a:lnSpc>
                <a:spcPts val="2879"/>
              </a:lnSpc>
              <a:buFont typeface="Arial" panose="020B0604020202020204" pitchFamily="34" charset="0"/>
              <a:buChar char="•"/>
            </a:pPr>
            <a:r>
              <a:rPr lang="en-US" sz="2400" dirty="0">
                <a:ea typeface="Poppins Bold"/>
                <a:cs typeface="Poppins" panose="020B0604020202020204" charset="0"/>
                <a:sym typeface="Poppins Bold"/>
              </a:rPr>
              <a:t>Continue to schedule and complete required ongoing harassment prevention and workplace violence training for all employees</a:t>
            </a:r>
          </a:p>
          <a:p>
            <a:pPr algn="just">
              <a:lnSpc>
                <a:spcPts val="2879"/>
              </a:lnSpc>
            </a:pPr>
            <a:endParaRPr lang="en-US" sz="2400" dirty="0">
              <a:latin typeface="+mj-lt"/>
              <a:ea typeface="Poppins Bold"/>
              <a:cs typeface="Poppins" panose="020B0604020202020204" charset="0"/>
              <a:sym typeface="Poppins Bold"/>
            </a:endParaRPr>
          </a:p>
        </p:txBody>
      </p:sp>
      <p:grpSp>
        <p:nvGrpSpPr>
          <p:cNvPr id="41" name="Group 3">
            <a:extLst>
              <a:ext uri="{FF2B5EF4-FFF2-40B4-BE49-F238E27FC236}">
                <a16:creationId xmlns:a16="http://schemas.microsoft.com/office/drawing/2014/main" id="{4694ED72-B656-4F81-B991-B4EA4D3A03C0}"/>
              </a:ext>
            </a:extLst>
          </p:cNvPr>
          <p:cNvGrpSpPr/>
          <p:nvPr/>
        </p:nvGrpSpPr>
        <p:grpSpPr>
          <a:xfrm>
            <a:off x="0" y="9550557"/>
            <a:ext cx="18288000" cy="736443"/>
            <a:chOff x="0" y="0"/>
            <a:chExt cx="5439719" cy="575567"/>
          </a:xfrm>
        </p:grpSpPr>
        <p:sp>
          <p:nvSpPr>
            <p:cNvPr id="42" name="Freeform 4">
              <a:extLst>
                <a:ext uri="{FF2B5EF4-FFF2-40B4-BE49-F238E27FC236}">
                  <a16:creationId xmlns:a16="http://schemas.microsoft.com/office/drawing/2014/main" id="{A11272C8-EB85-4F39-80F2-CAA886EE81F3}"/>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43" name="TextBox 5">
              <a:extLst>
                <a:ext uri="{FF2B5EF4-FFF2-40B4-BE49-F238E27FC236}">
                  <a16:creationId xmlns:a16="http://schemas.microsoft.com/office/drawing/2014/main" id="{3312A738-24AA-4968-BCDB-3B9B3F84F74F}"/>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44" name="TextBox 24">
            <a:extLst>
              <a:ext uri="{FF2B5EF4-FFF2-40B4-BE49-F238E27FC236}">
                <a16:creationId xmlns:a16="http://schemas.microsoft.com/office/drawing/2014/main" id="{9999BB14-36BA-4800-8DF6-708AF6460FAB}"/>
              </a:ext>
            </a:extLst>
          </p:cNvPr>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ADMINISTRATION &amp; SUPPORT DEPARTMENTS</a:t>
            </a:r>
          </a:p>
        </p:txBody>
      </p:sp>
      <p:sp>
        <p:nvSpPr>
          <p:cNvPr id="45" name="TextBox 26">
            <a:extLst>
              <a:ext uri="{FF2B5EF4-FFF2-40B4-BE49-F238E27FC236}">
                <a16:creationId xmlns:a16="http://schemas.microsoft.com/office/drawing/2014/main" id="{EB891D9A-2EDA-46E5-AEEC-ACCB6E3A397F}"/>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46" name="Rectangle 45">
            <a:extLst>
              <a:ext uri="{FF2B5EF4-FFF2-40B4-BE49-F238E27FC236}">
                <a16:creationId xmlns:a16="http://schemas.microsoft.com/office/drawing/2014/main" id="{0175B9BC-6BAA-4154-9BAB-C8C2FA5CE9E4}"/>
              </a:ext>
            </a:extLst>
          </p:cNvPr>
          <p:cNvSpPr/>
          <p:nvPr/>
        </p:nvSpPr>
        <p:spPr>
          <a:xfrm>
            <a:off x="9448800" y="1248982"/>
            <a:ext cx="8229600" cy="7890430"/>
          </a:xfrm>
          <a:prstGeom prst="rect">
            <a:avLst/>
          </a:prstGeom>
        </p:spPr>
        <p:txBody>
          <a:bodyPr wrap="square">
            <a:spAutoFit/>
          </a:bodyPr>
          <a:lstStyle/>
          <a:p>
            <a:pPr algn="just">
              <a:lnSpc>
                <a:spcPts val="2879"/>
              </a:lnSpc>
            </a:pPr>
            <a:r>
              <a:rPr lang="en-US" sz="2400" b="1" dirty="0">
                <a:ea typeface="Poppins Bold"/>
                <a:cs typeface="Poppins" panose="020B0604020202020204" charset="0"/>
                <a:sym typeface="Poppins Bold"/>
              </a:rPr>
              <a:t>Finance:</a:t>
            </a:r>
          </a:p>
          <a:p>
            <a:pPr marL="342900" indent="-342900" algn="just">
              <a:lnSpc>
                <a:spcPts val="2879"/>
              </a:lnSpc>
              <a:buFont typeface="Arial" panose="020B0604020202020204" pitchFamily="34" charset="0"/>
              <a:buChar char="•"/>
            </a:pPr>
            <a:r>
              <a:rPr lang="en-US" sz="2400" dirty="0">
                <a:latin typeface="+mj-lt"/>
                <a:ea typeface="Poppins Bold"/>
                <a:cs typeface="Poppins" panose="020B0604020202020204" charset="0"/>
                <a:sym typeface="Poppins Bold"/>
              </a:rPr>
              <a:t>Implement the new Human Resources/Payroll Management System July 1, 2026</a:t>
            </a:r>
          </a:p>
          <a:p>
            <a:pPr marL="342900" indent="-342900" algn="just">
              <a:lnSpc>
                <a:spcPts val="2879"/>
              </a:lnSpc>
              <a:buFont typeface="Arial" panose="020B0604020202020204" pitchFamily="34" charset="0"/>
              <a:buChar char="•"/>
            </a:pPr>
            <a:r>
              <a:rPr lang="en-US" sz="2400" dirty="0">
                <a:latin typeface="+mj-lt"/>
                <a:ea typeface="Poppins Bold"/>
                <a:cs typeface="Poppins" panose="020B0604020202020204" charset="0"/>
                <a:sym typeface="Poppins Bold"/>
              </a:rPr>
              <a:t>Update Accounts Payable Purchasing Policy to be consistent with new web-based Financial Management System</a:t>
            </a:r>
          </a:p>
          <a:p>
            <a:pPr marL="342900" indent="-342900" algn="just">
              <a:lnSpc>
                <a:spcPts val="2879"/>
              </a:lnSpc>
              <a:buFont typeface="Arial" panose="020B0604020202020204" pitchFamily="34" charset="0"/>
              <a:buChar char="•"/>
            </a:pPr>
            <a:r>
              <a:rPr lang="en-US" sz="2400" dirty="0">
                <a:latin typeface="+mj-lt"/>
                <a:ea typeface="Poppins Bold"/>
                <a:cs typeface="Poppins" panose="020B0604020202020204" charset="0"/>
                <a:sym typeface="Poppins Bold"/>
              </a:rPr>
              <a:t>Document and revise the City’s financial management procedures manual</a:t>
            </a:r>
          </a:p>
          <a:p>
            <a:pPr marL="342900" indent="-342900" algn="just">
              <a:lnSpc>
                <a:spcPts val="2879"/>
              </a:lnSpc>
              <a:buFont typeface="Arial" panose="020B0604020202020204" pitchFamily="34" charset="0"/>
              <a:buChar char="•"/>
            </a:pPr>
            <a:r>
              <a:rPr lang="en-US" sz="2400" dirty="0">
                <a:latin typeface="+mj-lt"/>
                <a:ea typeface="Poppins Bold"/>
                <a:cs typeface="Poppins" panose="020B0604020202020204" charset="0"/>
                <a:sym typeface="Poppins Bold"/>
              </a:rPr>
              <a:t>Conduct internal audits of departments to verify compliance with the City’s purchasing policy</a:t>
            </a:r>
          </a:p>
          <a:p>
            <a:pPr marL="342900" indent="-342900" algn="just">
              <a:lnSpc>
                <a:spcPts val="2879"/>
              </a:lnSpc>
              <a:buFont typeface="Arial" panose="020B0604020202020204" pitchFamily="34" charset="0"/>
              <a:buChar char="•"/>
            </a:pPr>
            <a:r>
              <a:rPr lang="en-US" sz="2400" dirty="0">
                <a:latin typeface="+mj-lt"/>
                <a:ea typeface="Poppins Bold"/>
                <a:cs typeface="Poppins" panose="020B0604020202020204" charset="0"/>
                <a:sym typeface="Poppins Bold"/>
              </a:rPr>
              <a:t>Develop strategy to pay off additional PERS unfunded liability</a:t>
            </a:r>
          </a:p>
          <a:p>
            <a:pPr marL="342900" indent="-342900" algn="just">
              <a:lnSpc>
                <a:spcPts val="2879"/>
              </a:lnSpc>
              <a:buFont typeface="Arial" panose="020B0604020202020204" pitchFamily="34" charset="0"/>
              <a:buChar char="•"/>
            </a:pPr>
            <a:r>
              <a:rPr lang="en-US" sz="2400" dirty="0">
                <a:latin typeface="+mj-lt"/>
                <a:ea typeface="Poppins Bold"/>
                <a:cs typeface="Poppins" panose="020B0604020202020204" charset="0"/>
                <a:sym typeface="Poppins Bold"/>
              </a:rPr>
              <a:t>Monitor Business License Compliance Agreement </a:t>
            </a:r>
          </a:p>
          <a:p>
            <a:pPr marL="342900" indent="-342900" algn="just">
              <a:lnSpc>
                <a:spcPts val="2879"/>
              </a:lnSpc>
              <a:buFont typeface="Arial" panose="020B0604020202020204" pitchFamily="34" charset="0"/>
              <a:buChar char="•"/>
            </a:pPr>
            <a:r>
              <a:rPr lang="en-US" sz="2400" dirty="0">
                <a:latin typeface="+mj-lt"/>
                <a:ea typeface="Poppins Bold"/>
                <a:cs typeface="Poppins" panose="020B0604020202020204" charset="0"/>
                <a:sym typeface="Poppins Bold"/>
              </a:rPr>
              <a:t>Successfully refinanced the 2013 Water Revenue Bonds</a:t>
            </a:r>
          </a:p>
          <a:p>
            <a:pPr marL="342900" indent="-342900">
              <a:lnSpc>
                <a:spcPts val="2879"/>
              </a:lnSpc>
              <a:buFont typeface="Arial" panose="020B0604020202020204" pitchFamily="34" charset="0"/>
              <a:buChar char="•"/>
            </a:pPr>
            <a:endParaRPr lang="en-US" sz="2400" dirty="0">
              <a:ea typeface="Poppins Bold"/>
              <a:cs typeface="Poppins" panose="020B0604020202020204" charset="0"/>
              <a:sym typeface="Poppins Bold"/>
            </a:endParaRPr>
          </a:p>
          <a:p>
            <a:pPr>
              <a:lnSpc>
                <a:spcPts val="2879"/>
              </a:lnSpc>
            </a:pPr>
            <a:r>
              <a:rPr lang="en-US" sz="2400" b="1" dirty="0">
                <a:ea typeface="Poppins Bold"/>
                <a:cs typeface="Poppins" panose="020B0604020202020204" charset="0"/>
                <a:sym typeface="Poppins Bold"/>
              </a:rPr>
              <a:t>Information Technology:</a:t>
            </a:r>
          </a:p>
          <a:p>
            <a:pPr marL="342900" indent="-342900">
              <a:lnSpc>
                <a:spcPts val="2879"/>
              </a:lnSpc>
              <a:buFont typeface="Arial" panose="020B0604020202020204" pitchFamily="34" charset="0"/>
              <a:buChar char="•"/>
            </a:pPr>
            <a:r>
              <a:rPr lang="en-US" sz="2400" dirty="0">
                <a:ea typeface="Poppins Bold"/>
                <a:cs typeface="Poppins" panose="020B0604020202020204" charset="0"/>
                <a:sym typeface="Poppins Bold"/>
              </a:rPr>
              <a:t>Replace all structured cabling at the Police Station</a:t>
            </a:r>
          </a:p>
          <a:p>
            <a:pPr marL="342900" indent="-342900">
              <a:lnSpc>
                <a:spcPts val="2879"/>
              </a:lnSpc>
              <a:buFont typeface="Arial" panose="020B0604020202020204" pitchFamily="34" charset="0"/>
              <a:buChar char="•"/>
            </a:pPr>
            <a:r>
              <a:rPr lang="en-US" sz="2400" dirty="0">
                <a:ea typeface="Poppins Bold"/>
                <a:cs typeface="Poppins" panose="020B0604020202020204" charset="0"/>
                <a:sym typeface="Poppins Bold"/>
              </a:rPr>
              <a:t>Upgrade the Disaster Recovery environment</a:t>
            </a:r>
          </a:p>
          <a:p>
            <a:pPr marL="342900" indent="-342900">
              <a:lnSpc>
                <a:spcPts val="2879"/>
              </a:lnSpc>
              <a:buFont typeface="Arial" panose="020B0604020202020204" pitchFamily="34" charset="0"/>
              <a:buChar char="•"/>
            </a:pPr>
            <a:r>
              <a:rPr lang="en-US" sz="2400" dirty="0">
                <a:ea typeface="Poppins Bold"/>
                <a:cs typeface="Poppins" panose="020B0604020202020204" charset="0"/>
                <a:sym typeface="Poppins Bold"/>
              </a:rPr>
              <a:t>Modernize the audio video system for the Community Center Grand ballroom</a:t>
            </a:r>
          </a:p>
          <a:p>
            <a:pPr marL="342900" indent="-342900">
              <a:lnSpc>
                <a:spcPts val="2879"/>
              </a:lnSpc>
              <a:buFont typeface="Arial" panose="020B0604020202020204" pitchFamily="34" charset="0"/>
              <a:buChar char="•"/>
            </a:pPr>
            <a:r>
              <a:rPr lang="en-US" sz="2400" dirty="0">
                <a:ea typeface="Poppins Bold"/>
                <a:cs typeface="Poppins" panose="020B0604020202020204" charset="0"/>
                <a:sym typeface="Poppins Bold"/>
              </a:rPr>
              <a:t>Explore options to upgrade the City’s telecommunication systems</a:t>
            </a:r>
          </a:p>
          <a:p>
            <a:pPr marL="342900" indent="-342900">
              <a:lnSpc>
                <a:spcPts val="2879"/>
              </a:lnSpc>
              <a:buFont typeface="Arial" panose="020B0604020202020204" pitchFamily="34" charset="0"/>
              <a:buChar char="•"/>
            </a:pPr>
            <a:endParaRPr lang="en-US" sz="2400" dirty="0">
              <a:ea typeface="Poppins Bold"/>
              <a:cs typeface="Poppins" panose="020B0604020202020204" charset="0"/>
              <a:sym typeface="Poppins Bold"/>
            </a:endParaRPr>
          </a:p>
        </p:txBody>
      </p:sp>
      <p:grpSp>
        <p:nvGrpSpPr>
          <p:cNvPr id="47" name="Group 4">
            <a:extLst>
              <a:ext uri="{FF2B5EF4-FFF2-40B4-BE49-F238E27FC236}">
                <a16:creationId xmlns:a16="http://schemas.microsoft.com/office/drawing/2014/main" id="{AE02F768-2A7D-4071-8E77-EC7090E53B16}"/>
              </a:ext>
            </a:extLst>
          </p:cNvPr>
          <p:cNvGrpSpPr/>
          <p:nvPr/>
        </p:nvGrpSpPr>
        <p:grpSpPr>
          <a:xfrm>
            <a:off x="1" y="1"/>
            <a:ext cx="381000" cy="1149070"/>
            <a:chOff x="0" y="0"/>
            <a:chExt cx="144101" cy="512341"/>
          </a:xfrm>
        </p:grpSpPr>
        <p:sp>
          <p:nvSpPr>
            <p:cNvPr id="48" name="Freeform 5">
              <a:extLst>
                <a:ext uri="{FF2B5EF4-FFF2-40B4-BE49-F238E27FC236}">
                  <a16:creationId xmlns:a16="http://schemas.microsoft.com/office/drawing/2014/main" id="{3251C9A7-AC0B-4C7C-82C2-8EB8B5270055}"/>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49" name="TextBox 6">
              <a:extLst>
                <a:ext uri="{FF2B5EF4-FFF2-40B4-BE49-F238E27FC236}">
                  <a16:creationId xmlns:a16="http://schemas.microsoft.com/office/drawing/2014/main" id="{5870E863-1E07-4E88-BA9A-63645C5FCC1F}"/>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7"/>
          <p:cNvGrpSpPr/>
          <p:nvPr/>
        </p:nvGrpSpPr>
        <p:grpSpPr>
          <a:xfrm>
            <a:off x="0" y="0"/>
            <a:ext cx="547135" cy="1197944"/>
            <a:chOff x="0" y="0"/>
            <a:chExt cx="144101" cy="315508"/>
          </a:xfrm>
        </p:grpSpPr>
        <p:sp>
          <p:nvSpPr>
            <p:cNvPr id="8" name="Freeform 8"/>
            <p:cNvSpPr/>
            <p:nvPr/>
          </p:nvSpPr>
          <p:spPr>
            <a:xfrm>
              <a:off x="0" y="0"/>
              <a:ext cx="144101" cy="315508"/>
            </a:xfrm>
            <a:custGeom>
              <a:avLst/>
              <a:gdLst/>
              <a:ahLst/>
              <a:cxnLst/>
              <a:rect l="l" t="t" r="r" b="b"/>
              <a:pathLst>
                <a:path w="144101" h="315508">
                  <a:moveTo>
                    <a:pt x="0" y="0"/>
                  </a:moveTo>
                  <a:lnTo>
                    <a:pt x="144101" y="0"/>
                  </a:lnTo>
                  <a:lnTo>
                    <a:pt x="144101" y="315508"/>
                  </a:lnTo>
                  <a:lnTo>
                    <a:pt x="0" y="315508"/>
                  </a:lnTo>
                  <a:close/>
                </a:path>
              </a:pathLst>
            </a:custGeom>
            <a:solidFill>
              <a:srgbClr val="004AAD"/>
            </a:solidFill>
          </p:spPr>
        </p:sp>
        <p:sp>
          <p:nvSpPr>
            <p:cNvPr id="9" name="TextBox 9"/>
            <p:cNvSpPr txBox="1"/>
            <p:nvPr/>
          </p:nvSpPr>
          <p:spPr>
            <a:xfrm>
              <a:off x="0" y="-38100"/>
              <a:ext cx="144101" cy="353608"/>
            </a:xfrm>
            <a:prstGeom prst="rect">
              <a:avLst/>
            </a:prstGeom>
          </p:spPr>
          <p:txBody>
            <a:bodyPr lIns="50800" tIns="50800" rIns="50800" bIns="50800" rtlCol="0" anchor="ctr"/>
            <a:lstStyle/>
            <a:p>
              <a:pPr algn="ctr">
                <a:lnSpc>
                  <a:spcPts val="2659"/>
                </a:lnSpc>
                <a:spcBef>
                  <a:spcPct val="0"/>
                </a:spcBef>
              </a:pPr>
              <a:endParaRPr dirty="0"/>
            </a:p>
          </p:txBody>
        </p:sp>
      </p:grpSp>
      <p:sp>
        <p:nvSpPr>
          <p:cNvPr id="10" name="TextBox 10"/>
          <p:cNvSpPr txBox="1"/>
          <p:nvPr/>
        </p:nvSpPr>
        <p:spPr>
          <a:xfrm>
            <a:off x="659829" y="284794"/>
            <a:ext cx="12981302" cy="1741825"/>
          </a:xfrm>
          <a:prstGeom prst="rect">
            <a:avLst/>
          </a:prstGeom>
        </p:spPr>
        <p:txBody>
          <a:bodyPr lIns="0" tIns="0" rIns="0" bIns="0" rtlCol="0" anchor="t">
            <a:spAutoFit/>
          </a:bodyPr>
          <a:lstStyle/>
          <a:p>
            <a:pPr algn="l">
              <a:lnSpc>
                <a:spcPts val="6700"/>
              </a:lnSpc>
            </a:pPr>
            <a:r>
              <a:rPr lang="en-US" sz="6700" b="1" dirty="0">
                <a:solidFill>
                  <a:srgbClr val="292929"/>
                </a:solidFill>
                <a:latin typeface="DM Sans Bold"/>
                <a:ea typeface="DM Sans Bold"/>
                <a:cs typeface="DM Sans Bold"/>
                <a:sym typeface="DM Sans Bold"/>
              </a:rPr>
              <a:t>FY 26/27 BUDGET SUMMARY</a:t>
            </a:r>
          </a:p>
          <a:p>
            <a:pPr marL="0" lvl="0" indent="0" algn="l">
              <a:lnSpc>
                <a:spcPts val="6700"/>
              </a:lnSpc>
              <a:spcBef>
                <a:spcPct val="0"/>
              </a:spcBef>
            </a:pPr>
            <a:endParaRPr lang="en-US" sz="6700" b="1" dirty="0">
              <a:solidFill>
                <a:srgbClr val="292929"/>
              </a:solidFill>
              <a:latin typeface="DM Sans Bold"/>
              <a:ea typeface="DM Sans Bold"/>
              <a:cs typeface="DM Sans Bold"/>
              <a:sym typeface="DM Sans Bold"/>
            </a:endParaRPr>
          </a:p>
        </p:txBody>
      </p:sp>
      <p:sp>
        <p:nvSpPr>
          <p:cNvPr id="11" name="TextBox 11"/>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ADMINISTRATION &amp; SUPPORT DEPARTMENTS</a:t>
            </a:r>
          </a:p>
        </p:txBody>
      </p:sp>
      <p:sp>
        <p:nvSpPr>
          <p:cNvPr id="12" name="TextBox 12"/>
          <p:cNvSpPr txBox="1"/>
          <p:nvPr/>
        </p:nvSpPr>
        <p:spPr>
          <a:xfrm>
            <a:off x="1312522" y="2367936"/>
            <a:ext cx="15662955" cy="819263"/>
          </a:xfrm>
          <a:prstGeom prst="rect">
            <a:avLst/>
          </a:prstGeom>
        </p:spPr>
        <p:txBody>
          <a:bodyPr lIns="0" tIns="0" rIns="0" bIns="0" rtlCol="0" anchor="t">
            <a:spAutoFit/>
          </a:bodyPr>
          <a:lstStyle/>
          <a:p>
            <a:pPr marL="0" lvl="0" indent="0" algn="ctr">
              <a:lnSpc>
                <a:spcPts val="7213"/>
              </a:lnSpc>
            </a:pPr>
            <a:r>
              <a:rPr lang="en-US" sz="4000" b="1" spc="314" dirty="0">
                <a:solidFill>
                  <a:srgbClr val="000000"/>
                </a:solidFill>
                <a:latin typeface="Montserrat Bold"/>
                <a:ea typeface="Montserrat Bold"/>
                <a:cs typeface="Montserrat Bold"/>
                <a:sym typeface="Montserrat Bold"/>
              </a:rPr>
              <a:t>ADMIN &amp; SUPPORT TOTAL REQUEST = $</a:t>
            </a:r>
            <a:r>
              <a:rPr lang="en-US" sz="4000" b="1" spc="314" dirty="0">
                <a:latin typeface="Montserrat Bold"/>
                <a:ea typeface="Montserrat Bold"/>
                <a:cs typeface="Montserrat Bold"/>
                <a:sym typeface="Montserrat Bold"/>
              </a:rPr>
              <a:t>20,021,318</a:t>
            </a:r>
          </a:p>
        </p:txBody>
      </p:sp>
      <p:grpSp>
        <p:nvGrpSpPr>
          <p:cNvPr id="15" name="Group 3">
            <a:extLst>
              <a:ext uri="{FF2B5EF4-FFF2-40B4-BE49-F238E27FC236}">
                <a16:creationId xmlns:a16="http://schemas.microsoft.com/office/drawing/2014/main" id="{3AE737A3-13B7-4F99-8D60-C418E36A3E51}"/>
              </a:ext>
            </a:extLst>
          </p:cNvPr>
          <p:cNvGrpSpPr/>
          <p:nvPr/>
        </p:nvGrpSpPr>
        <p:grpSpPr>
          <a:xfrm>
            <a:off x="0" y="9550557"/>
            <a:ext cx="18288000" cy="736443"/>
            <a:chOff x="0" y="0"/>
            <a:chExt cx="5439719" cy="575567"/>
          </a:xfrm>
        </p:grpSpPr>
        <p:sp>
          <p:nvSpPr>
            <p:cNvPr id="16" name="Freeform 4">
              <a:extLst>
                <a:ext uri="{FF2B5EF4-FFF2-40B4-BE49-F238E27FC236}">
                  <a16:creationId xmlns:a16="http://schemas.microsoft.com/office/drawing/2014/main" id="{C5F7A06D-F42A-447E-B1A0-60ABCF64CAA5}"/>
                </a:ext>
              </a:extLst>
            </p:cNvPr>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17" name="TextBox 5">
              <a:extLst>
                <a:ext uri="{FF2B5EF4-FFF2-40B4-BE49-F238E27FC236}">
                  <a16:creationId xmlns:a16="http://schemas.microsoft.com/office/drawing/2014/main" id="{7039D2DD-92AA-4B1B-9BEC-D5186A2AB70D}"/>
                </a:ext>
              </a:extLst>
            </p:cNvPr>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18" name="TextBox 24">
            <a:extLst>
              <a:ext uri="{FF2B5EF4-FFF2-40B4-BE49-F238E27FC236}">
                <a16:creationId xmlns:a16="http://schemas.microsoft.com/office/drawing/2014/main" id="{E5EBDE9F-69DD-414A-A82B-1EEC41B58268}"/>
              </a:ext>
            </a:extLst>
          </p:cNvPr>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ADMINISTRATION &amp; SUPPORT DEPARTMENTS</a:t>
            </a:r>
          </a:p>
        </p:txBody>
      </p:sp>
      <p:sp>
        <p:nvSpPr>
          <p:cNvPr id="19" name="TextBox 26">
            <a:extLst>
              <a:ext uri="{FF2B5EF4-FFF2-40B4-BE49-F238E27FC236}">
                <a16:creationId xmlns:a16="http://schemas.microsoft.com/office/drawing/2014/main" id="{8F37A44F-9405-4F89-B35F-C3B7EF6FBEF5}"/>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pic>
        <p:nvPicPr>
          <p:cNvPr id="2" name="Picture 1">
            <a:extLst>
              <a:ext uri="{FF2B5EF4-FFF2-40B4-BE49-F238E27FC236}">
                <a16:creationId xmlns:a16="http://schemas.microsoft.com/office/drawing/2014/main" id="{46318B42-E574-45B0-ADF9-8959D4608527}"/>
              </a:ext>
            </a:extLst>
          </p:cNvPr>
          <p:cNvPicPr>
            <a:picLocks noChangeAspect="1"/>
          </p:cNvPicPr>
          <p:nvPr/>
        </p:nvPicPr>
        <p:blipFill>
          <a:blip r:embed="rId2"/>
          <a:stretch>
            <a:fillRect/>
          </a:stretch>
        </p:blipFill>
        <p:spPr>
          <a:xfrm>
            <a:off x="1066800" y="3924300"/>
            <a:ext cx="7810500" cy="3457575"/>
          </a:xfrm>
          <a:prstGeom prst="rect">
            <a:avLst/>
          </a:prstGeom>
        </p:spPr>
      </p:pic>
      <p:pic>
        <p:nvPicPr>
          <p:cNvPr id="3" name="Picture 2">
            <a:extLst>
              <a:ext uri="{FF2B5EF4-FFF2-40B4-BE49-F238E27FC236}">
                <a16:creationId xmlns:a16="http://schemas.microsoft.com/office/drawing/2014/main" id="{89B43475-6F86-4D52-A3EF-A0CC3A40E340}"/>
              </a:ext>
            </a:extLst>
          </p:cNvPr>
          <p:cNvPicPr>
            <a:picLocks noChangeAspect="1"/>
          </p:cNvPicPr>
          <p:nvPr/>
        </p:nvPicPr>
        <p:blipFill>
          <a:blip r:embed="rId3"/>
          <a:stretch>
            <a:fillRect/>
          </a:stretch>
        </p:blipFill>
        <p:spPr>
          <a:xfrm>
            <a:off x="9067800" y="3924300"/>
            <a:ext cx="7810500" cy="3457575"/>
          </a:xfrm>
          <a:prstGeom prst="rect">
            <a:avLst/>
          </a:prstGeom>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4AAD"/>
        </a:solidFill>
        <a:effectLst/>
      </p:bgPr>
    </p:bg>
    <p:spTree>
      <p:nvGrpSpPr>
        <p:cNvPr id="1" name=""/>
        <p:cNvGrpSpPr/>
        <p:nvPr/>
      </p:nvGrpSpPr>
      <p:grpSpPr>
        <a:xfrm>
          <a:off x="0" y="0"/>
          <a:ext cx="0" cy="0"/>
          <a:chOff x="0" y="0"/>
          <a:chExt cx="0" cy="0"/>
        </a:xfrm>
      </p:grpSpPr>
      <p:grpSp>
        <p:nvGrpSpPr>
          <p:cNvPr id="2" name="Group 2"/>
          <p:cNvGrpSpPr/>
          <p:nvPr/>
        </p:nvGrpSpPr>
        <p:grpSpPr>
          <a:xfrm>
            <a:off x="-970541" y="490653"/>
            <a:ext cx="1601933" cy="9288425"/>
            <a:chOff x="0" y="0"/>
            <a:chExt cx="421908" cy="2446334"/>
          </a:xfrm>
        </p:grpSpPr>
        <p:sp>
          <p:nvSpPr>
            <p:cNvPr id="3" name="Freeform 3"/>
            <p:cNvSpPr/>
            <p:nvPr/>
          </p:nvSpPr>
          <p:spPr>
            <a:xfrm>
              <a:off x="0" y="0"/>
              <a:ext cx="421908" cy="2446334"/>
            </a:xfrm>
            <a:custGeom>
              <a:avLst/>
              <a:gdLst/>
              <a:ahLst/>
              <a:cxnLst/>
              <a:rect l="l" t="t" r="r" b="b"/>
              <a:pathLst>
                <a:path w="421908" h="2446334">
                  <a:moveTo>
                    <a:pt x="210954" y="0"/>
                  </a:moveTo>
                  <a:lnTo>
                    <a:pt x="210954" y="0"/>
                  </a:lnTo>
                  <a:cubicBezTo>
                    <a:pt x="266903" y="0"/>
                    <a:pt x="320560" y="22225"/>
                    <a:pt x="360121" y="61787"/>
                  </a:cubicBezTo>
                  <a:cubicBezTo>
                    <a:pt x="399683" y="101349"/>
                    <a:pt x="421908" y="155006"/>
                    <a:pt x="421908" y="210954"/>
                  </a:cubicBezTo>
                  <a:lnTo>
                    <a:pt x="421908" y="2235380"/>
                  </a:lnTo>
                  <a:cubicBezTo>
                    <a:pt x="421908" y="2291329"/>
                    <a:pt x="399683" y="2344986"/>
                    <a:pt x="360121" y="2384547"/>
                  </a:cubicBezTo>
                  <a:cubicBezTo>
                    <a:pt x="320560" y="2424109"/>
                    <a:pt x="266903" y="2446334"/>
                    <a:pt x="210954" y="2446334"/>
                  </a:cubicBezTo>
                  <a:lnTo>
                    <a:pt x="210954" y="2446334"/>
                  </a:lnTo>
                  <a:cubicBezTo>
                    <a:pt x="155006" y="2446334"/>
                    <a:pt x="101349" y="2424109"/>
                    <a:pt x="61787" y="2384547"/>
                  </a:cubicBezTo>
                  <a:cubicBezTo>
                    <a:pt x="22225" y="2344986"/>
                    <a:pt x="0" y="2291329"/>
                    <a:pt x="0" y="2235380"/>
                  </a:cubicBezTo>
                  <a:lnTo>
                    <a:pt x="0" y="210954"/>
                  </a:lnTo>
                  <a:cubicBezTo>
                    <a:pt x="0" y="155006"/>
                    <a:pt x="22225" y="101349"/>
                    <a:pt x="61787" y="61787"/>
                  </a:cubicBezTo>
                  <a:cubicBezTo>
                    <a:pt x="101349" y="22225"/>
                    <a:pt x="155006" y="0"/>
                    <a:pt x="210954" y="0"/>
                  </a:cubicBezTo>
                  <a:close/>
                </a:path>
              </a:pathLst>
            </a:custGeom>
            <a:solidFill>
              <a:srgbClr val="FDFDFD"/>
            </a:solidFill>
          </p:spPr>
        </p:sp>
        <p:sp>
          <p:nvSpPr>
            <p:cNvPr id="4" name="TextBox 4"/>
            <p:cNvSpPr txBox="1"/>
            <p:nvPr/>
          </p:nvSpPr>
          <p:spPr>
            <a:xfrm>
              <a:off x="0" y="-47625"/>
              <a:ext cx="421908" cy="2493959"/>
            </a:xfrm>
            <a:prstGeom prst="rect">
              <a:avLst/>
            </a:prstGeom>
          </p:spPr>
          <p:txBody>
            <a:bodyPr lIns="50800" tIns="50800" rIns="50800" bIns="50800" rtlCol="0" anchor="ctr"/>
            <a:lstStyle/>
            <a:p>
              <a:pPr algn="ctr">
                <a:lnSpc>
                  <a:spcPts val="2659"/>
                </a:lnSpc>
              </a:pPr>
              <a:endParaRPr dirty="0"/>
            </a:p>
          </p:txBody>
        </p:sp>
      </p:grpSp>
      <p:grpSp>
        <p:nvGrpSpPr>
          <p:cNvPr id="5" name="Group 5"/>
          <p:cNvGrpSpPr/>
          <p:nvPr/>
        </p:nvGrpSpPr>
        <p:grpSpPr>
          <a:xfrm>
            <a:off x="270681" y="1221968"/>
            <a:ext cx="5433658" cy="7843064"/>
            <a:chOff x="0" y="0"/>
            <a:chExt cx="1047954" cy="1512641"/>
          </a:xfrm>
        </p:grpSpPr>
        <p:sp>
          <p:nvSpPr>
            <p:cNvPr id="6" name="Freeform 6"/>
            <p:cNvSpPr/>
            <p:nvPr/>
          </p:nvSpPr>
          <p:spPr>
            <a:xfrm>
              <a:off x="0" y="0"/>
              <a:ext cx="1047954" cy="1512641"/>
            </a:xfrm>
            <a:custGeom>
              <a:avLst/>
              <a:gdLst/>
              <a:ahLst/>
              <a:cxnLst/>
              <a:rect l="l" t="t" r="r" b="b"/>
              <a:pathLst>
                <a:path w="1047954" h="1512641">
                  <a:moveTo>
                    <a:pt x="7124" y="0"/>
                  </a:moveTo>
                  <a:lnTo>
                    <a:pt x="1040830" y="0"/>
                  </a:lnTo>
                  <a:cubicBezTo>
                    <a:pt x="1042720" y="0"/>
                    <a:pt x="1044532" y="751"/>
                    <a:pt x="1045868" y="2087"/>
                  </a:cubicBezTo>
                  <a:cubicBezTo>
                    <a:pt x="1047204" y="3423"/>
                    <a:pt x="1047954" y="5235"/>
                    <a:pt x="1047954" y="7124"/>
                  </a:cubicBezTo>
                  <a:lnTo>
                    <a:pt x="1047954" y="1505517"/>
                  </a:lnTo>
                  <a:cubicBezTo>
                    <a:pt x="1047954" y="1507406"/>
                    <a:pt x="1047204" y="1509218"/>
                    <a:pt x="1045868" y="1510554"/>
                  </a:cubicBezTo>
                  <a:cubicBezTo>
                    <a:pt x="1044532" y="1511890"/>
                    <a:pt x="1042720" y="1512641"/>
                    <a:pt x="1040830" y="1512641"/>
                  </a:cubicBezTo>
                  <a:lnTo>
                    <a:pt x="7124" y="1512641"/>
                  </a:lnTo>
                  <a:cubicBezTo>
                    <a:pt x="5235" y="1512641"/>
                    <a:pt x="3423" y="1511890"/>
                    <a:pt x="2087" y="1510554"/>
                  </a:cubicBezTo>
                  <a:cubicBezTo>
                    <a:pt x="751" y="1509218"/>
                    <a:pt x="0" y="1507406"/>
                    <a:pt x="0" y="1505517"/>
                  </a:cubicBezTo>
                  <a:lnTo>
                    <a:pt x="0" y="7124"/>
                  </a:lnTo>
                  <a:cubicBezTo>
                    <a:pt x="0" y="5235"/>
                    <a:pt x="751" y="3423"/>
                    <a:pt x="2087" y="2087"/>
                  </a:cubicBezTo>
                  <a:cubicBezTo>
                    <a:pt x="3423" y="751"/>
                    <a:pt x="5235" y="0"/>
                    <a:pt x="7124" y="0"/>
                  </a:cubicBezTo>
                  <a:close/>
                </a:path>
              </a:pathLst>
            </a:custGeom>
            <a:blipFill>
              <a:blip r:embed="rId2"/>
              <a:stretch>
                <a:fillRect l="-7736" r="-7736"/>
              </a:stretch>
            </a:blipFill>
          </p:spPr>
        </p:sp>
      </p:grpSp>
      <p:grpSp>
        <p:nvGrpSpPr>
          <p:cNvPr id="7" name="Group 7"/>
          <p:cNvGrpSpPr/>
          <p:nvPr/>
        </p:nvGrpSpPr>
        <p:grpSpPr>
          <a:xfrm>
            <a:off x="17687925" y="2772825"/>
            <a:ext cx="1601933" cy="4741351"/>
            <a:chOff x="0" y="0"/>
            <a:chExt cx="421908" cy="1248751"/>
          </a:xfrm>
        </p:grpSpPr>
        <p:sp>
          <p:nvSpPr>
            <p:cNvPr id="8" name="Freeform 8"/>
            <p:cNvSpPr/>
            <p:nvPr/>
          </p:nvSpPr>
          <p:spPr>
            <a:xfrm>
              <a:off x="0" y="0"/>
              <a:ext cx="421908" cy="1248751"/>
            </a:xfrm>
            <a:custGeom>
              <a:avLst/>
              <a:gdLst/>
              <a:ahLst/>
              <a:cxnLst/>
              <a:rect l="l" t="t" r="r" b="b"/>
              <a:pathLst>
                <a:path w="421908" h="1248751">
                  <a:moveTo>
                    <a:pt x="210954" y="0"/>
                  </a:moveTo>
                  <a:lnTo>
                    <a:pt x="210954" y="0"/>
                  </a:lnTo>
                  <a:cubicBezTo>
                    <a:pt x="266903" y="0"/>
                    <a:pt x="320560" y="22225"/>
                    <a:pt x="360121" y="61787"/>
                  </a:cubicBezTo>
                  <a:cubicBezTo>
                    <a:pt x="399683" y="101349"/>
                    <a:pt x="421908" y="155006"/>
                    <a:pt x="421908" y="210954"/>
                  </a:cubicBezTo>
                  <a:lnTo>
                    <a:pt x="421908" y="1037797"/>
                  </a:lnTo>
                  <a:cubicBezTo>
                    <a:pt x="421908" y="1093745"/>
                    <a:pt x="399683" y="1147402"/>
                    <a:pt x="360121" y="1186964"/>
                  </a:cubicBezTo>
                  <a:cubicBezTo>
                    <a:pt x="320560" y="1226525"/>
                    <a:pt x="266903" y="1248751"/>
                    <a:pt x="210954" y="1248751"/>
                  </a:cubicBezTo>
                  <a:lnTo>
                    <a:pt x="210954" y="1248751"/>
                  </a:lnTo>
                  <a:cubicBezTo>
                    <a:pt x="155006" y="1248751"/>
                    <a:pt x="101349" y="1226525"/>
                    <a:pt x="61787" y="1186964"/>
                  </a:cubicBezTo>
                  <a:cubicBezTo>
                    <a:pt x="22225" y="1147402"/>
                    <a:pt x="0" y="1093745"/>
                    <a:pt x="0" y="1037797"/>
                  </a:cubicBezTo>
                  <a:lnTo>
                    <a:pt x="0" y="210954"/>
                  </a:lnTo>
                  <a:cubicBezTo>
                    <a:pt x="0" y="155006"/>
                    <a:pt x="22225" y="101349"/>
                    <a:pt x="61787" y="61787"/>
                  </a:cubicBezTo>
                  <a:cubicBezTo>
                    <a:pt x="101349" y="22225"/>
                    <a:pt x="155006" y="0"/>
                    <a:pt x="210954" y="0"/>
                  </a:cubicBezTo>
                  <a:close/>
                </a:path>
              </a:pathLst>
            </a:custGeom>
            <a:solidFill>
              <a:srgbClr val="FDFDFD"/>
            </a:solidFill>
          </p:spPr>
        </p:sp>
        <p:sp>
          <p:nvSpPr>
            <p:cNvPr id="9" name="TextBox 9"/>
            <p:cNvSpPr txBox="1"/>
            <p:nvPr/>
          </p:nvSpPr>
          <p:spPr>
            <a:xfrm>
              <a:off x="0" y="-47625"/>
              <a:ext cx="421908" cy="1296376"/>
            </a:xfrm>
            <a:prstGeom prst="rect">
              <a:avLst/>
            </a:prstGeom>
          </p:spPr>
          <p:txBody>
            <a:bodyPr lIns="50800" tIns="50800" rIns="50800" bIns="50800" rtlCol="0" anchor="ctr"/>
            <a:lstStyle/>
            <a:p>
              <a:pPr algn="ctr">
                <a:lnSpc>
                  <a:spcPts val="2659"/>
                </a:lnSpc>
              </a:pPr>
              <a:endParaRPr dirty="0"/>
            </a:p>
          </p:txBody>
        </p:sp>
      </p:grpSp>
      <p:sp>
        <p:nvSpPr>
          <p:cNvPr id="10" name="Freeform 10"/>
          <p:cNvSpPr/>
          <p:nvPr/>
        </p:nvSpPr>
        <p:spPr>
          <a:xfrm>
            <a:off x="6796109" y="7971829"/>
            <a:ext cx="2171388" cy="2152172"/>
          </a:xfrm>
          <a:custGeom>
            <a:avLst/>
            <a:gdLst/>
            <a:ahLst/>
            <a:cxnLst/>
            <a:rect l="l" t="t" r="r" b="b"/>
            <a:pathLst>
              <a:path w="2171388" h="2152172">
                <a:moveTo>
                  <a:pt x="0" y="0"/>
                </a:moveTo>
                <a:lnTo>
                  <a:pt x="2171388" y="0"/>
                </a:lnTo>
                <a:lnTo>
                  <a:pt x="2171388" y="2152172"/>
                </a:lnTo>
                <a:lnTo>
                  <a:pt x="0" y="2152172"/>
                </a:lnTo>
                <a:lnTo>
                  <a:pt x="0" y="0"/>
                </a:lnTo>
                <a:close/>
              </a:path>
            </a:pathLst>
          </a:custGeom>
          <a:blipFill>
            <a:blip r:embed="rId3"/>
            <a:stretch>
              <a:fillRect/>
            </a:stretch>
          </a:blipFill>
        </p:spPr>
      </p:sp>
      <p:sp>
        <p:nvSpPr>
          <p:cNvPr id="11" name="Freeform 11"/>
          <p:cNvSpPr/>
          <p:nvPr/>
        </p:nvSpPr>
        <p:spPr>
          <a:xfrm>
            <a:off x="9912461" y="8764346"/>
            <a:ext cx="3491726" cy="1270157"/>
          </a:xfrm>
          <a:custGeom>
            <a:avLst/>
            <a:gdLst/>
            <a:ahLst/>
            <a:cxnLst/>
            <a:rect l="l" t="t" r="r" b="b"/>
            <a:pathLst>
              <a:path w="3491726" h="1270157">
                <a:moveTo>
                  <a:pt x="0" y="0"/>
                </a:moveTo>
                <a:lnTo>
                  <a:pt x="3491726" y="0"/>
                </a:lnTo>
                <a:lnTo>
                  <a:pt x="3491726" y="1270157"/>
                </a:lnTo>
                <a:lnTo>
                  <a:pt x="0" y="1270157"/>
                </a:lnTo>
                <a:lnTo>
                  <a:pt x="0" y="0"/>
                </a:lnTo>
                <a:close/>
              </a:path>
            </a:pathLst>
          </a:custGeom>
          <a:blipFill>
            <a:blip r:embed="rId4"/>
            <a:stretch>
              <a:fillRect/>
            </a:stretch>
          </a:blipFill>
        </p:spPr>
      </p:sp>
      <p:sp>
        <p:nvSpPr>
          <p:cNvPr id="12" name="Freeform 12"/>
          <p:cNvSpPr/>
          <p:nvPr/>
        </p:nvSpPr>
        <p:spPr>
          <a:xfrm>
            <a:off x="14242022" y="8965608"/>
            <a:ext cx="3354848" cy="1006454"/>
          </a:xfrm>
          <a:custGeom>
            <a:avLst/>
            <a:gdLst/>
            <a:ahLst/>
            <a:cxnLst/>
            <a:rect l="l" t="t" r="r" b="b"/>
            <a:pathLst>
              <a:path w="3354848" h="1006454">
                <a:moveTo>
                  <a:pt x="0" y="0"/>
                </a:moveTo>
                <a:lnTo>
                  <a:pt x="3354848" y="0"/>
                </a:lnTo>
                <a:lnTo>
                  <a:pt x="3354848" y="1006454"/>
                </a:lnTo>
                <a:lnTo>
                  <a:pt x="0" y="1006454"/>
                </a:lnTo>
                <a:lnTo>
                  <a:pt x="0" y="0"/>
                </a:lnTo>
                <a:close/>
              </a:path>
            </a:pathLst>
          </a:custGeom>
          <a:blipFill>
            <a:blip r:embed="rId5"/>
            <a:stretch>
              <a:fillRect/>
            </a:stretch>
          </a:blipFill>
        </p:spPr>
      </p:sp>
      <p:sp>
        <p:nvSpPr>
          <p:cNvPr id="13" name="TextBox 13"/>
          <p:cNvSpPr txBox="1"/>
          <p:nvPr/>
        </p:nvSpPr>
        <p:spPr>
          <a:xfrm>
            <a:off x="6408471" y="2857500"/>
            <a:ext cx="6034136" cy="3524042"/>
          </a:xfrm>
          <a:prstGeom prst="rect">
            <a:avLst/>
          </a:prstGeom>
        </p:spPr>
        <p:txBody>
          <a:bodyPr wrap="square" lIns="0" tIns="0" rIns="0" bIns="0" rtlCol="0" anchor="t">
            <a:spAutoFit/>
          </a:bodyPr>
          <a:lstStyle/>
          <a:p>
            <a:pPr algn="l">
              <a:lnSpc>
                <a:spcPts val="13382"/>
              </a:lnSpc>
            </a:pPr>
            <a:r>
              <a:rPr lang="en-US" sz="15207" spc="-304" dirty="0">
                <a:solidFill>
                  <a:srgbClr val="FDFDFD"/>
                </a:solidFill>
                <a:latin typeface="League Gothic"/>
                <a:ea typeface="League Gothic"/>
                <a:cs typeface="League Gothic"/>
                <a:sym typeface="League Gothic"/>
              </a:rPr>
              <a:t>PUBLIC </a:t>
            </a:r>
          </a:p>
          <a:p>
            <a:pPr algn="l">
              <a:lnSpc>
                <a:spcPts val="13382"/>
              </a:lnSpc>
            </a:pPr>
            <a:r>
              <a:rPr lang="en-US" sz="15207" spc="-304" dirty="0">
                <a:solidFill>
                  <a:srgbClr val="FDFDFD"/>
                </a:solidFill>
                <a:latin typeface="League Gothic"/>
                <a:ea typeface="League Gothic"/>
                <a:cs typeface="League Gothic"/>
                <a:sym typeface="League Gothic"/>
              </a:rPr>
              <a:t>SAFETY</a:t>
            </a:r>
          </a:p>
        </p:txBody>
      </p:sp>
      <p:sp>
        <p:nvSpPr>
          <p:cNvPr id="14" name="TextBox 14"/>
          <p:cNvSpPr txBox="1"/>
          <p:nvPr/>
        </p:nvSpPr>
        <p:spPr>
          <a:xfrm>
            <a:off x="11658324" y="4005685"/>
            <a:ext cx="1377215" cy="766876"/>
          </a:xfrm>
          <a:prstGeom prst="rect">
            <a:avLst/>
          </a:prstGeom>
        </p:spPr>
        <p:txBody>
          <a:bodyPr lIns="0" tIns="0" rIns="0" bIns="0" rtlCol="0" anchor="t">
            <a:spAutoFit/>
          </a:bodyPr>
          <a:lstStyle/>
          <a:p>
            <a:pPr algn="l">
              <a:lnSpc>
                <a:spcPts val="5997"/>
              </a:lnSpc>
            </a:pPr>
            <a:r>
              <a:rPr lang="en-US" sz="4722" b="1" dirty="0">
                <a:solidFill>
                  <a:srgbClr val="FDFDFD"/>
                </a:solidFill>
                <a:latin typeface="Arimo Bold"/>
                <a:ea typeface="Arimo Bold"/>
                <a:cs typeface="Arimo Bold"/>
                <a:sym typeface="Arimo Bold"/>
              </a:rPr>
              <a:t>Fire</a:t>
            </a:r>
          </a:p>
        </p:txBody>
      </p:sp>
      <p:sp>
        <p:nvSpPr>
          <p:cNvPr id="15" name="TextBox 15"/>
          <p:cNvSpPr txBox="1"/>
          <p:nvPr/>
        </p:nvSpPr>
        <p:spPr>
          <a:xfrm>
            <a:off x="11649117" y="4864455"/>
            <a:ext cx="3275558" cy="758117"/>
          </a:xfrm>
          <a:prstGeom prst="rect">
            <a:avLst/>
          </a:prstGeom>
        </p:spPr>
        <p:txBody>
          <a:bodyPr lIns="0" tIns="0" rIns="0" bIns="0" rtlCol="0" anchor="t">
            <a:spAutoFit/>
          </a:bodyPr>
          <a:lstStyle/>
          <a:p>
            <a:pPr marL="0" lvl="1" indent="0" algn="l">
              <a:lnSpc>
                <a:spcPts val="5997"/>
              </a:lnSpc>
              <a:spcBef>
                <a:spcPct val="0"/>
              </a:spcBef>
            </a:pPr>
            <a:r>
              <a:rPr lang="en-US" sz="4722" b="1" u="none" strike="noStrike" dirty="0">
                <a:solidFill>
                  <a:srgbClr val="FDFDFD"/>
                </a:solidFill>
                <a:latin typeface="Arimo Bold"/>
                <a:ea typeface="Arimo Bold"/>
                <a:cs typeface="Arimo Bold"/>
                <a:sym typeface="Arimo Bold"/>
              </a:rPr>
              <a:t>Ambulance</a:t>
            </a:r>
          </a:p>
        </p:txBody>
      </p:sp>
      <p:sp>
        <p:nvSpPr>
          <p:cNvPr id="16" name="TextBox 16"/>
          <p:cNvSpPr txBox="1"/>
          <p:nvPr/>
        </p:nvSpPr>
        <p:spPr>
          <a:xfrm>
            <a:off x="11649117" y="3086100"/>
            <a:ext cx="1931721" cy="758117"/>
          </a:xfrm>
          <a:prstGeom prst="rect">
            <a:avLst/>
          </a:prstGeom>
        </p:spPr>
        <p:txBody>
          <a:bodyPr lIns="0" tIns="0" rIns="0" bIns="0" rtlCol="0" anchor="t">
            <a:spAutoFit/>
          </a:bodyPr>
          <a:lstStyle/>
          <a:p>
            <a:pPr marL="0" lvl="1" indent="0" algn="l">
              <a:lnSpc>
                <a:spcPts val="5997"/>
              </a:lnSpc>
              <a:spcBef>
                <a:spcPct val="0"/>
              </a:spcBef>
            </a:pPr>
            <a:r>
              <a:rPr lang="en-US" sz="4722" b="1" u="none" strike="noStrike" dirty="0">
                <a:solidFill>
                  <a:srgbClr val="FDFDFD"/>
                </a:solidFill>
                <a:latin typeface="Arimo Bold"/>
                <a:ea typeface="Arimo Bold"/>
                <a:cs typeface="Arimo Bold"/>
                <a:sym typeface="Arimo Bold"/>
              </a:rPr>
              <a:t>Police</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2"/>
          <p:cNvSpPr txBox="1"/>
          <p:nvPr/>
        </p:nvSpPr>
        <p:spPr>
          <a:xfrm>
            <a:off x="554062" y="1921025"/>
            <a:ext cx="6326614" cy="524118"/>
          </a:xfrm>
          <a:prstGeom prst="rect">
            <a:avLst/>
          </a:prstGeom>
        </p:spPr>
        <p:txBody>
          <a:bodyPr lIns="0" tIns="0" rIns="0" bIns="0" rtlCol="0" anchor="t">
            <a:spAutoFit/>
          </a:bodyPr>
          <a:lstStyle/>
          <a:p>
            <a:pPr algn="l">
              <a:lnSpc>
                <a:spcPts val="4311"/>
              </a:lnSpc>
              <a:spcBef>
                <a:spcPct val="0"/>
              </a:spcBef>
            </a:pPr>
            <a:r>
              <a:rPr lang="en-US" sz="3079" b="1" dirty="0">
                <a:solidFill>
                  <a:srgbClr val="004AAD"/>
                </a:solidFill>
                <a:latin typeface="Poppins Bold"/>
                <a:ea typeface="Poppins Bold"/>
                <a:cs typeface="Poppins Bold"/>
                <a:sym typeface="Poppins Bold"/>
              </a:rPr>
              <a:t>Communications Bureau</a:t>
            </a:r>
          </a:p>
        </p:txBody>
      </p:sp>
      <p:sp>
        <p:nvSpPr>
          <p:cNvPr id="23" name="TextBox 23"/>
          <p:cNvSpPr txBox="1"/>
          <p:nvPr/>
        </p:nvSpPr>
        <p:spPr>
          <a:xfrm>
            <a:off x="558572" y="4157554"/>
            <a:ext cx="3557292" cy="524118"/>
          </a:xfrm>
          <a:prstGeom prst="rect">
            <a:avLst/>
          </a:prstGeom>
        </p:spPr>
        <p:txBody>
          <a:bodyPr wrap="square" lIns="0" tIns="0" rIns="0" bIns="0" rtlCol="0" anchor="t">
            <a:spAutoFit/>
          </a:bodyPr>
          <a:lstStyle/>
          <a:p>
            <a:pPr algn="l">
              <a:lnSpc>
                <a:spcPts val="4311"/>
              </a:lnSpc>
              <a:spcBef>
                <a:spcPct val="0"/>
              </a:spcBef>
            </a:pPr>
            <a:r>
              <a:rPr lang="en-US" sz="3079" b="1" dirty="0">
                <a:solidFill>
                  <a:srgbClr val="004AAD"/>
                </a:solidFill>
                <a:latin typeface="Poppins Bold"/>
                <a:ea typeface="Poppins Bold"/>
                <a:cs typeface="Poppins Bold"/>
                <a:sym typeface="Poppins Bold"/>
              </a:rPr>
              <a:t>Records Division </a:t>
            </a:r>
          </a:p>
        </p:txBody>
      </p:sp>
      <p:sp>
        <p:nvSpPr>
          <p:cNvPr id="24" name="TextBox 24"/>
          <p:cNvSpPr txBox="1"/>
          <p:nvPr/>
        </p:nvSpPr>
        <p:spPr>
          <a:xfrm>
            <a:off x="528091" y="4845544"/>
            <a:ext cx="8410429" cy="1043042"/>
          </a:xfrm>
          <a:prstGeom prst="rect">
            <a:avLst/>
          </a:prstGeom>
        </p:spPr>
        <p:txBody>
          <a:bodyPr lIns="0" tIns="0" rIns="0" bIns="0" rtlCol="0" anchor="t">
            <a:spAutoFit/>
          </a:bodyPr>
          <a:lstStyle/>
          <a:p>
            <a:pPr algn="l">
              <a:lnSpc>
                <a:spcPts val="2028"/>
              </a:lnSpc>
            </a:pPr>
            <a:r>
              <a:rPr lang="en-US" sz="2400" dirty="0">
                <a:solidFill>
                  <a:srgbClr val="000000"/>
                </a:solidFill>
                <a:latin typeface="+mj-lt"/>
                <a:ea typeface="Poppins"/>
                <a:cs typeface="Poppins"/>
                <a:sym typeface="Poppins"/>
              </a:rPr>
              <a:t>Responded to more than an average of 80 public records requests per week</a:t>
            </a:r>
          </a:p>
          <a:p>
            <a:pPr algn="l">
              <a:lnSpc>
                <a:spcPts val="2028"/>
              </a:lnSpc>
            </a:pPr>
            <a:endParaRPr lang="en-US" sz="2400" dirty="0">
              <a:solidFill>
                <a:srgbClr val="000000"/>
              </a:solidFill>
              <a:latin typeface="+mj-lt"/>
              <a:ea typeface="Poppins"/>
              <a:cs typeface="Poppins"/>
              <a:sym typeface="Poppins"/>
            </a:endParaRPr>
          </a:p>
          <a:p>
            <a:pPr algn="l">
              <a:lnSpc>
                <a:spcPts val="2028"/>
              </a:lnSpc>
            </a:pPr>
            <a:r>
              <a:rPr lang="en-US" sz="2400" dirty="0">
                <a:solidFill>
                  <a:srgbClr val="000000"/>
                </a:solidFill>
                <a:latin typeface="+mj-lt"/>
                <a:ea typeface="Poppins"/>
                <a:cs typeface="Poppins"/>
                <a:sym typeface="Poppins"/>
              </a:rPr>
              <a:t>Processed over 4,800 parking permits</a:t>
            </a:r>
          </a:p>
        </p:txBody>
      </p:sp>
      <p:sp>
        <p:nvSpPr>
          <p:cNvPr id="25" name="TextBox 25"/>
          <p:cNvSpPr txBox="1"/>
          <p:nvPr/>
        </p:nvSpPr>
        <p:spPr>
          <a:xfrm>
            <a:off x="577509" y="2641154"/>
            <a:ext cx="7423492" cy="1291187"/>
          </a:xfrm>
          <a:prstGeom prst="rect">
            <a:avLst/>
          </a:prstGeom>
        </p:spPr>
        <p:txBody>
          <a:bodyPr wrap="square" lIns="0" tIns="0" rIns="0" bIns="0" rtlCol="0" anchor="t">
            <a:spAutoFit/>
          </a:bodyPr>
          <a:lstStyle/>
          <a:p>
            <a:pPr algn="l">
              <a:lnSpc>
                <a:spcPts val="2030"/>
              </a:lnSpc>
            </a:pPr>
            <a:r>
              <a:rPr lang="en-US" sz="2400" dirty="0">
                <a:solidFill>
                  <a:srgbClr val="000000"/>
                </a:solidFill>
                <a:latin typeface="+mj-lt"/>
                <a:ea typeface="Poppins"/>
                <a:cs typeface="Poppins"/>
                <a:sym typeface="Poppins"/>
              </a:rPr>
              <a:t>Responded to over 35,000 combined calls for service</a:t>
            </a:r>
          </a:p>
          <a:p>
            <a:pPr algn="l">
              <a:lnSpc>
                <a:spcPts val="2030"/>
              </a:lnSpc>
            </a:pPr>
            <a:endParaRPr lang="en-US" sz="2400" dirty="0">
              <a:solidFill>
                <a:srgbClr val="000000"/>
              </a:solidFill>
              <a:latin typeface="+mj-lt"/>
              <a:ea typeface="Poppins"/>
              <a:cs typeface="Poppins"/>
              <a:sym typeface="Poppins"/>
            </a:endParaRPr>
          </a:p>
          <a:p>
            <a:pPr algn="l">
              <a:lnSpc>
                <a:spcPts val="2030"/>
              </a:lnSpc>
            </a:pPr>
            <a:r>
              <a:rPr lang="en-US" sz="2400" dirty="0">
                <a:solidFill>
                  <a:srgbClr val="000000"/>
                </a:solidFill>
                <a:latin typeface="+mj-lt"/>
                <a:ea typeface="Poppins"/>
                <a:cs typeface="Poppins"/>
                <a:sym typeface="Poppins"/>
              </a:rPr>
              <a:t>Maintained Priority One response times under 5 minutes</a:t>
            </a:r>
          </a:p>
          <a:p>
            <a:pPr algn="l">
              <a:lnSpc>
                <a:spcPts val="2030"/>
              </a:lnSpc>
            </a:pPr>
            <a:endParaRPr lang="en-US" sz="2030" dirty="0">
              <a:solidFill>
                <a:srgbClr val="000000"/>
              </a:solidFill>
              <a:latin typeface="Poppins"/>
              <a:ea typeface="Poppins"/>
              <a:cs typeface="Poppins"/>
              <a:sym typeface="Poppins"/>
            </a:endParaRPr>
          </a:p>
          <a:p>
            <a:pPr marL="0" lvl="0" indent="0" algn="l">
              <a:lnSpc>
                <a:spcPts val="2030"/>
              </a:lnSpc>
            </a:pPr>
            <a:endParaRPr lang="en-US" sz="2030" dirty="0">
              <a:solidFill>
                <a:srgbClr val="000000"/>
              </a:solidFill>
              <a:latin typeface="Poppins"/>
              <a:ea typeface="Poppins"/>
              <a:cs typeface="Poppins"/>
              <a:sym typeface="Poppins"/>
            </a:endParaRPr>
          </a:p>
        </p:txBody>
      </p:sp>
      <p:sp>
        <p:nvSpPr>
          <p:cNvPr id="27" name="TextBox 27"/>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LA HABRA POLICE DEPARTMENT</a:t>
            </a:r>
          </a:p>
        </p:txBody>
      </p:sp>
      <p:grpSp>
        <p:nvGrpSpPr>
          <p:cNvPr id="28" name="Group 4">
            <a:extLst>
              <a:ext uri="{FF2B5EF4-FFF2-40B4-BE49-F238E27FC236}">
                <a16:creationId xmlns:a16="http://schemas.microsoft.com/office/drawing/2014/main" id="{0CCED5AE-7E97-4D18-9A15-270BCDA4A234}"/>
              </a:ext>
            </a:extLst>
          </p:cNvPr>
          <p:cNvGrpSpPr/>
          <p:nvPr/>
        </p:nvGrpSpPr>
        <p:grpSpPr>
          <a:xfrm>
            <a:off x="1" y="1"/>
            <a:ext cx="381000" cy="1149070"/>
            <a:chOff x="0" y="0"/>
            <a:chExt cx="144101" cy="512341"/>
          </a:xfrm>
        </p:grpSpPr>
        <p:sp>
          <p:nvSpPr>
            <p:cNvPr id="29" name="Freeform 5">
              <a:extLst>
                <a:ext uri="{FF2B5EF4-FFF2-40B4-BE49-F238E27FC236}">
                  <a16:creationId xmlns:a16="http://schemas.microsoft.com/office/drawing/2014/main" id="{1A265AA3-388A-47B2-A1A0-200F69946093}"/>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30" name="TextBox 6">
              <a:extLst>
                <a:ext uri="{FF2B5EF4-FFF2-40B4-BE49-F238E27FC236}">
                  <a16:creationId xmlns:a16="http://schemas.microsoft.com/office/drawing/2014/main" id="{41F58CD9-9A0E-4230-9AEE-6B9506AD1D80}"/>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31" name="TextBox 13">
            <a:extLst>
              <a:ext uri="{FF2B5EF4-FFF2-40B4-BE49-F238E27FC236}">
                <a16:creationId xmlns:a16="http://schemas.microsoft.com/office/drawing/2014/main" id="{1481E182-499C-42B8-80B7-472B3619D8F6}"/>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32" name="Group 3">
            <a:extLst>
              <a:ext uri="{FF2B5EF4-FFF2-40B4-BE49-F238E27FC236}">
                <a16:creationId xmlns:a16="http://schemas.microsoft.com/office/drawing/2014/main" id="{C2487543-F90B-4DCC-B6C3-AD751A44529A}"/>
              </a:ext>
            </a:extLst>
          </p:cNvPr>
          <p:cNvGrpSpPr/>
          <p:nvPr/>
        </p:nvGrpSpPr>
        <p:grpSpPr>
          <a:xfrm>
            <a:off x="0" y="9634702"/>
            <a:ext cx="18288000" cy="652297"/>
            <a:chOff x="0" y="0"/>
            <a:chExt cx="5524553" cy="422385"/>
          </a:xfrm>
        </p:grpSpPr>
        <p:sp>
          <p:nvSpPr>
            <p:cNvPr id="33" name="Freeform 4">
              <a:extLst>
                <a:ext uri="{FF2B5EF4-FFF2-40B4-BE49-F238E27FC236}">
                  <a16:creationId xmlns:a16="http://schemas.microsoft.com/office/drawing/2014/main" id="{38BEC94D-1019-4755-B482-A0E765508690}"/>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34" name="TextBox 5">
              <a:extLst>
                <a:ext uri="{FF2B5EF4-FFF2-40B4-BE49-F238E27FC236}">
                  <a16:creationId xmlns:a16="http://schemas.microsoft.com/office/drawing/2014/main" id="{39E6B29F-D558-4595-BB4E-F9226443360C}"/>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35" name="TextBox 11">
            <a:extLst>
              <a:ext uri="{FF2B5EF4-FFF2-40B4-BE49-F238E27FC236}">
                <a16:creationId xmlns:a16="http://schemas.microsoft.com/office/drawing/2014/main" id="{B0324D4F-F822-4D2C-A545-1650CC5D6A3C}"/>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36" name="TextBox 12">
            <a:extLst>
              <a:ext uri="{FF2B5EF4-FFF2-40B4-BE49-F238E27FC236}">
                <a16:creationId xmlns:a16="http://schemas.microsoft.com/office/drawing/2014/main" id="{0FB728AF-2C80-4304-A1A4-B617BD8B8558}"/>
              </a:ext>
            </a:extLst>
          </p:cNvPr>
          <p:cNvSpPr txBox="1"/>
          <p:nvPr/>
        </p:nvSpPr>
        <p:spPr>
          <a:xfrm>
            <a:off x="303437" y="9743646"/>
            <a:ext cx="6157764"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LA HABRA POLICE DEPARTMENT</a:t>
            </a:r>
          </a:p>
        </p:txBody>
      </p:sp>
      <p:sp>
        <p:nvSpPr>
          <p:cNvPr id="37" name="Freeform 14">
            <a:extLst>
              <a:ext uri="{FF2B5EF4-FFF2-40B4-BE49-F238E27FC236}">
                <a16:creationId xmlns:a16="http://schemas.microsoft.com/office/drawing/2014/main" id="{A4F09FAA-46AC-47E0-8CC5-0139AD4CAAA0}"/>
              </a:ext>
            </a:extLst>
          </p:cNvPr>
          <p:cNvSpPr/>
          <p:nvPr/>
        </p:nvSpPr>
        <p:spPr>
          <a:xfrm>
            <a:off x="10310447" y="881325"/>
            <a:ext cx="7050977" cy="4108548"/>
          </a:xfrm>
          <a:custGeom>
            <a:avLst/>
            <a:gdLst/>
            <a:ahLst/>
            <a:cxnLst/>
            <a:rect l="l" t="t" r="r" b="b"/>
            <a:pathLst>
              <a:path w="7092509" h="4725384">
                <a:moveTo>
                  <a:pt x="0" y="0"/>
                </a:moveTo>
                <a:lnTo>
                  <a:pt x="7092509" y="0"/>
                </a:lnTo>
                <a:lnTo>
                  <a:pt x="7092509" y="4725384"/>
                </a:lnTo>
                <a:lnTo>
                  <a:pt x="0" y="4725384"/>
                </a:lnTo>
                <a:lnTo>
                  <a:pt x="0" y="0"/>
                </a:lnTo>
                <a:close/>
              </a:path>
            </a:pathLst>
          </a:custGeom>
          <a:blipFill>
            <a:blip r:embed="rId2"/>
            <a:stretch>
              <a:fillRect/>
            </a:stretch>
          </a:blipFill>
        </p:spPr>
      </p:sp>
      <p:sp>
        <p:nvSpPr>
          <p:cNvPr id="38" name="TextBox 27">
            <a:extLst>
              <a:ext uri="{FF2B5EF4-FFF2-40B4-BE49-F238E27FC236}">
                <a16:creationId xmlns:a16="http://schemas.microsoft.com/office/drawing/2014/main" id="{336160AD-CCE9-4FA2-822C-47B2E77C214B}"/>
              </a:ext>
            </a:extLst>
          </p:cNvPr>
          <p:cNvSpPr txBox="1"/>
          <p:nvPr/>
        </p:nvSpPr>
        <p:spPr>
          <a:xfrm>
            <a:off x="577509" y="6645887"/>
            <a:ext cx="6326614" cy="559951"/>
          </a:xfrm>
          <a:prstGeom prst="rect">
            <a:avLst/>
          </a:prstGeom>
        </p:spPr>
        <p:txBody>
          <a:bodyPr lIns="0" tIns="0" rIns="0" bIns="0" rtlCol="0" anchor="t">
            <a:spAutoFit/>
          </a:bodyPr>
          <a:lstStyle/>
          <a:p>
            <a:pPr algn="l">
              <a:lnSpc>
                <a:spcPts val="4311"/>
              </a:lnSpc>
              <a:spcBef>
                <a:spcPct val="0"/>
              </a:spcBef>
            </a:pPr>
            <a:r>
              <a:rPr lang="en-US" sz="3079" b="1" dirty="0">
                <a:solidFill>
                  <a:srgbClr val="004AAD"/>
                </a:solidFill>
                <a:latin typeface="Poppins Bold"/>
                <a:ea typeface="Poppins Bold"/>
                <a:cs typeface="Poppins Bold"/>
                <a:sym typeface="Poppins Bold"/>
              </a:rPr>
              <a:t>Property &amp; Evidence</a:t>
            </a:r>
          </a:p>
        </p:txBody>
      </p:sp>
      <p:sp>
        <p:nvSpPr>
          <p:cNvPr id="39" name="TextBox 30">
            <a:extLst>
              <a:ext uri="{FF2B5EF4-FFF2-40B4-BE49-F238E27FC236}">
                <a16:creationId xmlns:a16="http://schemas.microsoft.com/office/drawing/2014/main" id="{28CDB951-05AB-4FDB-A093-0D3C690DB6C5}"/>
              </a:ext>
            </a:extLst>
          </p:cNvPr>
          <p:cNvSpPr txBox="1"/>
          <p:nvPr/>
        </p:nvSpPr>
        <p:spPr>
          <a:xfrm>
            <a:off x="577509" y="7348967"/>
            <a:ext cx="8081156" cy="1046825"/>
          </a:xfrm>
          <a:prstGeom prst="rect">
            <a:avLst/>
          </a:prstGeom>
        </p:spPr>
        <p:txBody>
          <a:bodyPr wrap="square" lIns="0" tIns="0" rIns="0" bIns="0" rtlCol="0" anchor="t">
            <a:spAutoFit/>
          </a:bodyPr>
          <a:lstStyle/>
          <a:p>
            <a:pPr marL="0" lvl="0" indent="0" algn="l">
              <a:lnSpc>
                <a:spcPts val="2028"/>
              </a:lnSpc>
              <a:spcBef>
                <a:spcPct val="0"/>
              </a:spcBef>
            </a:pPr>
            <a:r>
              <a:rPr lang="en-US" sz="2400" u="none" strike="noStrike" dirty="0">
                <a:solidFill>
                  <a:srgbClr val="000000"/>
                </a:solidFill>
                <a:latin typeface="+mj-lt"/>
                <a:ea typeface="Poppins"/>
                <a:cs typeface="Poppins"/>
                <a:sym typeface="Poppins"/>
              </a:rPr>
              <a:t>Processed over 4,500 pieces of property and evidence</a:t>
            </a:r>
          </a:p>
          <a:p>
            <a:pPr marL="0" lvl="0" indent="0" algn="l">
              <a:lnSpc>
                <a:spcPts val="2028"/>
              </a:lnSpc>
              <a:spcBef>
                <a:spcPct val="0"/>
              </a:spcBef>
            </a:pPr>
            <a:endParaRPr lang="en-US" sz="2400" u="none" strike="noStrike" dirty="0">
              <a:solidFill>
                <a:srgbClr val="000000"/>
              </a:solidFill>
              <a:latin typeface="+mj-lt"/>
              <a:ea typeface="Poppins"/>
              <a:cs typeface="Poppins"/>
              <a:sym typeface="Poppins"/>
            </a:endParaRPr>
          </a:p>
          <a:p>
            <a:pPr marL="0" lvl="0" indent="0" algn="l">
              <a:lnSpc>
                <a:spcPts val="2028"/>
              </a:lnSpc>
              <a:spcBef>
                <a:spcPct val="0"/>
              </a:spcBef>
            </a:pPr>
            <a:r>
              <a:rPr lang="en-US" sz="2400" u="none" strike="noStrike" dirty="0">
                <a:solidFill>
                  <a:srgbClr val="000000"/>
                </a:solidFill>
                <a:latin typeface="+mj-lt"/>
                <a:ea typeface="Poppins"/>
                <a:cs typeface="Poppins"/>
                <a:sym typeface="Poppins"/>
              </a:rPr>
              <a:t>Maintained a secure chain of custody so evidence could be used in court</a:t>
            </a:r>
            <a:endParaRPr lang="en-US" sz="2028" u="none" strike="noStrike" dirty="0">
              <a:solidFill>
                <a:srgbClr val="000000"/>
              </a:solidFill>
              <a:latin typeface="Poppins"/>
              <a:ea typeface="Poppins"/>
              <a:cs typeface="Poppins"/>
              <a:sym typeface="Poppins"/>
            </a:endParaRPr>
          </a:p>
        </p:txBody>
      </p:sp>
      <p:pic>
        <p:nvPicPr>
          <p:cNvPr id="41" name="Picture 40">
            <a:extLst>
              <a:ext uri="{FF2B5EF4-FFF2-40B4-BE49-F238E27FC236}">
                <a16:creationId xmlns:a16="http://schemas.microsoft.com/office/drawing/2014/main" id="{B7000EE5-865C-40BD-9986-7B16D70F545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349481" y="5143500"/>
            <a:ext cx="5497791" cy="3666339"/>
          </a:xfrm>
          <a:prstGeom prst="rect">
            <a:avLst/>
          </a:prstGeom>
        </p:spPr>
      </p:pic>
      <p:sp>
        <p:nvSpPr>
          <p:cNvPr id="40" name="Freeform 14">
            <a:extLst>
              <a:ext uri="{FF2B5EF4-FFF2-40B4-BE49-F238E27FC236}">
                <a16:creationId xmlns:a16="http://schemas.microsoft.com/office/drawing/2014/main" id="{92042416-4602-45F3-9C3D-66CEFDC9FEC4}"/>
              </a:ext>
            </a:extLst>
          </p:cNvPr>
          <p:cNvSpPr/>
          <p:nvPr/>
        </p:nvSpPr>
        <p:spPr>
          <a:xfrm>
            <a:off x="14377532" y="3932341"/>
            <a:ext cx="3681778" cy="4917874"/>
          </a:xfrm>
          <a:custGeom>
            <a:avLst/>
            <a:gdLst/>
            <a:ahLst/>
            <a:cxnLst/>
            <a:rect l="l" t="t" r="r" b="b"/>
            <a:pathLst>
              <a:path w="4767719" h="6356958">
                <a:moveTo>
                  <a:pt x="0" y="0"/>
                </a:moveTo>
                <a:lnTo>
                  <a:pt x="4767719" y="0"/>
                </a:lnTo>
                <a:lnTo>
                  <a:pt x="4767719" y="6356958"/>
                </a:lnTo>
                <a:lnTo>
                  <a:pt x="0" y="6356958"/>
                </a:lnTo>
                <a:lnTo>
                  <a:pt x="0" y="0"/>
                </a:lnTo>
                <a:close/>
              </a:path>
            </a:pathLst>
          </a:custGeom>
          <a:blipFill>
            <a:blip r:embed="rId4"/>
            <a:stretch>
              <a:fillRect/>
            </a:stretch>
          </a:blipFill>
        </p:spPr>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Box 28"/>
          <p:cNvSpPr txBox="1"/>
          <p:nvPr/>
        </p:nvSpPr>
        <p:spPr>
          <a:xfrm>
            <a:off x="522411" y="1749212"/>
            <a:ext cx="5268790" cy="524118"/>
          </a:xfrm>
          <a:prstGeom prst="rect">
            <a:avLst/>
          </a:prstGeom>
        </p:spPr>
        <p:txBody>
          <a:bodyPr wrap="square" lIns="0" tIns="0" rIns="0" bIns="0" rtlCol="0" anchor="t">
            <a:spAutoFit/>
          </a:bodyPr>
          <a:lstStyle/>
          <a:p>
            <a:pPr algn="l">
              <a:lnSpc>
                <a:spcPts val="4311"/>
              </a:lnSpc>
              <a:spcBef>
                <a:spcPct val="0"/>
              </a:spcBef>
            </a:pPr>
            <a:r>
              <a:rPr lang="en-US" sz="3079" b="1" dirty="0">
                <a:solidFill>
                  <a:srgbClr val="004AAD"/>
                </a:solidFill>
                <a:latin typeface="Poppins Bold"/>
                <a:ea typeface="Poppins Bold"/>
                <a:cs typeface="Poppins Bold"/>
                <a:sym typeface="Poppins Bold"/>
              </a:rPr>
              <a:t>Animal Control Division</a:t>
            </a:r>
          </a:p>
        </p:txBody>
      </p:sp>
      <p:sp>
        <p:nvSpPr>
          <p:cNvPr id="29" name="TextBox 29"/>
          <p:cNvSpPr txBox="1"/>
          <p:nvPr/>
        </p:nvSpPr>
        <p:spPr>
          <a:xfrm>
            <a:off x="490759" y="2411682"/>
            <a:ext cx="5148041" cy="273601"/>
          </a:xfrm>
          <a:prstGeom prst="rect">
            <a:avLst/>
          </a:prstGeom>
        </p:spPr>
        <p:txBody>
          <a:bodyPr wrap="square" lIns="0" tIns="0" rIns="0" bIns="0" rtlCol="0" anchor="t">
            <a:spAutoFit/>
          </a:bodyPr>
          <a:lstStyle/>
          <a:p>
            <a:pPr algn="l">
              <a:lnSpc>
                <a:spcPts val="2028"/>
              </a:lnSpc>
            </a:pPr>
            <a:r>
              <a:rPr lang="en-US" sz="2400" dirty="0">
                <a:solidFill>
                  <a:srgbClr val="000000"/>
                </a:solidFill>
                <a:latin typeface="+mj-lt"/>
                <a:ea typeface="Poppins"/>
                <a:cs typeface="Poppins"/>
                <a:sym typeface="Poppins"/>
              </a:rPr>
              <a:t>Responded to over 1,600 calls for service</a:t>
            </a:r>
          </a:p>
        </p:txBody>
      </p:sp>
      <p:sp>
        <p:nvSpPr>
          <p:cNvPr id="32" name="TextBox 32"/>
          <p:cNvSpPr txBox="1"/>
          <p:nvPr/>
        </p:nvSpPr>
        <p:spPr>
          <a:xfrm>
            <a:off x="494275" y="4926348"/>
            <a:ext cx="5696840" cy="947695"/>
          </a:xfrm>
          <a:prstGeom prst="rect">
            <a:avLst/>
          </a:prstGeom>
        </p:spPr>
        <p:txBody>
          <a:bodyPr wrap="square" lIns="0" tIns="0" rIns="0" bIns="0" rtlCol="0" anchor="t">
            <a:spAutoFit/>
          </a:bodyPr>
          <a:lstStyle/>
          <a:p>
            <a:pPr algn="l">
              <a:spcBef>
                <a:spcPct val="0"/>
              </a:spcBef>
            </a:pPr>
            <a:r>
              <a:rPr lang="en-US" sz="3079" b="1" dirty="0">
                <a:solidFill>
                  <a:srgbClr val="004AAD"/>
                </a:solidFill>
                <a:latin typeface="Poppins Bold"/>
                <a:ea typeface="Poppins Bold"/>
                <a:cs typeface="Poppins Bold"/>
                <a:sym typeface="Poppins Bold"/>
              </a:rPr>
              <a:t>School Resource Officers (SROs)</a:t>
            </a:r>
          </a:p>
        </p:txBody>
      </p:sp>
      <p:sp>
        <p:nvSpPr>
          <p:cNvPr id="33" name="TextBox 33"/>
          <p:cNvSpPr txBox="1"/>
          <p:nvPr/>
        </p:nvSpPr>
        <p:spPr>
          <a:xfrm>
            <a:off x="522410" y="6037915"/>
            <a:ext cx="5696840" cy="1299523"/>
          </a:xfrm>
          <a:prstGeom prst="rect">
            <a:avLst/>
          </a:prstGeom>
        </p:spPr>
        <p:txBody>
          <a:bodyPr wrap="square" lIns="0" tIns="0" rIns="0" bIns="0" rtlCol="0" anchor="t">
            <a:spAutoFit/>
          </a:bodyPr>
          <a:lstStyle/>
          <a:p>
            <a:pPr algn="l">
              <a:lnSpc>
                <a:spcPts val="2028"/>
              </a:lnSpc>
            </a:pPr>
            <a:r>
              <a:rPr lang="en-US" sz="2400" dirty="0">
                <a:solidFill>
                  <a:srgbClr val="000000"/>
                </a:solidFill>
                <a:latin typeface="+mj-lt"/>
                <a:ea typeface="Poppins"/>
                <a:cs typeface="Poppins"/>
                <a:sym typeface="Poppins"/>
              </a:rPr>
              <a:t>Staffed three SROs who provided services at: </a:t>
            </a:r>
          </a:p>
          <a:p>
            <a:pPr marL="800100" lvl="1" indent="-342900">
              <a:lnSpc>
                <a:spcPts val="2028"/>
              </a:lnSpc>
              <a:buFont typeface="Arial" panose="020B0604020202020204" pitchFamily="34" charset="0"/>
              <a:buChar char="•"/>
            </a:pPr>
            <a:r>
              <a:rPr lang="en-US" sz="2400" dirty="0">
                <a:solidFill>
                  <a:srgbClr val="000000"/>
                </a:solidFill>
                <a:latin typeface="+mj-lt"/>
                <a:ea typeface="Poppins"/>
                <a:cs typeface="Poppins"/>
                <a:sym typeface="Poppins"/>
              </a:rPr>
              <a:t>La Habra High School</a:t>
            </a:r>
          </a:p>
          <a:p>
            <a:pPr marL="800100" lvl="1" indent="-342900">
              <a:lnSpc>
                <a:spcPts val="2028"/>
              </a:lnSpc>
              <a:buFont typeface="Arial" panose="020B0604020202020204" pitchFamily="34" charset="0"/>
              <a:buChar char="•"/>
            </a:pPr>
            <a:r>
              <a:rPr lang="en-US" sz="2400" dirty="0">
                <a:solidFill>
                  <a:srgbClr val="000000"/>
                </a:solidFill>
                <a:latin typeface="+mj-lt"/>
                <a:ea typeface="Poppins"/>
                <a:cs typeface="Poppins"/>
                <a:sym typeface="Poppins"/>
              </a:rPr>
              <a:t>Sonora High School</a:t>
            </a:r>
          </a:p>
          <a:p>
            <a:pPr marL="800100" lvl="1" indent="-342900">
              <a:lnSpc>
                <a:spcPts val="2028"/>
              </a:lnSpc>
              <a:buFont typeface="Arial" panose="020B0604020202020204" pitchFamily="34" charset="0"/>
              <a:buChar char="•"/>
            </a:pPr>
            <a:r>
              <a:rPr lang="en-US" sz="2400" dirty="0">
                <a:solidFill>
                  <a:srgbClr val="000000"/>
                </a:solidFill>
                <a:latin typeface="+mj-lt"/>
                <a:ea typeface="Poppins"/>
                <a:cs typeface="Poppins"/>
                <a:sym typeface="Poppins"/>
              </a:rPr>
              <a:t>Washington Middle School</a:t>
            </a:r>
          </a:p>
          <a:p>
            <a:pPr marL="800100" lvl="1" indent="-342900">
              <a:lnSpc>
                <a:spcPts val="2028"/>
              </a:lnSpc>
              <a:buFont typeface="Arial" panose="020B0604020202020204" pitchFamily="34" charset="0"/>
              <a:buChar char="•"/>
            </a:pPr>
            <a:r>
              <a:rPr lang="en-US" sz="2400" dirty="0">
                <a:solidFill>
                  <a:srgbClr val="000000"/>
                </a:solidFill>
                <a:latin typeface="+mj-lt"/>
                <a:ea typeface="Poppins"/>
                <a:cs typeface="Poppins"/>
                <a:sym typeface="Poppins"/>
              </a:rPr>
              <a:t>Imperial Middle School</a:t>
            </a:r>
          </a:p>
        </p:txBody>
      </p:sp>
      <p:sp>
        <p:nvSpPr>
          <p:cNvPr id="34" name="TextBox 34"/>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LA HABRA POLICE DEPARTMENT</a:t>
            </a:r>
          </a:p>
        </p:txBody>
      </p:sp>
      <p:grpSp>
        <p:nvGrpSpPr>
          <p:cNvPr id="35" name="Group 4">
            <a:extLst>
              <a:ext uri="{FF2B5EF4-FFF2-40B4-BE49-F238E27FC236}">
                <a16:creationId xmlns:a16="http://schemas.microsoft.com/office/drawing/2014/main" id="{F2CD9D8C-BA8B-4477-9943-4B0DD9D084E4}"/>
              </a:ext>
            </a:extLst>
          </p:cNvPr>
          <p:cNvGrpSpPr/>
          <p:nvPr/>
        </p:nvGrpSpPr>
        <p:grpSpPr>
          <a:xfrm>
            <a:off x="1" y="1"/>
            <a:ext cx="381000" cy="1149070"/>
            <a:chOff x="0" y="0"/>
            <a:chExt cx="144101" cy="512341"/>
          </a:xfrm>
        </p:grpSpPr>
        <p:sp>
          <p:nvSpPr>
            <p:cNvPr id="36" name="Freeform 5">
              <a:extLst>
                <a:ext uri="{FF2B5EF4-FFF2-40B4-BE49-F238E27FC236}">
                  <a16:creationId xmlns:a16="http://schemas.microsoft.com/office/drawing/2014/main" id="{5F947553-14A8-4657-9A21-3D446FA5CAF7}"/>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37" name="TextBox 6">
              <a:extLst>
                <a:ext uri="{FF2B5EF4-FFF2-40B4-BE49-F238E27FC236}">
                  <a16:creationId xmlns:a16="http://schemas.microsoft.com/office/drawing/2014/main" id="{3D18C946-14E9-4B8D-A0EA-34EABB475F1A}"/>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38" name="TextBox 13">
            <a:extLst>
              <a:ext uri="{FF2B5EF4-FFF2-40B4-BE49-F238E27FC236}">
                <a16:creationId xmlns:a16="http://schemas.microsoft.com/office/drawing/2014/main" id="{DA3259FD-DF8B-49F0-836C-C0CB66255FB2}"/>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39" name="Group 3">
            <a:extLst>
              <a:ext uri="{FF2B5EF4-FFF2-40B4-BE49-F238E27FC236}">
                <a16:creationId xmlns:a16="http://schemas.microsoft.com/office/drawing/2014/main" id="{DACBF68A-D4A5-412D-90DC-630D56A177D0}"/>
              </a:ext>
            </a:extLst>
          </p:cNvPr>
          <p:cNvGrpSpPr/>
          <p:nvPr/>
        </p:nvGrpSpPr>
        <p:grpSpPr>
          <a:xfrm>
            <a:off x="0" y="9634702"/>
            <a:ext cx="18288000" cy="652297"/>
            <a:chOff x="0" y="0"/>
            <a:chExt cx="5524553" cy="422385"/>
          </a:xfrm>
        </p:grpSpPr>
        <p:sp>
          <p:nvSpPr>
            <p:cNvPr id="40" name="Freeform 4">
              <a:extLst>
                <a:ext uri="{FF2B5EF4-FFF2-40B4-BE49-F238E27FC236}">
                  <a16:creationId xmlns:a16="http://schemas.microsoft.com/office/drawing/2014/main" id="{82F44E9A-96F7-4B15-9F45-940CE389CBCD}"/>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41" name="TextBox 5">
              <a:extLst>
                <a:ext uri="{FF2B5EF4-FFF2-40B4-BE49-F238E27FC236}">
                  <a16:creationId xmlns:a16="http://schemas.microsoft.com/office/drawing/2014/main" id="{7E7778C3-8B22-4397-AACD-DC9E669B837F}"/>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42" name="TextBox 11">
            <a:extLst>
              <a:ext uri="{FF2B5EF4-FFF2-40B4-BE49-F238E27FC236}">
                <a16:creationId xmlns:a16="http://schemas.microsoft.com/office/drawing/2014/main" id="{E8EC3DC8-30F5-4BC7-ACE9-F3E1557CB054}"/>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43" name="TextBox 12">
            <a:extLst>
              <a:ext uri="{FF2B5EF4-FFF2-40B4-BE49-F238E27FC236}">
                <a16:creationId xmlns:a16="http://schemas.microsoft.com/office/drawing/2014/main" id="{9A59C49B-1EBE-4957-B75B-7159F408F713}"/>
              </a:ext>
            </a:extLst>
          </p:cNvPr>
          <p:cNvSpPr txBox="1"/>
          <p:nvPr/>
        </p:nvSpPr>
        <p:spPr>
          <a:xfrm>
            <a:off x="303437" y="9743646"/>
            <a:ext cx="6157764"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LA HABRA POLICE DEPARTMENT</a:t>
            </a:r>
          </a:p>
        </p:txBody>
      </p:sp>
      <p:pic>
        <p:nvPicPr>
          <p:cNvPr id="45" name="Picture 44">
            <a:extLst>
              <a:ext uri="{FF2B5EF4-FFF2-40B4-BE49-F238E27FC236}">
                <a16:creationId xmlns:a16="http://schemas.microsoft.com/office/drawing/2014/main" id="{1540735E-099F-4AC4-B9F5-2DBFDEFF67F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12954000" y="5055599"/>
            <a:ext cx="5012075" cy="4406452"/>
          </a:xfrm>
          <a:prstGeom prst="rect">
            <a:avLst/>
          </a:prstGeom>
        </p:spPr>
      </p:pic>
      <p:pic>
        <p:nvPicPr>
          <p:cNvPr id="46" name="Picture 45">
            <a:extLst>
              <a:ext uri="{FF2B5EF4-FFF2-40B4-BE49-F238E27FC236}">
                <a16:creationId xmlns:a16="http://schemas.microsoft.com/office/drawing/2014/main" id="{3A98FFCF-5CF5-4B8F-A4E2-56EC28686519}"/>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436146" y="5062288"/>
            <a:ext cx="6210344" cy="4391545"/>
          </a:xfrm>
          <a:prstGeom prst="rect">
            <a:avLst/>
          </a:prstGeom>
        </p:spPr>
      </p:pic>
      <p:sp>
        <p:nvSpPr>
          <p:cNvPr id="47" name="Freeform 14">
            <a:extLst>
              <a:ext uri="{FF2B5EF4-FFF2-40B4-BE49-F238E27FC236}">
                <a16:creationId xmlns:a16="http://schemas.microsoft.com/office/drawing/2014/main" id="{01978A77-D087-4BAA-9073-9BA7935CD279}"/>
              </a:ext>
            </a:extLst>
          </p:cNvPr>
          <p:cNvSpPr/>
          <p:nvPr/>
        </p:nvSpPr>
        <p:spPr>
          <a:xfrm>
            <a:off x="6490509" y="1121121"/>
            <a:ext cx="3592384" cy="3783221"/>
          </a:xfrm>
          <a:custGeom>
            <a:avLst/>
            <a:gdLst/>
            <a:ahLst/>
            <a:cxnLst/>
            <a:rect l="l" t="t" r="r" b="b"/>
            <a:pathLst>
              <a:path w="4767719" h="5240428">
                <a:moveTo>
                  <a:pt x="0" y="0"/>
                </a:moveTo>
                <a:lnTo>
                  <a:pt x="4767718" y="0"/>
                </a:lnTo>
                <a:lnTo>
                  <a:pt x="4767718" y="5240427"/>
                </a:lnTo>
                <a:lnTo>
                  <a:pt x="0" y="5240427"/>
                </a:lnTo>
                <a:lnTo>
                  <a:pt x="0" y="0"/>
                </a:lnTo>
                <a:close/>
              </a:path>
            </a:pathLst>
          </a:custGeom>
          <a:blipFill>
            <a:blip r:embed="rId4"/>
            <a:stretch>
              <a:fillRect t="-21306"/>
            </a:stretch>
          </a:blipFill>
        </p:spPr>
      </p:sp>
      <p:sp>
        <p:nvSpPr>
          <p:cNvPr id="48" name="Freeform 17">
            <a:extLst>
              <a:ext uri="{FF2B5EF4-FFF2-40B4-BE49-F238E27FC236}">
                <a16:creationId xmlns:a16="http://schemas.microsoft.com/office/drawing/2014/main" id="{F600C830-FCFF-4394-8F96-5DC4AFA66264}"/>
              </a:ext>
            </a:extLst>
          </p:cNvPr>
          <p:cNvSpPr/>
          <p:nvPr/>
        </p:nvSpPr>
        <p:spPr>
          <a:xfrm>
            <a:off x="10210800" y="1108916"/>
            <a:ext cx="4038600" cy="3795425"/>
          </a:xfrm>
          <a:custGeom>
            <a:avLst/>
            <a:gdLst/>
            <a:ahLst/>
            <a:cxnLst/>
            <a:rect l="l" t="t" r="r" b="b"/>
            <a:pathLst>
              <a:path w="3796384" h="3485298">
                <a:moveTo>
                  <a:pt x="0" y="0"/>
                </a:moveTo>
                <a:lnTo>
                  <a:pt x="3796384" y="0"/>
                </a:lnTo>
                <a:lnTo>
                  <a:pt x="3796384" y="3485298"/>
                </a:lnTo>
                <a:lnTo>
                  <a:pt x="0" y="3485298"/>
                </a:lnTo>
                <a:lnTo>
                  <a:pt x="0" y="0"/>
                </a:lnTo>
                <a:close/>
              </a:path>
            </a:pathLst>
          </a:custGeom>
          <a:blipFill>
            <a:blip r:embed="rId5"/>
            <a:stretch>
              <a:fillRect t="-21403" b="-23830"/>
            </a:stretch>
          </a:blipFill>
        </p:spPr>
      </p:sp>
      <p:sp>
        <p:nvSpPr>
          <p:cNvPr id="49" name="Freeform 16">
            <a:extLst>
              <a:ext uri="{FF2B5EF4-FFF2-40B4-BE49-F238E27FC236}">
                <a16:creationId xmlns:a16="http://schemas.microsoft.com/office/drawing/2014/main" id="{6730A7C2-C197-4B2F-A99E-9C58F60DE515}"/>
              </a:ext>
            </a:extLst>
          </p:cNvPr>
          <p:cNvSpPr/>
          <p:nvPr/>
        </p:nvSpPr>
        <p:spPr>
          <a:xfrm>
            <a:off x="14377307" y="1071636"/>
            <a:ext cx="3572550" cy="3832705"/>
          </a:xfrm>
          <a:custGeom>
            <a:avLst/>
            <a:gdLst/>
            <a:ahLst/>
            <a:cxnLst/>
            <a:rect l="l" t="t" r="r" b="b"/>
            <a:pathLst>
              <a:path w="3572550" h="3994076">
                <a:moveTo>
                  <a:pt x="0" y="0"/>
                </a:moveTo>
                <a:lnTo>
                  <a:pt x="3572550" y="0"/>
                </a:lnTo>
                <a:lnTo>
                  <a:pt x="3572550" y="3994076"/>
                </a:lnTo>
                <a:lnTo>
                  <a:pt x="0" y="3994076"/>
                </a:lnTo>
                <a:lnTo>
                  <a:pt x="0" y="0"/>
                </a:lnTo>
                <a:close/>
              </a:path>
            </a:pathLst>
          </a:custGeom>
          <a:blipFill>
            <a:blip r:embed="rId6"/>
            <a:stretch>
              <a:fillRect t="-9149" b="-10112"/>
            </a:stretch>
          </a:blipFill>
        </p:spPr>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9"/>
          <p:cNvSpPr txBox="1"/>
          <p:nvPr/>
        </p:nvSpPr>
        <p:spPr>
          <a:xfrm>
            <a:off x="522410" y="1866900"/>
            <a:ext cx="6326614" cy="559951"/>
          </a:xfrm>
          <a:prstGeom prst="rect">
            <a:avLst/>
          </a:prstGeom>
        </p:spPr>
        <p:txBody>
          <a:bodyPr lIns="0" tIns="0" rIns="0" bIns="0" rtlCol="0" anchor="t">
            <a:spAutoFit/>
          </a:bodyPr>
          <a:lstStyle/>
          <a:p>
            <a:pPr algn="l">
              <a:lnSpc>
                <a:spcPts val="4311"/>
              </a:lnSpc>
              <a:spcBef>
                <a:spcPct val="0"/>
              </a:spcBef>
            </a:pPr>
            <a:r>
              <a:rPr lang="en-US" sz="3079" b="1" dirty="0">
                <a:solidFill>
                  <a:srgbClr val="004AAD"/>
                </a:solidFill>
                <a:latin typeface="Poppins Bold"/>
                <a:ea typeface="Poppins Bold"/>
                <a:cs typeface="Poppins Bold"/>
                <a:sym typeface="Poppins Bold"/>
              </a:rPr>
              <a:t>Traffic Bureau</a:t>
            </a:r>
          </a:p>
        </p:txBody>
      </p:sp>
      <p:sp>
        <p:nvSpPr>
          <p:cNvPr id="20" name="TextBox 20"/>
          <p:cNvSpPr txBox="1"/>
          <p:nvPr/>
        </p:nvSpPr>
        <p:spPr>
          <a:xfrm>
            <a:off x="522410" y="2645628"/>
            <a:ext cx="8284848" cy="6543843"/>
          </a:xfrm>
          <a:prstGeom prst="rect">
            <a:avLst/>
          </a:prstGeom>
        </p:spPr>
        <p:txBody>
          <a:bodyPr lIns="0" tIns="0" rIns="0" bIns="0" rtlCol="0" anchor="t">
            <a:spAutoFit/>
          </a:bodyPr>
          <a:lstStyle/>
          <a:p>
            <a:pPr algn="l"/>
            <a:r>
              <a:rPr lang="en-US" sz="2400" dirty="0">
                <a:solidFill>
                  <a:srgbClr val="000000"/>
                </a:solidFill>
                <a:latin typeface="+mj-lt"/>
                <a:ea typeface="Poppins"/>
                <a:cs typeface="Poppins"/>
                <a:sym typeface="Poppins"/>
              </a:rPr>
              <a:t>Made over 170 DUI arrests</a:t>
            </a:r>
          </a:p>
          <a:p>
            <a:pPr algn="l"/>
            <a:endParaRPr lang="en-US" sz="2400" dirty="0">
              <a:solidFill>
                <a:srgbClr val="000000"/>
              </a:solidFill>
              <a:latin typeface="+mj-lt"/>
              <a:ea typeface="Poppins"/>
              <a:cs typeface="Poppins"/>
              <a:sym typeface="Poppins"/>
            </a:endParaRPr>
          </a:p>
          <a:p>
            <a:pPr algn="l"/>
            <a:r>
              <a:rPr lang="en-US" sz="2400" dirty="0">
                <a:solidFill>
                  <a:srgbClr val="000000"/>
                </a:solidFill>
                <a:latin typeface="+mj-lt"/>
                <a:ea typeface="Poppins"/>
                <a:cs typeface="Poppins"/>
                <a:sym typeface="Poppins"/>
              </a:rPr>
              <a:t>Issued more than 345 traffic citations for primary collision factors</a:t>
            </a:r>
          </a:p>
          <a:p>
            <a:pPr algn="l"/>
            <a:endParaRPr lang="en-US" sz="2400" dirty="0">
              <a:solidFill>
                <a:srgbClr val="000000"/>
              </a:solidFill>
              <a:latin typeface="+mj-lt"/>
              <a:ea typeface="Poppins"/>
              <a:cs typeface="Poppins"/>
              <a:sym typeface="Poppins"/>
            </a:endParaRPr>
          </a:p>
          <a:p>
            <a:pPr algn="l"/>
            <a:r>
              <a:rPr lang="en-US" sz="2400" dirty="0">
                <a:solidFill>
                  <a:srgbClr val="000000"/>
                </a:solidFill>
                <a:latin typeface="+mj-lt"/>
                <a:ea typeface="Poppins"/>
                <a:cs typeface="Poppins"/>
                <a:sym typeface="Poppins"/>
              </a:rPr>
              <a:t>Cited 944 drivers for distracted driving</a:t>
            </a:r>
          </a:p>
          <a:p>
            <a:pPr algn="l"/>
            <a:endParaRPr lang="en-US" sz="2400" dirty="0">
              <a:solidFill>
                <a:srgbClr val="000000"/>
              </a:solidFill>
              <a:latin typeface="+mj-lt"/>
              <a:ea typeface="Poppins"/>
              <a:cs typeface="Poppins"/>
              <a:sym typeface="Poppins"/>
            </a:endParaRPr>
          </a:p>
          <a:p>
            <a:pPr algn="l"/>
            <a:r>
              <a:rPr lang="en-US" sz="2400" dirty="0">
                <a:solidFill>
                  <a:srgbClr val="000000"/>
                </a:solidFill>
                <a:latin typeface="+mj-lt"/>
                <a:ea typeface="Poppins"/>
                <a:cs typeface="Poppins"/>
                <a:sym typeface="Poppins"/>
              </a:rPr>
              <a:t>Issued 15,000 parking citations</a:t>
            </a:r>
          </a:p>
          <a:p>
            <a:pPr algn="l"/>
            <a:endParaRPr lang="en-US" sz="2400" dirty="0">
              <a:solidFill>
                <a:srgbClr val="000000"/>
              </a:solidFill>
              <a:latin typeface="+mj-lt"/>
              <a:ea typeface="Poppins"/>
              <a:cs typeface="Poppins"/>
              <a:sym typeface="Poppins"/>
            </a:endParaRPr>
          </a:p>
          <a:p>
            <a:pPr marL="0" lvl="0" indent="0" algn="l">
              <a:spcBef>
                <a:spcPct val="0"/>
              </a:spcBef>
            </a:pPr>
            <a:r>
              <a:rPr lang="en-US" sz="2400" dirty="0">
                <a:solidFill>
                  <a:srgbClr val="000000"/>
                </a:solidFill>
                <a:latin typeface="+mj-lt"/>
                <a:ea typeface="Poppins"/>
                <a:cs typeface="Poppins"/>
                <a:sym typeface="Poppins"/>
              </a:rPr>
              <a:t>Conducted directed enforcement of DUI, red light violations, and speed violations through grant funding, which included issuing citations for illegally modified vehicles</a:t>
            </a:r>
          </a:p>
          <a:p>
            <a:pPr marL="0" lvl="0" indent="0" algn="l">
              <a:spcBef>
                <a:spcPct val="0"/>
              </a:spcBef>
            </a:pPr>
            <a:endParaRPr lang="en-US" sz="2400" dirty="0">
              <a:solidFill>
                <a:srgbClr val="000000"/>
              </a:solidFill>
              <a:latin typeface="+mj-lt"/>
              <a:ea typeface="Poppins"/>
              <a:cs typeface="Poppins"/>
              <a:sym typeface="Poppins"/>
            </a:endParaRPr>
          </a:p>
          <a:p>
            <a:pPr lvl="0">
              <a:spcBef>
                <a:spcPct val="0"/>
              </a:spcBef>
            </a:pPr>
            <a:r>
              <a:rPr lang="en-US" sz="2400" dirty="0">
                <a:solidFill>
                  <a:srgbClr val="000000"/>
                </a:solidFill>
                <a:latin typeface="+mj-lt"/>
                <a:ea typeface="Poppins"/>
                <a:cs typeface="Poppins"/>
                <a:sym typeface="Poppins"/>
              </a:rPr>
              <a:t>Used California Highway Patrol (CHP) grant funds to conduct impaired driving-related public education</a:t>
            </a:r>
          </a:p>
          <a:p>
            <a:pPr lvl="0">
              <a:spcBef>
                <a:spcPct val="0"/>
              </a:spcBef>
            </a:pPr>
            <a:endParaRPr lang="en-US" sz="2400" dirty="0">
              <a:solidFill>
                <a:srgbClr val="000000"/>
              </a:solidFill>
              <a:latin typeface="+mj-lt"/>
              <a:ea typeface="Poppins"/>
              <a:cs typeface="Poppins"/>
              <a:sym typeface="Poppins"/>
            </a:endParaRPr>
          </a:p>
          <a:p>
            <a:pPr lvl="0">
              <a:spcBef>
                <a:spcPct val="0"/>
              </a:spcBef>
            </a:pPr>
            <a:r>
              <a:rPr lang="en-US" sz="2400" dirty="0">
                <a:solidFill>
                  <a:srgbClr val="000000"/>
                </a:solidFill>
                <a:latin typeface="+mj-lt"/>
                <a:ea typeface="Poppins"/>
                <a:cs typeface="Poppins"/>
                <a:sym typeface="Poppins"/>
              </a:rPr>
              <a:t>Installed additional fixed License Plate Reader Systems at select intersections within the City limits</a:t>
            </a:r>
          </a:p>
          <a:p>
            <a:pPr marL="0" lvl="0" indent="0" algn="l">
              <a:lnSpc>
                <a:spcPts val="2028"/>
              </a:lnSpc>
              <a:spcBef>
                <a:spcPct val="0"/>
              </a:spcBef>
            </a:pPr>
            <a:endParaRPr lang="en-US" sz="2028" dirty="0">
              <a:solidFill>
                <a:srgbClr val="000000"/>
              </a:solidFill>
              <a:latin typeface="Poppins"/>
              <a:ea typeface="Poppins"/>
              <a:cs typeface="Poppins"/>
              <a:sym typeface="Poppins"/>
            </a:endParaRPr>
          </a:p>
        </p:txBody>
      </p:sp>
      <p:sp>
        <p:nvSpPr>
          <p:cNvPr id="22" name="TextBox 22"/>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LA HABRA POLICE DEPARTMENT</a:t>
            </a:r>
          </a:p>
        </p:txBody>
      </p:sp>
      <p:grpSp>
        <p:nvGrpSpPr>
          <p:cNvPr id="23" name="Group 4">
            <a:extLst>
              <a:ext uri="{FF2B5EF4-FFF2-40B4-BE49-F238E27FC236}">
                <a16:creationId xmlns:a16="http://schemas.microsoft.com/office/drawing/2014/main" id="{0C455858-AF85-45BC-9871-3EE3659C7C91}"/>
              </a:ext>
            </a:extLst>
          </p:cNvPr>
          <p:cNvGrpSpPr/>
          <p:nvPr/>
        </p:nvGrpSpPr>
        <p:grpSpPr>
          <a:xfrm>
            <a:off x="1" y="1"/>
            <a:ext cx="381000" cy="1149070"/>
            <a:chOff x="0" y="0"/>
            <a:chExt cx="144101" cy="512341"/>
          </a:xfrm>
        </p:grpSpPr>
        <p:sp>
          <p:nvSpPr>
            <p:cNvPr id="24" name="Freeform 5">
              <a:extLst>
                <a:ext uri="{FF2B5EF4-FFF2-40B4-BE49-F238E27FC236}">
                  <a16:creationId xmlns:a16="http://schemas.microsoft.com/office/drawing/2014/main" id="{88CEE152-86A9-4679-9C0B-C0D341FDAE7C}"/>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5" name="TextBox 6">
              <a:extLst>
                <a:ext uri="{FF2B5EF4-FFF2-40B4-BE49-F238E27FC236}">
                  <a16:creationId xmlns:a16="http://schemas.microsoft.com/office/drawing/2014/main" id="{5A0B7F8C-2033-4ED6-AB41-6F7CC10EC3CC}"/>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6" name="TextBox 13">
            <a:extLst>
              <a:ext uri="{FF2B5EF4-FFF2-40B4-BE49-F238E27FC236}">
                <a16:creationId xmlns:a16="http://schemas.microsoft.com/office/drawing/2014/main" id="{ED938AF2-3915-4E3D-80CD-05CC88957EB3}"/>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27" name="Group 3">
            <a:extLst>
              <a:ext uri="{FF2B5EF4-FFF2-40B4-BE49-F238E27FC236}">
                <a16:creationId xmlns:a16="http://schemas.microsoft.com/office/drawing/2014/main" id="{11CB7AC4-73BE-4150-B2E5-0E56096C0D4C}"/>
              </a:ext>
            </a:extLst>
          </p:cNvPr>
          <p:cNvGrpSpPr/>
          <p:nvPr/>
        </p:nvGrpSpPr>
        <p:grpSpPr>
          <a:xfrm>
            <a:off x="0" y="9634702"/>
            <a:ext cx="18288000" cy="652297"/>
            <a:chOff x="0" y="0"/>
            <a:chExt cx="5524553" cy="422385"/>
          </a:xfrm>
        </p:grpSpPr>
        <p:sp>
          <p:nvSpPr>
            <p:cNvPr id="28" name="Freeform 4">
              <a:extLst>
                <a:ext uri="{FF2B5EF4-FFF2-40B4-BE49-F238E27FC236}">
                  <a16:creationId xmlns:a16="http://schemas.microsoft.com/office/drawing/2014/main" id="{36EFCE10-AE61-4C22-8865-8F5155FB97A8}"/>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29" name="TextBox 5">
              <a:extLst>
                <a:ext uri="{FF2B5EF4-FFF2-40B4-BE49-F238E27FC236}">
                  <a16:creationId xmlns:a16="http://schemas.microsoft.com/office/drawing/2014/main" id="{05B6E6B0-3398-4A6E-BCD0-4AFF48C7AF0B}"/>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30" name="TextBox 11">
            <a:extLst>
              <a:ext uri="{FF2B5EF4-FFF2-40B4-BE49-F238E27FC236}">
                <a16:creationId xmlns:a16="http://schemas.microsoft.com/office/drawing/2014/main" id="{8C27F756-41E1-4120-BA86-2E374FCD0868}"/>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31" name="TextBox 12">
            <a:extLst>
              <a:ext uri="{FF2B5EF4-FFF2-40B4-BE49-F238E27FC236}">
                <a16:creationId xmlns:a16="http://schemas.microsoft.com/office/drawing/2014/main" id="{6D58D99B-9E64-4A79-83A3-E318F5A533D1}"/>
              </a:ext>
            </a:extLst>
          </p:cNvPr>
          <p:cNvSpPr txBox="1"/>
          <p:nvPr/>
        </p:nvSpPr>
        <p:spPr>
          <a:xfrm>
            <a:off x="303437" y="9743646"/>
            <a:ext cx="6157764"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LA HABRA POLICE DEPARTMENT</a:t>
            </a:r>
          </a:p>
        </p:txBody>
      </p:sp>
      <p:sp>
        <p:nvSpPr>
          <p:cNvPr id="32" name="Freeform 14">
            <a:extLst>
              <a:ext uri="{FF2B5EF4-FFF2-40B4-BE49-F238E27FC236}">
                <a16:creationId xmlns:a16="http://schemas.microsoft.com/office/drawing/2014/main" id="{C8746E61-B1D0-4C12-BF69-98EE9B500DE4}"/>
              </a:ext>
            </a:extLst>
          </p:cNvPr>
          <p:cNvSpPr/>
          <p:nvPr/>
        </p:nvSpPr>
        <p:spPr>
          <a:xfrm>
            <a:off x="9708583" y="4982160"/>
            <a:ext cx="3980050" cy="3929618"/>
          </a:xfrm>
          <a:custGeom>
            <a:avLst/>
            <a:gdLst/>
            <a:ahLst/>
            <a:cxnLst/>
            <a:rect l="l" t="t" r="r" b="b"/>
            <a:pathLst>
              <a:path w="4535302" h="4535302">
                <a:moveTo>
                  <a:pt x="0" y="0"/>
                </a:moveTo>
                <a:lnTo>
                  <a:pt x="4535302" y="0"/>
                </a:lnTo>
                <a:lnTo>
                  <a:pt x="4535302" y="4535302"/>
                </a:lnTo>
                <a:lnTo>
                  <a:pt x="0" y="4535302"/>
                </a:lnTo>
                <a:lnTo>
                  <a:pt x="0" y="0"/>
                </a:lnTo>
                <a:close/>
              </a:path>
            </a:pathLst>
          </a:custGeom>
          <a:blipFill>
            <a:blip r:embed="rId2" cstate="email">
              <a:extLst>
                <a:ext uri="{28A0092B-C50C-407E-A947-70E740481C1C}">
                  <a14:useLocalDpi xmlns:a14="http://schemas.microsoft.com/office/drawing/2010/main"/>
                </a:ext>
              </a:extLst>
            </a:blip>
            <a:stretch>
              <a:fillRect/>
            </a:stretch>
          </a:blipFill>
        </p:spPr>
      </p:sp>
      <p:pic>
        <p:nvPicPr>
          <p:cNvPr id="33" name="Picture 2" descr="Traffic Bureau | La Habra, CA - Official Website">
            <a:extLst>
              <a:ext uri="{FF2B5EF4-FFF2-40B4-BE49-F238E27FC236}">
                <a16:creationId xmlns:a16="http://schemas.microsoft.com/office/drawing/2014/main" id="{B07930DE-1936-4CDC-B93E-57BA9B508F88}"/>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l="12436" r="8250"/>
          <a:stretch/>
        </p:blipFill>
        <p:spPr bwMode="auto">
          <a:xfrm>
            <a:off x="9476055" y="1353997"/>
            <a:ext cx="4230895" cy="3559495"/>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4" descr="No photo description available.">
            <a:extLst>
              <a:ext uri="{FF2B5EF4-FFF2-40B4-BE49-F238E27FC236}">
                <a16:creationId xmlns:a16="http://schemas.microsoft.com/office/drawing/2014/main" id="{AC72DFEF-082F-4F4F-B9F5-E6248B957976}"/>
              </a:ext>
            </a:extLst>
          </p:cNvPr>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13824960" y="2222467"/>
            <a:ext cx="4036379" cy="518160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1"/>
          <p:cNvSpPr txBox="1"/>
          <p:nvPr/>
        </p:nvSpPr>
        <p:spPr>
          <a:xfrm>
            <a:off x="522410" y="1707725"/>
            <a:ext cx="9357298" cy="1177487"/>
          </a:xfrm>
          <a:prstGeom prst="rect">
            <a:avLst/>
          </a:prstGeom>
        </p:spPr>
        <p:txBody>
          <a:bodyPr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Community Outreach &amp; Engagement</a:t>
            </a:r>
          </a:p>
        </p:txBody>
      </p:sp>
      <p:sp>
        <p:nvSpPr>
          <p:cNvPr id="23" name="TextBox 23"/>
          <p:cNvSpPr txBox="1"/>
          <p:nvPr/>
        </p:nvSpPr>
        <p:spPr>
          <a:xfrm>
            <a:off x="522410" y="3134472"/>
            <a:ext cx="7859590" cy="5403210"/>
          </a:xfrm>
          <a:prstGeom prst="rect">
            <a:avLst/>
          </a:prstGeom>
        </p:spPr>
        <p:txBody>
          <a:bodyPr wrap="square" lIns="0" tIns="0" rIns="0" bIns="0" rtlCol="0" anchor="t">
            <a:spAutoFit/>
          </a:bodyPr>
          <a:lstStyle/>
          <a:p>
            <a:pPr algn="l">
              <a:lnSpc>
                <a:spcPts val="2028"/>
              </a:lnSpc>
            </a:pPr>
            <a:r>
              <a:rPr lang="en-US" sz="2400" dirty="0">
                <a:solidFill>
                  <a:srgbClr val="000000"/>
                </a:solidFill>
                <a:latin typeface="+mj-lt"/>
                <a:ea typeface="Poppins"/>
                <a:cs typeface="Poppins"/>
                <a:sym typeface="Poppins"/>
              </a:rPr>
              <a:t>Hosted an English Citizens’ Academy</a:t>
            </a:r>
          </a:p>
          <a:p>
            <a:pPr algn="l">
              <a:lnSpc>
                <a:spcPts val="2028"/>
              </a:lnSpc>
            </a:pPr>
            <a:endParaRPr lang="en-US" sz="2400" dirty="0">
              <a:solidFill>
                <a:srgbClr val="000000"/>
              </a:solidFill>
              <a:latin typeface="+mj-lt"/>
              <a:ea typeface="Poppins"/>
              <a:cs typeface="Poppins"/>
              <a:sym typeface="Poppins"/>
            </a:endParaRPr>
          </a:p>
          <a:p>
            <a:pPr algn="l">
              <a:lnSpc>
                <a:spcPts val="2028"/>
              </a:lnSpc>
            </a:pPr>
            <a:r>
              <a:rPr lang="en-US" sz="2400" dirty="0">
                <a:solidFill>
                  <a:srgbClr val="000000"/>
                </a:solidFill>
                <a:latin typeface="+mj-lt"/>
                <a:ea typeface="Poppins"/>
                <a:cs typeface="Poppins"/>
                <a:sym typeface="Poppins"/>
              </a:rPr>
              <a:t>Provided Community Emergency Response Training (CERT) to educate volunteers about disaster preparedness and basic disaster response skills</a:t>
            </a:r>
          </a:p>
          <a:p>
            <a:pPr algn="l">
              <a:lnSpc>
                <a:spcPts val="2028"/>
              </a:lnSpc>
            </a:pPr>
            <a:endParaRPr lang="en-US" sz="2400" dirty="0">
              <a:solidFill>
                <a:srgbClr val="000000"/>
              </a:solidFill>
              <a:latin typeface="+mj-lt"/>
              <a:ea typeface="Poppins"/>
              <a:cs typeface="Poppins"/>
              <a:sym typeface="Poppins"/>
            </a:endParaRPr>
          </a:p>
          <a:p>
            <a:pPr marL="0" lvl="0" indent="0" algn="l">
              <a:lnSpc>
                <a:spcPts val="2028"/>
              </a:lnSpc>
              <a:spcBef>
                <a:spcPct val="0"/>
              </a:spcBef>
            </a:pPr>
            <a:r>
              <a:rPr lang="en-US" sz="2400" u="none" strike="noStrike" dirty="0">
                <a:solidFill>
                  <a:srgbClr val="000000"/>
                </a:solidFill>
                <a:latin typeface="+mj-lt"/>
                <a:ea typeface="Poppins"/>
                <a:cs typeface="Poppins"/>
                <a:sym typeface="Poppins"/>
              </a:rPr>
              <a:t>Continued Police Volunteer programs, such as:</a:t>
            </a:r>
          </a:p>
          <a:p>
            <a:pPr marL="800100" lvl="1" indent="-342900">
              <a:lnSpc>
                <a:spcPts val="2028"/>
              </a:lnSpc>
              <a:spcBef>
                <a:spcPct val="0"/>
              </a:spcBef>
              <a:buFont typeface="Arial" panose="020B0604020202020204" pitchFamily="34" charset="0"/>
              <a:buChar char="•"/>
            </a:pPr>
            <a:r>
              <a:rPr lang="en-US" sz="2400" u="none" strike="noStrike" dirty="0">
                <a:solidFill>
                  <a:srgbClr val="000000"/>
                </a:solidFill>
                <a:latin typeface="+mj-lt"/>
                <a:ea typeface="Poppins"/>
                <a:cs typeface="Poppins"/>
                <a:sym typeface="Poppins"/>
              </a:rPr>
              <a:t>Police Explorers</a:t>
            </a:r>
          </a:p>
          <a:p>
            <a:pPr marL="800100" lvl="1" indent="-342900">
              <a:lnSpc>
                <a:spcPts val="2028"/>
              </a:lnSpc>
              <a:spcBef>
                <a:spcPct val="0"/>
              </a:spcBef>
              <a:buFont typeface="Arial" panose="020B0604020202020204" pitchFamily="34" charset="0"/>
              <a:buChar char="•"/>
            </a:pPr>
            <a:r>
              <a:rPr lang="en-US" sz="2400" u="none" strike="noStrike" dirty="0">
                <a:solidFill>
                  <a:srgbClr val="000000"/>
                </a:solidFill>
                <a:latin typeface="+mj-lt"/>
                <a:ea typeface="Poppins"/>
                <a:cs typeface="Poppins"/>
                <a:sym typeface="Poppins"/>
              </a:rPr>
              <a:t>Radio Patrol</a:t>
            </a:r>
          </a:p>
          <a:p>
            <a:pPr marL="800100" lvl="1" indent="-342900">
              <a:lnSpc>
                <a:spcPts val="2028"/>
              </a:lnSpc>
              <a:spcBef>
                <a:spcPct val="0"/>
              </a:spcBef>
              <a:buFont typeface="Arial" panose="020B0604020202020204" pitchFamily="34" charset="0"/>
              <a:buChar char="•"/>
            </a:pPr>
            <a:r>
              <a:rPr lang="en-US" sz="2400" u="none" strike="noStrike" dirty="0">
                <a:solidFill>
                  <a:srgbClr val="000000"/>
                </a:solidFill>
                <a:latin typeface="+mj-lt"/>
                <a:ea typeface="Poppins"/>
                <a:cs typeface="Poppins"/>
                <a:sym typeface="Poppins"/>
              </a:rPr>
              <a:t>Chaplains</a:t>
            </a:r>
          </a:p>
          <a:p>
            <a:pPr marL="800100" lvl="1" indent="-342900">
              <a:lnSpc>
                <a:spcPts val="2028"/>
              </a:lnSpc>
              <a:spcBef>
                <a:spcPct val="0"/>
              </a:spcBef>
              <a:buFont typeface="Arial" panose="020B0604020202020204" pitchFamily="34" charset="0"/>
              <a:buChar char="•"/>
            </a:pPr>
            <a:r>
              <a:rPr lang="en-US" sz="2400" dirty="0">
                <a:solidFill>
                  <a:srgbClr val="000000"/>
                </a:solidFill>
                <a:latin typeface="+mj-lt"/>
                <a:ea typeface="Poppins"/>
                <a:cs typeface="Poppins"/>
                <a:sym typeface="Poppins"/>
              </a:rPr>
              <a:t>CERT</a:t>
            </a:r>
            <a:endParaRPr lang="en-US" sz="2400" u="none" strike="noStrike" dirty="0">
              <a:solidFill>
                <a:srgbClr val="000000"/>
              </a:solidFill>
              <a:latin typeface="+mj-lt"/>
              <a:ea typeface="Poppins"/>
              <a:cs typeface="Poppins"/>
              <a:sym typeface="Poppins"/>
            </a:endParaRPr>
          </a:p>
          <a:p>
            <a:pPr marL="800100" lvl="1" indent="-342900">
              <a:lnSpc>
                <a:spcPts val="2028"/>
              </a:lnSpc>
              <a:spcBef>
                <a:spcPct val="0"/>
              </a:spcBef>
              <a:buFont typeface="Arial" panose="020B0604020202020204" pitchFamily="34" charset="0"/>
              <a:buChar char="•"/>
            </a:pPr>
            <a:r>
              <a:rPr lang="en-US" sz="2400" u="none" strike="noStrike" dirty="0">
                <a:solidFill>
                  <a:srgbClr val="000000"/>
                </a:solidFill>
                <a:latin typeface="+mj-lt"/>
                <a:ea typeface="Poppins"/>
                <a:cs typeface="Poppins"/>
                <a:sym typeface="Poppins"/>
              </a:rPr>
              <a:t>College Internships</a:t>
            </a:r>
          </a:p>
          <a:p>
            <a:pPr marL="800100" lvl="1" indent="-342900">
              <a:lnSpc>
                <a:spcPts val="2028"/>
              </a:lnSpc>
              <a:spcBef>
                <a:spcPct val="0"/>
              </a:spcBef>
              <a:buFont typeface="Arial" panose="020B0604020202020204" pitchFamily="34" charset="0"/>
              <a:buChar char="•"/>
            </a:pPr>
            <a:endParaRPr lang="en-US" sz="2400" dirty="0">
              <a:solidFill>
                <a:srgbClr val="000000"/>
              </a:solidFill>
              <a:latin typeface="+mj-lt"/>
              <a:ea typeface="Poppins"/>
              <a:cs typeface="Poppins"/>
              <a:sym typeface="Poppins"/>
            </a:endParaRPr>
          </a:p>
          <a:p>
            <a:pPr>
              <a:lnSpc>
                <a:spcPts val="2028"/>
              </a:lnSpc>
              <a:spcBef>
                <a:spcPct val="0"/>
              </a:spcBef>
            </a:pPr>
            <a:r>
              <a:rPr lang="en-US" sz="2400" dirty="0">
                <a:solidFill>
                  <a:srgbClr val="000000"/>
                </a:solidFill>
                <a:latin typeface="+mj-lt"/>
                <a:ea typeface="Poppins"/>
                <a:cs typeface="Poppins"/>
                <a:sym typeface="Poppins"/>
              </a:rPr>
              <a:t>Hosted or participated in community events, such as:</a:t>
            </a:r>
          </a:p>
          <a:p>
            <a:pPr marL="800100" lvl="1" indent="-342900">
              <a:lnSpc>
                <a:spcPts val="2028"/>
              </a:lnSpc>
              <a:spcBef>
                <a:spcPct val="0"/>
              </a:spcBef>
              <a:buFont typeface="Arial" panose="020B0604020202020204" pitchFamily="34" charset="0"/>
              <a:buChar char="•"/>
            </a:pPr>
            <a:r>
              <a:rPr lang="en-US" sz="2400" dirty="0">
                <a:solidFill>
                  <a:srgbClr val="000000"/>
                </a:solidFill>
                <a:latin typeface="+mj-lt"/>
                <a:ea typeface="Poppins"/>
                <a:cs typeface="Poppins"/>
                <a:sym typeface="Poppins"/>
              </a:rPr>
              <a:t>National Night Out</a:t>
            </a:r>
          </a:p>
          <a:p>
            <a:pPr marL="800100" lvl="1" indent="-342900">
              <a:lnSpc>
                <a:spcPts val="2028"/>
              </a:lnSpc>
              <a:spcBef>
                <a:spcPct val="0"/>
              </a:spcBef>
              <a:buFont typeface="Arial" panose="020B0604020202020204" pitchFamily="34" charset="0"/>
              <a:buChar char="•"/>
            </a:pPr>
            <a:r>
              <a:rPr lang="en-US" sz="2400" dirty="0">
                <a:solidFill>
                  <a:srgbClr val="000000"/>
                </a:solidFill>
                <a:latin typeface="+mj-lt"/>
                <a:ea typeface="Poppins"/>
                <a:cs typeface="Poppins"/>
                <a:sym typeface="Poppins"/>
              </a:rPr>
              <a:t>Cool Cops</a:t>
            </a:r>
          </a:p>
          <a:p>
            <a:pPr marL="800100" lvl="1" indent="-342900">
              <a:lnSpc>
                <a:spcPts val="2028"/>
              </a:lnSpc>
              <a:spcBef>
                <a:spcPct val="0"/>
              </a:spcBef>
              <a:buFont typeface="Arial" panose="020B0604020202020204" pitchFamily="34" charset="0"/>
              <a:buChar char="•"/>
            </a:pPr>
            <a:r>
              <a:rPr lang="en-US" sz="2400" dirty="0">
                <a:solidFill>
                  <a:srgbClr val="000000"/>
                </a:solidFill>
                <a:latin typeface="+mj-lt"/>
                <a:ea typeface="Poppins"/>
                <a:cs typeface="Poppins"/>
                <a:sym typeface="Poppins"/>
              </a:rPr>
              <a:t>PD Open House</a:t>
            </a:r>
          </a:p>
          <a:p>
            <a:pPr marL="800100" lvl="1" indent="-342900">
              <a:lnSpc>
                <a:spcPts val="2028"/>
              </a:lnSpc>
              <a:spcBef>
                <a:spcPct val="0"/>
              </a:spcBef>
              <a:buFont typeface="Arial" panose="020B0604020202020204" pitchFamily="34" charset="0"/>
              <a:buChar char="•"/>
            </a:pPr>
            <a:r>
              <a:rPr lang="en-US" sz="2400" dirty="0">
                <a:solidFill>
                  <a:srgbClr val="000000"/>
                </a:solidFill>
                <a:latin typeface="+mj-lt"/>
                <a:ea typeface="Poppins"/>
                <a:cs typeface="Poppins"/>
                <a:sym typeface="Poppins"/>
              </a:rPr>
              <a:t>Special Olympic Torch Run</a:t>
            </a:r>
          </a:p>
          <a:p>
            <a:pPr marL="800100" lvl="1" indent="-342900">
              <a:lnSpc>
                <a:spcPts val="2028"/>
              </a:lnSpc>
              <a:spcBef>
                <a:spcPct val="0"/>
              </a:spcBef>
              <a:buFont typeface="Arial" panose="020B0604020202020204" pitchFamily="34" charset="0"/>
              <a:buChar char="•"/>
            </a:pPr>
            <a:r>
              <a:rPr lang="en-US" sz="2400" dirty="0">
                <a:solidFill>
                  <a:srgbClr val="000000"/>
                </a:solidFill>
                <a:latin typeface="+mj-lt"/>
                <a:ea typeface="Poppins"/>
                <a:cs typeface="Poppins"/>
                <a:sym typeface="Poppins"/>
              </a:rPr>
              <a:t>Trick-or-Treat</a:t>
            </a:r>
          </a:p>
          <a:p>
            <a:pPr marL="800100" lvl="1" indent="-342900">
              <a:lnSpc>
                <a:spcPts val="2028"/>
              </a:lnSpc>
              <a:spcBef>
                <a:spcPct val="0"/>
              </a:spcBef>
              <a:buFont typeface="Arial" panose="020B0604020202020204" pitchFamily="34" charset="0"/>
              <a:buChar char="•"/>
            </a:pPr>
            <a:r>
              <a:rPr lang="en-US" sz="2400" dirty="0">
                <a:solidFill>
                  <a:srgbClr val="000000"/>
                </a:solidFill>
                <a:latin typeface="+mj-lt"/>
                <a:ea typeface="Poppins"/>
                <a:cs typeface="Poppins"/>
                <a:sym typeface="Poppins"/>
              </a:rPr>
              <a:t>Read Across America</a:t>
            </a:r>
          </a:p>
          <a:p>
            <a:pPr marL="800100" lvl="1" indent="-342900">
              <a:lnSpc>
                <a:spcPts val="2028"/>
              </a:lnSpc>
              <a:spcBef>
                <a:spcPct val="0"/>
              </a:spcBef>
              <a:buFont typeface="Arial" panose="020B0604020202020204" pitchFamily="34" charset="0"/>
              <a:buChar char="•"/>
            </a:pPr>
            <a:r>
              <a:rPr lang="en-US" sz="2400" dirty="0">
                <a:solidFill>
                  <a:srgbClr val="000000"/>
                </a:solidFill>
                <a:latin typeface="+mj-lt"/>
                <a:ea typeface="Poppins"/>
                <a:cs typeface="Poppins"/>
                <a:sym typeface="Poppins"/>
              </a:rPr>
              <a:t>School campus events</a:t>
            </a:r>
          </a:p>
        </p:txBody>
      </p:sp>
      <p:sp>
        <p:nvSpPr>
          <p:cNvPr id="25" name="TextBox 25"/>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LA HABRA POLICE DEPARTMENT</a:t>
            </a:r>
          </a:p>
        </p:txBody>
      </p:sp>
      <p:grpSp>
        <p:nvGrpSpPr>
          <p:cNvPr id="28" name="Group 4">
            <a:extLst>
              <a:ext uri="{FF2B5EF4-FFF2-40B4-BE49-F238E27FC236}">
                <a16:creationId xmlns:a16="http://schemas.microsoft.com/office/drawing/2014/main" id="{06131E44-48B5-45C6-BF55-E293D14E8EF8}"/>
              </a:ext>
            </a:extLst>
          </p:cNvPr>
          <p:cNvGrpSpPr/>
          <p:nvPr/>
        </p:nvGrpSpPr>
        <p:grpSpPr>
          <a:xfrm>
            <a:off x="1" y="1"/>
            <a:ext cx="381000" cy="1149070"/>
            <a:chOff x="0" y="0"/>
            <a:chExt cx="144101" cy="512341"/>
          </a:xfrm>
        </p:grpSpPr>
        <p:sp>
          <p:nvSpPr>
            <p:cNvPr id="29" name="Freeform 5">
              <a:extLst>
                <a:ext uri="{FF2B5EF4-FFF2-40B4-BE49-F238E27FC236}">
                  <a16:creationId xmlns:a16="http://schemas.microsoft.com/office/drawing/2014/main" id="{7BF8E598-3691-4162-8598-A36457BE7A1C}"/>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30" name="TextBox 6">
              <a:extLst>
                <a:ext uri="{FF2B5EF4-FFF2-40B4-BE49-F238E27FC236}">
                  <a16:creationId xmlns:a16="http://schemas.microsoft.com/office/drawing/2014/main" id="{FE32FE79-BCED-48D6-A441-FFCA4CDB460F}"/>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31" name="TextBox 13">
            <a:extLst>
              <a:ext uri="{FF2B5EF4-FFF2-40B4-BE49-F238E27FC236}">
                <a16:creationId xmlns:a16="http://schemas.microsoft.com/office/drawing/2014/main" id="{0A8B0D3C-6F60-4E43-BAAB-62323F638646}"/>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32" name="Group 3">
            <a:extLst>
              <a:ext uri="{FF2B5EF4-FFF2-40B4-BE49-F238E27FC236}">
                <a16:creationId xmlns:a16="http://schemas.microsoft.com/office/drawing/2014/main" id="{65AB8373-F334-4F38-BFC2-BFDDC8BFAA69}"/>
              </a:ext>
            </a:extLst>
          </p:cNvPr>
          <p:cNvGrpSpPr/>
          <p:nvPr/>
        </p:nvGrpSpPr>
        <p:grpSpPr>
          <a:xfrm>
            <a:off x="0" y="9634702"/>
            <a:ext cx="18288000" cy="652297"/>
            <a:chOff x="0" y="0"/>
            <a:chExt cx="5524553" cy="422385"/>
          </a:xfrm>
        </p:grpSpPr>
        <p:sp>
          <p:nvSpPr>
            <p:cNvPr id="33" name="Freeform 4">
              <a:extLst>
                <a:ext uri="{FF2B5EF4-FFF2-40B4-BE49-F238E27FC236}">
                  <a16:creationId xmlns:a16="http://schemas.microsoft.com/office/drawing/2014/main" id="{4C63C2BE-490F-4A82-9B15-636842F816FC}"/>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34" name="TextBox 5">
              <a:extLst>
                <a:ext uri="{FF2B5EF4-FFF2-40B4-BE49-F238E27FC236}">
                  <a16:creationId xmlns:a16="http://schemas.microsoft.com/office/drawing/2014/main" id="{7330315E-4235-42BF-B332-2464BA7FF1D5}"/>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35" name="TextBox 11">
            <a:extLst>
              <a:ext uri="{FF2B5EF4-FFF2-40B4-BE49-F238E27FC236}">
                <a16:creationId xmlns:a16="http://schemas.microsoft.com/office/drawing/2014/main" id="{530D07C1-926C-4F61-81CF-9ED6C81BD31C}"/>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36" name="TextBox 12">
            <a:extLst>
              <a:ext uri="{FF2B5EF4-FFF2-40B4-BE49-F238E27FC236}">
                <a16:creationId xmlns:a16="http://schemas.microsoft.com/office/drawing/2014/main" id="{2C484359-C30E-4124-A5C0-C2E84B975D39}"/>
              </a:ext>
            </a:extLst>
          </p:cNvPr>
          <p:cNvSpPr txBox="1"/>
          <p:nvPr/>
        </p:nvSpPr>
        <p:spPr>
          <a:xfrm>
            <a:off x="303437" y="9743646"/>
            <a:ext cx="6157764"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LA HABRA POLICE DEPARTMENT</a:t>
            </a:r>
          </a:p>
        </p:txBody>
      </p:sp>
      <p:pic>
        <p:nvPicPr>
          <p:cNvPr id="37" name="Picture 36">
            <a:extLst>
              <a:ext uri="{FF2B5EF4-FFF2-40B4-BE49-F238E27FC236}">
                <a16:creationId xmlns:a16="http://schemas.microsoft.com/office/drawing/2014/main" id="{6519B120-CE21-41EA-B497-FB245BBDD18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10921732" y="242873"/>
            <a:ext cx="7044344" cy="3425673"/>
          </a:xfrm>
          <a:prstGeom prst="rect">
            <a:avLst/>
          </a:prstGeom>
        </p:spPr>
      </p:pic>
      <p:sp>
        <p:nvSpPr>
          <p:cNvPr id="38" name="Freeform 16">
            <a:extLst>
              <a:ext uri="{FF2B5EF4-FFF2-40B4-BE49-F238E27FC236}">
                <a16:creationId xmlns:a16="http://schemas.microsoft.com/office/drawing/2014/main" id="{B4B4C482-C19F-4368-8FEA-5BED1A567B20}"/>
              </a:ext>
            </a:extLst>
          </p:cNvPr>
          <p:cNvSpPr/>
          <p:nvPr/>
        </p:nvSpPr>
        <p:spPr>
          <a:xfrm>
            <a:off x="13383086" y="3758575"/>
            <a:ext cx="4582990" cy="2985121"/>
          </a:xfrm>
          <a:custGeom>
            <a:avLst/>
            <a:gdLst/>
            <a:ahLst/>
            <a:cxnLst/>
            <a:rect l="l" t="t" r="r" b="b"/>
            <a:pathLst>
              <a:path w="7041322" h="4691281">
                <a:moveTo>
                  <a:pt x="0" y="0"/>
                </a:moveTo>
                <a:lnTo>
                  <a:pt x="7041322" y="0"/>
                </a:lnTo>
                <a:lnTo>
                  <a:pt x="7041322" y="4691281"/>
                </a:lnTo>
                <a:lnTo>
                  <a:pt x="0" y="4691281"/>
                </a:lnTo>
                <a:lnTo>
                  <a:pt x="0" y="0"/>
                </a:lnTo>
                <a:close/>
              </a:path>
            </a:pathLst>
          </a:custGeom>
          <a:blipFill>
            <a:blip r:embed="rId3"/>
            <a:stretch>
              <a:fillRect/>
            </a:stretch>
          </a:blipFill>
        </p:spPr>
      </p:sp>
      <p:sp>
        <p:nvSpPr>
          <p:cNvPr id="39" name="Freeform 15">
            <a:extLst>
              <a:ext uri="{FF2B5EF4-FFF2-40B4-BE49-F238E27FC236}">
                <a16:creationId xmlns:a16="http://schemas.microsoft.com/office/drawing/2014/main" id="{EC269B84-02C0-439D-8F3E-E17C69C51AB2}"/>
              </a:ext>
            </a:extLst>
          </p:cNvPr>
          <p:cNvSpPr/>
          <p:nvPr/>
        </p:nvSpPr>
        <p:spPr>
          <a:xfrm>
            <a:off x="9129932" y="3732556"/>
            <a:ext cx="4066146" cy="2966053"/>
          </a:xfrm>
          <a:custGeom>
            <a:avLst/>
            <a:gdLst/>
            <a:ahLst/>
            <a:cxnLst/>
            <a:rect l="l" t="t" r="r" b="b"/>
            <a:pathLst>
              <a:path w="3685146" h="2883627">
                <a:moveTo>
                  <a:pt x="0" y="0"/>
                </a:moveTo>
                <a:lnTo>
                  <a:pt x="3685147" y="0"/>
                </a:lnTo>
                <a:lnTo>
                  <a:pt x="3685147" y="2883627"/>
                </a:lnTo>
                <a:lnTo>
                  <a:pt x="0" y="2883627"/>
                </a:lnTo>
                <a:lnTo>
                  <a:pt x="0" y="0"/>
                </a:lnTo>
                <a:close/>
              </a:path>
            </a:pathLst>
          </a:custGeom>
          <a:blipFill>
            <a:blip r:embed="rId4"/>
            <a:stretch>
              <a:fillRect/>
            </a:stretch>
          </a:blipFill>
        </p:spPr>
      </p:sp>
      <p:sp>
        <p:nvSpPr>
          <p:cNvPr id="40" name="Freeform 13">
            <a:extLst>
              <a:ext uri="{FF2B5EF4-FFF2-40B4-BE49-F238E27FC236}">
                <a16:creationId xmlns:a16="http://schemas.microsoft.com/office/drawing/2014/main" id="{74DC1A8A-09C8-449B-8EDC-BBCBC08B8AFD}"/>
              </a:ext>
            </a:extLst>
          </p:cNvPr>
          <p:cNvSpPr/>
          <p:nvPr/>
        </p:nvSpPr>
        <p:spPr>
          <a:xfrm>
            <a:off x="8915400" y="6871716"/>
            <a:ext cx="2667000" cy="2704147"/>
          </a:xfrm>
          <a:custGeom>
            <a:avLst/>
            <a:gdLst/>
            <a:ahLst/>
            <a:cxnLst/>
            <a:rect l="l" t="t" r="r" b="b"/>
            <a:pathLst>
              <a:path w="3237294" h="4046617">
                <a:moveTo>
                  <a:pt x="0" y="0"/>
                </a:moveTo>
                <a:lnTo>
                  <a:pt x="3237294" y="0"/>
                </a:lnTo>
                <a:lnTo>
                  <a:pt x="3237294" y="4046618"/>
                </a:lnTo>
                <a:lnTo>
                  <a:pt x="0" y="4046618"/>
                </a:lnTo>
                <a:lnTo>
                  <a:pt x="0" y="0"/>
                </a:lnTo>
                <a:close/>
              </a:path>
            </a:pathLst>
          </a:custGeom>
          <a:blipFill>
            <a:blip r:embed="rId5"/>
            <a:stretch>
              <a:fillRect/>
            </a:stretch>
          </a:blipFill>
        </p:spPr>
      </p:sp>
      <p:sp>
        <p:nvSpPr>
          <p:cNvPr id="41" name="Freeform 17">
            <a:extLst>
              <a:ext uri="{FF2B5EF4-FFF2-40B4-BE49-F238E27FC236}">
                <a16:creationId xmlns:a16="http://schemas.microsoft.com/office/drawing/2014/main" id="{27C7A92D-33F6-455D-9B22-EEA9C9B3E98A}"/>
              </a:ext>
            </a:extLst>
          </p:cNvPr>
          <p:cNvSpPr/>
          <p:nvPr/>
        </p:nvSpPr>
        <p:spPr>
          <a:xfrm>
            <a:off x="11690543" y="6871716"/>
            <a:ext cx="3168458" cy="2704147"/>
          </a:xfrm>
          <a:custGeom>
            <a:avLst/>
            <a:gdLst/>
            <a:ahLst/>
            <a:cxnLst/>
            <a:rect l="l" t="t" r="r" b="b"/>
            <a:pathLst>
              <a:path w="3827675" h="2853444">
                <a:moveTo>
                  <a:pt x="0" y="0"/>
                </a:moveTo>
                <a:lnTo>
                  <a:pt x="3827675" y="0"/>
                </a:lnTo>
                <a:lnTo>
                  <a:pt x="3827675" y="2853444"/>
                </a:lnTo>
                <a:lnTo>
                  <a:pt x="0" y="2853444"/>
                </a:lnTo>
                <a:lnTo>
                  <a:pt x="0" y="0"/>
                </a:lnTo>
                <a:close/>
              </a:path>
            </a:pathLst>
          </a:custGeom>
          <a:blipFill>
            <a:blip r:embed="rId6"/>
            <a:stretch>
              <a:fillRect r="-6451"/>
            </a:stretch>
          </a:blipFill>
        </p:spPr>
      </p:sp>
      <p:sp>
        <p:nvSpPr>
          <p:cNvPr id="42" name="Freeform 12">
            <a:extLst>
              <a:ext uri="{FF2B5EF4-FFF2-40B4-BE49-F238E27FC236}">
                <a16:creationId xmlns:a16="http://schemas.microsoft.com/office/drawing/2014/main" id="{74412DC7-AD7A-44BF-98A3-3D70C9FE0ECB}"/>
              </a:ext>
            </a:extLst>
          </p:cNvPr>
          <p:cNvSpPr/>
          <p:nvPr/>
        </p:nvSpPr>
        <p:spPr>
          <a:xfrm>
            <a:off x="14940372" y="6852648"/>
            <a:ext cx="3025704" cy="2723215"/>
          </a:xfrm>
          <a:custGeom>
            <a:avLst/>
            <a:gdLst/>
            <a:ahLst/>
            <a:cxnLst/>
            <a:rect l="l" t="t" r="r" b="b"/>
            <a:pathLst>
              <a:path w="3659142" h="3659142">
                <a:moveTo>
                  <a:pt x="0" y="0"/>
                </a:moveTo>
                <a:lnTo>
                  <a:pt x="3659142" y="0"/>
                </a:lnTo>
                <a:lnTo>
                  <a:pt x="3659142" y="3659142"/>
                </a:lnTo>
                <a:lnTo>
                  <a:pt x="0" y="3659142"/>
                </a:lnTo>
                <a:lnTo>
                  <a:pt x="0" y="0"/>
                </a:lnTo>
                <a:close/>
              </a:path>
            </a:pathLst>
          </a:custGeom>
          <a:blipFill>
            <a:blip r:embed="rId7"/>
            <a:stretch>
              <a:fillRect/>
            </a:stretch>
          </a:blipFill>
        </p:spPr>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4"/>
          <p:cNvSpPr txBox="1"/>
          <p:nvPr/>
        </p:nvSpPr>
        <p:spPr>
          <a:xfrm>
            <a:off x="152375" y="9798574"/>
            <a:ext cx="7702168" cy="366395"/>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LA HABRA POLICE DEPARTMENT</a:t>
            </a:r>
          </a:p>
        </p:txBody>
      </p:sp>
      <p:grpSp>
        <p:nvGrpSpPr>
          <p:cNvPr id="21" name="Group 4">
            <a:extLst>
              <a:ext uri="{FF2B5EF4-FFF2-40B4-BE49-F238E27FC236}">
                <a16:creationId xmlns:a16="http://schemas.microsoft.com/office/drawing/2014/main" id="{7BBAAD70-5D42-485E-9442-D18C8148DD06}"/>
              </a:ext>
            </a:extLst>
          </p:cNvPr>
          <p:cNvGrpSpPr/>
          <p:nvPr/>
        </p:nvGrpSpPr>
        <p:grpSpPr>
          <a:xfrm>
            <a:off x="1" y="1"/>
            <a:ext cx="381000" cy="1149070"/>
            <a:chOff x="0" y="0"/>
            <a:chExt cx="144101" cy="512341"/>
          </a:xfrm>
        </p:grpSpPr>
        <p:sp>
          <p:nvSpPr>
            <p:cNvPr id="22" name="Freeform 5">
              <a:extLst>
                <a:ext uri="{FF2B5EF4-FFF2-40B4-BE49-F238E27FC236}">
                  <a16:creationId xmlns:a16="http://schemas.microsoft.com/office/drawing/2014/main" id="{FE9D2E86-1134-4F88-B731-EBBB89108EC1}"/>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3" name="TextBox 6">
              <a:extLst>
                <a:ext uri="{FF2B5EF4-FFF2-40B4-BE49-F238E27FC236}">
                  <a16:creationId xmlns:a16="http://schemas.microsoft.com/office/drawing/2014/main" id="{9C801CC1-07F2-42CE-ABE4-6DD15C7A9ADE}"/>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4" name="TextBox 13">
            <a:extLst>
              <a:ext uri="{FF2B5EF4-FFF2-40B4-BE49-F238E27FC236}">
                <a16:creationId xmlns:a16="http://schemas.microsoft.com/office/drawing/2014/main" id="{90E616A0-FBE0-4CBC-A88C-68DC236EDB75}"/>
              </a:ext>
            </a:extLst>
          </p:cNvPr>
          <p:cNvSpPr txBox="1"/>
          <p:nvPr/>
        </p:nvSpPr>
        <p:spPr>
          <a:xfrm>
            <a:off x="522410" y="201917"/>
            <a:ext cx="11126999"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grpSp>
        <p:nvGrpSpPr>
          <p:cNvPr id="25" name="Group 3">
            <a:extLst>
              <a:ext uri="{FF2B5EF4-FFF2-40B4-BE49-F238E27FC236}">
                <a16:creationId xmlns:a16="http://schemas.microsoft.com/office/drawing/2014/main" id="{45F4DA89-C3E9-4640-A8CC-FEAE90EBC534}"/>
              </a:ext>
            </a:extLst>
          </p:cNvPr>
          <p:cNvGrpSpPr/>
          <p:nvPr/>
        </p:nvGrpSpPr>
        <p:grpSpPr>
          <a:xfrm>
            <a:off x="0" y="9634702"/>
            <a:ext cx="18288000" cy="652297"/>
            <a:chOff x="0" y="0"/>
            <a:chExt cx="5524553" cy="422385"/>
          </a:xfrm>
        </p:grpSpPr>
        <p:sp>
          <p:nvSpPr>
            <p:cNvPr id="26" name="Freeform 4">
              <a:extLst>
                <a:ext uri="{FF2B5EF4-FFF2-40B4-BE49-F238E27FC236}">
                  <a16:creationId xmlns:a16="http://schemas.microsoft.com/office/drawing/2014/main" id="{3D524FC0-3CEB-43A3-9F87-6F9ABAB82C4E}"/>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27" name="TextBox 5">
              <a:extLst>
                <a:ext uri="{FF2B5EF4-FFF2-40B4-BE49-F238E27FC236}">
                  <a16:creationId xmlns:a16="http://schemas.microsoft.com/office/drawing/2014/main" id="{2FE0D504-7B8B-4813-8A3E-28A355E55513}"/>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28" name="TextBox 11">
            <a:extLst>
              <a:ext uri="{FF2B5EF4-FFF2-40B4-BE49-F238E27FC236}">
                <a16:creationId xmlns:a16="http://schemas.microsoft.com/office/drawing/2014/main" id="{5FEBEC32-0BF5-4B56-B997-D43C0396F00D}"/>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29" name="TextBox 12">
            <a:extLst>
              <a:ext uri="{FF2B5EF4-FFF2-40B4-BE49-F238E27FC236}">
                <a16:creationId xmlns:a16="http://schemas.microsoft.com/office/drawing/2014/main" id="{6221588E-FCAF-466A-9CAF-2D5F255B1369}"/>
              </a:ext>
            </a:extLst>
          </p:cNvPr>
          <p:cNvSpPr txBox="1"/>
          <p:nvPr/>
        </p:nvSpPr>
        <p:spPr>
          <a:xfrm>
            <a:off x="303437" y="9743646"/>
            <a:ext cx="6157764"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LA HABRA POLICE DEPARTMENT</a:t>
            </a:r>
          </a:p>
        </p:txBody>
      </p:sp>
      <p:pic>
        <p:nvPicPr>
          <p:cNvPr id="31" name="Picture 30">
            <a:extLst>
              <a:ext uri="{FF2B5EF4-FFF2-40B4-BE49-F238E27FC236}">
                <a16:creationId xmlns:a16="http://schemas.microsoft.com/office/drawing/2014/main" id="{F17DE636-6CB8-4480-92DD-BE66C3488CF3}"/>
              </a:ext>
            </a:extLst>
          </p:cNvPr>
          <p:cNvPicPr>
            <a:picLocks noChangeAspect="1"/>
          </p:cNvPicPr>
          <p:nvPr/>
        </p:nvPicPr>
        <p:blipFill>
          <a:blip r:embed="rId2"/>
          <a:stretch>
            <a:fillRect/>
          </a:stretch>
        </p:blipFill>
        <p:spPr>
          <a:xfrm>
            <a:off x="10591800" y="2175837"/>
            <a:ext cx="7374276" cy="4882086"/>
          </a:xfrm>
          <a:prstGeom prst="rect">
            <a:avLst/>
          </a:prstGeom>
        </p:spPr>
      </p:pic>
      <p:sp>
        <p:nvSpPr>
          <p:cNvPr id="33" name="Rectangle 32">
            <a:extLst>
              <a:ext uri="{FF2B5EF4-FFF2-40B4-BE49-F238E27FC236}">
                <a16:creationId xmlns:a16="http://schemas.microsoft.com/office/drawing/2014/main" id="{E4AFDA5A-FEE7-4DC8-A898-891897F69129}"/>
              </a:ext>
            </a:extLst>
          </p:cNvPr>
          <p:cNvSpPr/>
          <p:nvPr/>
        </p:nvSpPr>
        <p:spPr>
          <a:xfrm>
            <a:off x="416305" y="5650956"/>
            <a:ext cx="9677908" cy="2246769"/>
          </a:xfrm>
          <a:prstGeom prst="rect">
            <a:avLst/>
          </a:prstGeom>
        </p:spPr>
        <p:txBody>
          <a:bodyPr wrap="square">
            <a:spAutoFit/>
          </a:bodyPr>
          <a:lstStyle/>
          <a:p>
            <a:pPr marL="55563" marR="0">
              <a:spcBef>
                <a:spcPts val="0"/>
              </a:spcBef>
              <a:spcAft>
                <a:spcPts val="0"/>
              </a:spcAft>
            </a:pPr>
            <a:r>
              <a:rPr lang="en-US" sz="2000" dirty="0">
                <a:latin typeface="+mj-lt"/>
                <a:ea typeface="Calibri" panose="020F0502020204030204" pitchFamily="34" charset="0"/>
                <a:cs typeface="Cordia New" panose="020B0304020202020204" pitchFamily="34" charset="-34"/>
              </a:rPr>
              <a:t>Group A Offenses are more serious crimes, such as Assaults, Robbery, Burglary, Fraud, etc. </a:t>
            </a:r>
          </a:p>
          <a:p>
            <a:pPr marL="55563" marR="0">
              <a:spcBef>
                <a:spcPts val="0"/>
              </a:spcBef>
              <a:spcAft>
                <a:spcPts val="0"/>
              </a:spcAft>
            </a:pPr>
            <a:endParaRPr lang="en-US" sz="2000" dirty="0">
              <a:latin typeface="+mj-lt"/>
              <a:ea typeface="Calibri" panose="020F0502020204030204" pitchFamily="34" charset="0"/>
              <a:cs typeface="Cordia New" panose="020B0304020202020204" pitchFamily="34" charset="-34"/>
            </a:endParaRPr>
          </a:p>
          <a:p>
            <a:pPr marL="55563" marR="0">
              <a:spcBef>
                <a:spcPts val="0"/>
              </a:spcBef>
              <a:spcAft>
                <a:spcPts val="0"/>
              </a:spcAft>
            </a:pPr>
            <a:r>
              <a:rPr lang="en-US" sz="2000" dirty="0">
                <a:latin typeface="+mj-lt"/>
                <a:ea typeface="Calibri" panose="020F0502020204030204" pitchFamily="34" charset="0"/>
                <a:cs typeface="Cordia New" panose="020B0304020202020204" pitchFamily="34" charset="-34"/>
              </a:rPr>
              <a:t>Group A offenses also includes Crimes Against Society, such as Drug/Narcotic Offenses, Gambling, Prostitution, Animal Cruelty, etc.  </a:t>
            </a:r>
          </a:p>
          <a:p>
            <a:pPr marL="55563" marR="0">
              <a:spcBef>
                <a:spcPts val="0"/>
              </a:spcBef>
              <a:spcAft>
                <a:spcPts val="0"/>
              </a:spcAft>
            </a:pPr>
            <a:endParaRPr lang="en-US" sz="2000" dirty="0">
              <a:latin typeface="+mj-lt"/>
              <a:ea typeface="Calibri" panose="020F0502020204030204" pitchFamily="34" charset="0"/>
              <a:cs typeface="Cordia New" panose="020B0304020202020204" pitchFamily="34" charset="-34"/>
            </a:endParaRPr>
          </a:p>
          <a:p>
            <a:pPr marL="55563" marR="0">
              <a:spcBef>
                <a:spcPts val="0"/>
              </a:spcBef>
              <a:spcAft>
                <a:spcPts val="800"/>
              </a:spcAft>
            </a:pPr>
            <a:r>
              <a:rPr lang="en-US" sz="2000" dirty="0">
                <a:latin typeface="+mj-lt"/>
                <a:ea typeface="Calibri" panose="020F0502020204030204" pitchFamily="34" charset="0"/>
                <a:cs typeface="Cordia New" panose="020B0304020202020204" pitchFamily="34" charset="-34"/>
              </a:rPr>
              <a:t>Group B offenses are crimes such as Curfew Loitering/Vagrancy Violations, Disorderly Conduct, Driving Under the Influence, etc. </a:t>
            </a:r>
            <a:endParaRPr lang="en-US" sz="2000" dirty="0">
              <a:effectLst/>
              <a:latin typeface="+mj-lt"/>
              <a:ea typeface="Calibri" panose="020F0502020204030204" pitchFamily="34" charset="0"/>
              <a:cs typeface="Cordia New" panose="020B0304020202020204" pitchFamily="34" charset="-34"/>
            </a:endParaRPr>
          </a:p>
        </p:txBody>
      </p:sp>
      <p:pic>
        <p:nvPicPr>
          <p:cNvPr id="4" name="Picture 3">
            <a:extLst>
              <a:ext uri="{FF2B5EF4-FFF2-40B4-BE49-F238E27FC236}">
                <a16:creationId xmlns:a16="http://schemas.microsoft.com/office/drawing/2014/main" id="{6C81EED3-2118-4F2F-ADD4-2C18ACE59063}"/>
              </a:ext>
            </a:extLst>
          </p:cNvPr>
          <p:cNvPicPr>
            <a:picLocks noChangeAspect="1"/>
          </p:cNvPicPr>
          <p:nvPr/>
        </p:nvPicPr>
        <p:blipFill rotWithShape="1">
          <a:blip r:embed="rId3"/>
          <a:srcRect l="24584" t="23126" r="44804" b="54976"/>
          <a:stretch/>
        </p:blipFill>
        <p:spPr>
          <a:xfrm>
            <a:off x="560510" y="2188536"/>
            <a:ext cx="9868232" cy="2954963"/>
          </a:xfrm>
          <a:prstGeom prst="rect">
            <a:avLst/>
          </a:prstGeom>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9634702"/>
            <a:ext cx="18288000" cy="652297"/>
            <a:chOff x="0" y="0"/>
            <a:chExt cx="5524553" cy="422385"/>
          </a:xfrm>
        </p:grpSpPr>
        <p:sp>
          <p:nvSpPr>
            <p:cNvPr id="4" name="Freeform 4"/>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5" name="TextBox 5"/>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10" name="TextBox 10"/>
          <p:cNvSpPr txBox="1"/>
          <p:nvPr/>
        </p:nvSpPr>
        <p:spPr>
          <a:xfrm>
            <a:off x="554656" y="153395"/>
            <a:ext cx="8557260" cy="842282"/>
          </a:xfrm>
          <a:prstGeom prst="rect">
            <a:avLst/>
          </a:prstGeom>
        </p:spPr>
        <p:txBody>
          <a:bodyPr wrap="square"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FY 26/27 MAJOR GOALS</a:t>
            </a:r>
          </a:p>
        </p:txBody>
      </p:sp>
      <p:sp>
        <p:nvSpPr>
          <p:cNvPr id="11" name="TextBox 11"/>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12" name="TextBox 12"/>
          <p:cNvSpPr txBox="1"/>
          <p:nvPr/>
        </p:nvSpPr>
        <p:spPr>
          <a:xfrm>
            <a:off x="303437" y="9743646"/>
            <a:ext cx="6157764"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LA HABRA POLICE DEPARTMENT</a:t>
            </a:r>
          </a:p>
        </p:txBody>
      </p:sp>
      <p:sp>
        <p:nvSpPr>
          <p:cNvPr id="19" name="TextBox 19"/>
          <p:cNvSpPr txBox="1"/>
          <p:nvPr/>
        </p:nvSpPr>
        <p:spPr>
          <a:xfrm>
            <a:off x="554656" y="1714500"/>
            <a:ext cx="7903544" cy="5909310"/>
          </a:xfrm>
          <a:prstGeom prst="rect">
            <a:avLst/>
          </a:prstGeom>
        </p:spPr>
        <p:txBody>
          <a:bodyPr wrap="square" lIns="0" tIns="0" rIns="0" bIns="0" rtlCol="0" anchor="t">
            <a:spAutoFit/>
          </a:bodyPr>
          <a:lstStyle/>
          <a:p>
            <a:pPr marL="342900" lvl="0" indent="-342900">
              <a:spcBef>
                <a:spcPct val="0"/>
              </a:spcBef>
              <a:buFont typeface="Arial" panose="020B0604020202020204" pitchFamily="34" charset="0"/>
              <a:buChar char="•"/>
            </a:pPr>
            <a:r>
              <a:rPr lang="en-US" sz="2400" dirty="0">
                <a:latin typeface="+mj-lt"/>
                <a:ea typeface="Poppins Bold"/>
                <a:cs typeface="Poppins" panose="020B0604020202020204" charset="0"/>
                <a:sym typeface="Poppins Bold"/>
              </a:rPr>
              <a:t>Through community-oriented policing, promote outstanding customer service to the community throughout all levels of the police department</a:t>
            </a:r>
          </a:p>
          <a:p>
            <a:pPr lvl="0">
              <a:spcBef>
                <a:spcPct val="0"/>
              </a:spcBef>
            </a:pPr>
            <a:endParaRPr lang="en-US" sz="2400" dirty="0">
              <a:ea typeface="Poppins Bold"/>
              <a:cs typeface="Poppins" panose="020B0604020202020204" charset="0"/>
              <a:sym typeface="Poppins Bold"/>
            </a:endParaRPr>
          </a:p>
          <a:p>
            <a:pPr marL="342900" indent="-342900">
              <a:spcBef>
                <a:spcPct val="0"/>
              </a:spcBef>
              <a:buFont typeface="Arial" panose="020B0604020202020204" pitchFamily="34" charset="0"/>
              <a:buChar char="•"/>
            </a:pPr>
            <a:r>
              <a:rPr lang="en-US" sz="2400" dirty="0">
                <a:ea typeface="Poppins Bold"/>
                <a:cs typeface="Poppins" panose="020B0604020202020204" charset="0"/>
                <a:sym typeface="Poppins Bold"/>
              </a:rPr>
              <a:t>Continue average response time goal of under 4-minutes for emergency (Priority 1) calls, and under 12 minutes for less urgent calls</a:t>
            </a:r>
          </a:p>
          <a:p>
            <a:pPr marL="342900" lvl="0" indent="-342900" algn="l">
              <a:spcBef>
                <a:spcPct val="0"/>
              </a:spcBef>
              <a:buFont typeface="Arial" panose="020B0604020202020204" pitchFamily="34" charset="0"/>
              <a:buChar char="•"/>
            </a:pPr>
            <a:endParaRPr lang="en-US" sz="2400" dirty="0">
              <a:latin typeface="+mj-lt"/>
              <a:ea typeface="Poppins Bold"/>
              <a:cs typeface="Poppins" panose="020B0604020202020204" charset="0"/>
              <a:sym typeface="Poppins Bold"/>
            </a:endParaRPr>
          </a:p>
          <a:p>
            <a:pPr marL="342900" lvl="0" indent="-342900">
              <a:spcBef>
                <a:spcPct val="0"/>
              </a:spcBef>
              <a:buFont typeface="Arial" panose="020B0604020202020204" pitchFamily="34" charset="0"/>
              <a:buChar char="•"/>
            </a:pPr>
            <a:r>
              <a:rPr lang="en-US" sz="2400" dirty="0">
                <a:latin typeface="+mj-lt"/>
                <a:ea typeface="Poppins Bold"/>
                <a:cs typeface="Poppins" panose="020B0604020202020204" charset="0"/>
                <a:sym typeface="Poppins Bold"/>
              </a:rPr>
              <a:t>Continue to work with the North OC Public Safety Collaborative and other city departments to address homelessness by providing support services and seeking permanent housing</a:t>
            </a:r>
          </a:p>
          <a:p>
            <a:pPr marL="342900" lvl="0" indent="-342900">
              <a:spcBef>
                <a:spcPct val="0"/>
              </a:spcBef>
              <a:buFont typeface="Arial" panose="020B0604020202020204" pitchFamily="34" charset="0"/>
              <a:buChar char="•"/>
            </a:pPr>
            <a:endParaRPr lang="en-US" sz="2400" u="none" strike="noStrike" dirty="0">
              <a:latin typeface="+mj-lt"/>
              <a:ea typeface="Poppins Bold"/>
              <a:cs typeface="Poppins" panose="020B0604020202020204" charset="0"/>
              <a:sym typeface="Poppins Bold"/>
            </a:endParaRPr>
          </a:p>
          <a:p>
            <a:pPr marL="342900" lvl="0" indent="-342900">
              <a:spcBef>
                <a:spcPct val="0"/>
              </a:spcBef>
              <a:buFont typeface="Arial" panose="020B0604020202020204" pitchFamily="34" charset="0"/>
              <a:buChar char="•"/>
            </a:pPr>
            <a:r>
              <a:rPr lang="en-US" sz="2400" dirty="0">
                <a:latin typeface="+mj-lt"/>
                <a:ea typeface="Poppins Bold"/>
                <a:cs typeface="Poppins" panose="020B0604020202020204" charset="0"/>
                <a:sym typeface="Poppins Bold"/>
              </a:rPr>
              <a:t>Continue to collaborate with other City departments to be proactive in graffiti removal and prevention</a:t>
            </a:r>
          </a:p>
          <a:p>
            <a:pPr marL="342900" lvl="0" indent="-342900">
              <a:spcBef>
                <a:spcPct val="0"/>
              </a:spcBef>
              <a:buFont typeface="Arial" panose="020B0604020202020204" pitchFamily="34" charset="0"/>
              <a:buChar char="•"/>
            </a:pPr>
            <a:endParaRPr lang="en-US" sz="2400" dirty="0">
              <a:latin typeface="+mj-lt"/>
              <a:ea typeface="Poppins Bold"/>
              <a:cs typeface="Poppins" panose="020B0604020202020204" charset="0"/>
              <a:sym typeface="Poppins Bold"/>
            </a:endParaRPr>
          </a:p>
        </p:txBody>
      </p:sp>
      <p:grpSp>
        <p:nvGrpSpPr>
          <p:cNvPr id="29" name="Group 4">
            <a:extLst>
              <a:ext uri="{FF2B5EF4-FFF2-40B4-BE49-F238E27FC236}">
                <a16:creationId xmlns:a16="http://schemas.microsoft.com/office/drawing/2014/main" id="{5101CF63-2782-412B-B558-66EB8BAB6A3C}"/>
              </a:ext>
            </a:extLst>
          </p:cNvPr>
          <p:cNvGrpSpPr/>
          <p:nvPr/>
        </p:nvGrpSpPr>
        <p:grpSpPr>
          <a:xfrm>
            <a:off x="1" y="1"/>
            <a:ext cx="381000" cy="1149070"/>
            <a:chOff x="0" y="0"/>
            <a:chExt cx="144101" cy="512341"/>
          </a:xfrm>
        </p:grpSpPr>
        <p:sp>
          <p:nvSpPr>
            <p:cNvPr id="30" name="Freeform 5">
              <a:extLst>
                <a:ext uri="{FF2B5EF4-FFF2-40B4-BE49-F238E27FC236}">
                  <a16:creationId xmlns:a16="http://schemas.microsoft.com/office/drawing/2014/main" id="{A8F50DB4-7B51-45DF-A1A3-D7AF79320F00}"/>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31" name="TextBox 6">
              <a:extLst>
                <a:ext uri="{FF2B5EF4-FFF2-40B4-BE49-F238E27FC236}">
                  <a16:creationId xmlns:a16="http://schemas.microsoft.com/office/drawing/2014/main" id="{A280F120-B00A-4482-AC67-DE0EBCC1C477}"/>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33" name="Rectangle 32">
            <a:extLst>
              <a:ext uri="{FF2B5EF4-FFF2-40B4-BE49-F238E27FC236}">
                <a16:creationId xmlns:a16="http://schemas.microsoft.com/office/drawing/2014/main" id="{8B0D47F3-B29F-47AF-AAD6-9291BA6522B2}"/>
              </a:ext>
            </a:extLst>
          </p:cNvPr>
          <p:cNvSpPr/>
          <p:nvPr/>
        </p:nvSpPr>
        <p:spPr>
          <a:xfrm>
            <a:off x="8839200" y="1714500"/>
            <a:ext cx="8894144" cy="5632311"/>
          </a:xfrm>
          <a:prstGeom prst="rect">
            <a:avLst/>
          </a:prstGeom>
        </p:spPr>
        <p:txBody>
          <a:bodyPr wrap="square">
            <a:spAutoFit/>
          </a:bodyPr>
          <a:lstStyle/>
          <a:p>
            <a:pPr marL="342900" lvl="0" indent="-342900">
              <a:spcBef>
                <a:spcPct val="0"/>
              </a:spcBef>
              <a:buFont typeface="Arial" panose="020B0604020202020204" pitchFamily="34" charset="0"/>
              <a:buChar char="•"/>
            </a:pPr>
            <a:r>
              <a:rPr lang="en-US" sz="2400" dirty="0">
                <a:latin typeface="+mj-lt"/>
                <a:ea typeface="Poppins Bold"/>
                <a:cs typeface="Poppins" panose="020B0604020202020204" charset="0"/>
                <a:sym typeface="Poppins Bold"/>
              </a:rPr>
              <a:t>Continue to utilize and leverage technology as tools in order to improve public safety and investigate crime</a:t>
            </a:r>
          </a:p>
          <a:p>
            <a:pPr marL="342900" lvl="0" indent="-342900">
              <a:spcBef>
                <a:spcPct val="0"/>
              </a:spcBef>
              <a:buFont typeface="Arial" panose="020B0604020202020204" pitchFamily="34" charset="0"/>
              <a:buChar char="•"/>
            </a:pPr>
            <a:endParaRPr lang="en-US" sz="2400" dirty="0">
              <a:latin typeface="+mj-lt"/>
              <a:ea typeface="Poppins Bold"/>
              <a:cs typeface="Poppins" panose="020B0604020202020204" charset="0"/>
              <a:sym typeface="Poppins Bold"/>
            </a:endParaRPr>
          </a:p>
          <a:p>
            <a:pPr marL="342900" lvl="0" indent="-342900">
              <a:spcBef>
                <a:spcPct val="0"/>
              </a:spcBef>
              <a:buFont typeface="Arial" panose="020B0604020202020204" pitchFamily="34" charset="0"/>
              <a:buChar char="•"/>
            </a:pPr>
            <a:r>
              <a:rPr lang="en-US" sz="2400" dirty="0">
                <a:latin typeface="+mj-lt"/>
                <a:ea typeface="Poppins Bold"/>
                <a:cs typeface="Poppins" panose="020B0604020202020204" charset="0"/>
                <a:sym typeface="Poppins Bold"/>
              </a:rPr>
              <a:t>Ensure all personnel remain current in their continued professional training such as CPR, AED &amp; First Aid, advanced firearms, active-shooter, use of force, human diversity and de-escalation methods thereby meeting POST training requirements</a:t>
            </a:r>
          </a:p>
          <a:p>
            <a:pPr marL="342900" lvl="0" indent="-342900">
              <a:spcBef>
                <a:spcPct val="0"/>
              </a:spcBef>
              <a:buFont typeface="Arial" panose="020B0604020202020204" pitchFamily="34" charset="0"/>
              <a:buChar char="•"/>
            </a:pPr>
            <a:endParaRPr lang="en-US" sz="2400" dirty="0">
              <a:latin typeface="+mj-lt"/>
              <a:ea typeface="Poppins Bold"/>
              <a:cs typeface="Poppins" panose="020B0604020202020204" charset="0"/>
              <a:sym typeface="Poppins Bold"/>
            </a:endParaRPr>
          </a:p>
          <a:p>
            <a:pPr marL="342900" lvl="0" indent="-342900">
              <a:spcBef>
                <a:spcPct val="0"/>
              </a:spcBef>
              <a:buFont typeface="Arial" panose="020B0604020202020204" pitchFamily="34" charset="0"/>
              <a:buChar char="•"/>
            </a:pPr>
            <a:r>
              <a:rPr lang="en-US" sz="2400" dirty="0"/>
              <a:t>Continue with department community outreach programs such as Open House, National Night Out, Cool Cops, Citizens’ Academy and Coffee with a Cop to enhance community relationships</a:t>
            </a:r>
          </a:p>
          <a:p>
            <a:pPr marL="342900" lvl="0" indent="-342900">
              <a:spcBef>
                <a:spcPct val="0"/>
              </a:spcBef>
              <a:buFont typeface="Arial" panose="020B0604020202020204" pitchFamily="34" charset="0"/>
              <a:buChar char="•"/>
            </a:pPr>
            <a:endParaRPr lang="en-US" sz="2400" dirty="0">
              <a:latin typeface="+mj-lt"/>
              <a:ea typeface="Poppins Bold"/>
              <a:cs typeface="Poppins" panose="020B0604020202020204" charset="0"/>
              <a:sym typeface="Poppins Bold"/>
            </a:endParaRPr>
          </a:p>
          <a:p>
            <a:pPr marL="342900" indent="-342900">
              <a:spcBef>
                <a:spcPct val="0"/>
              </a:spcBef>
              <a:buFont typeface="Arial" panose="020B0604020202020204" pitchFamily="34" charset="0"/>
              <a:buChar char="•"/>
            </a:pPr>
            <a:r>
              <a:rPr lang="en-US" sz="2400" dirty="0">
                <a:ea typeface="Poppins Bold"/>
                <a:cs typeface="Poppins" panose="020B0604020202020204" charset="0"/>
                <a:sym typeface="Poppins Bold"/>
              </a:rPr>
              <a:t>Continue to combat gang violence and reduce the fear and incidence of gang-related crimes</a:t>
            </a:r>
          </a:p>
          <a:p>
            <a:pPr marL="342900" lvl="0" indent="-342900">
              <a:spcBef>
                <a:spcPct val="0"/>
              </a:spcBef>
              <a:buFont typeface="Arial" panose="020B0604020202020204" pitchFamily="34" charset="0"/>
              <a:buChar char="•"/>
            </a:pPr>
            <a:endParaRPr lang="en-US" sz="2400" dirty="0">
              <a:latin typeface="+mj-lt"/>
              <a:ea typeface="Poppins Bold"/>
              <a:cs typeface="Poppins" panose="020B0604020202020204" charset="0"/>
              <a:sym typeface="Poppins Bold"/>
            </a:endParaRP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609600" y="169212"/>
            <a:ext cx="9550971" cy="842282"/>
          </a:xfrm>
          <a:prstGeom prst="rect">
            <a:avLst/>
          </a:prstGeom>
        </p:spPr>
        <p:txBody>
          <a:bodyPr wrap="square" lIns="0" tIns="0" rIns="0" bIns="0" rtlCol="0" anchor="t">
            <a:spAutoFit/>
          </a:bodyPr>
          <a:lstStyle/>
          <a:p>
            <a:pPr algn="l">
              <a:lnSpc>
                <a:spcPts val="6700"/>
              </a:lnSpc>
            </a:pPr>
            <a:r>
              <a:rPr lang="en-US" sz="5400" b="1" dirty="0">
                <a:solidFill>
                  <a:srgbClr val="292929"/>
                </a:solidFill>
                <a:latin typeface="DM Sans Bold"/>
                <a:ea typeface="DM Sans Bold"/>
                <a:cs typeface="DM Sans Bold"/>
                <a:sym typeface="DM Sans Bold"/>
              </a:rPr>
              <a:t>FY 26/27 BUDGET SUMMARY</a:t>
            </a:r>
          </a:p>
        </p:txBody>
      </p:sp>
      <p:sp>
        <p:nvSpPr>
          <p:cNvPr id="11" name="TextBox 11"/>
          <p:cNvSpPr txBox="1"/>
          <p:nvPr/>
        </p:nvSpPr>
        <p:spPr>
          <a:xfrm>
            <a:off x="152375" y="9798574"/>
            <a:ext cx="7702168" cy="371833"/>
          </a:xfrm>
          <a:prstGeom prst="rect">
            <a:avLst/>
          </a:prstGeom>
        </p:spPr>
        <p:txBody>
          <a:bodyPr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LA HABRA POLICE DEPARTMENT</a:t>
            </a:r>
          </a:p>
        </p:txBody>
      </p:sp>
      <p:sp>
        <p:nvSpPr>
          <p:cNvPr id="12" name="TextBox 12"/>
          <p:cNvSpPr txBox="1"/>
          <p:nvPr/>
        </p:nvSpPr>
        <p:spPr>
          <a:xfrm>
            <a:off x="1312522" y="2401743"/>
            <a:ext cx="15662955" cy="888309"/>
          </a:xfrm>
          <a:prstGeom prst="rect">
            <a:avLst/>
          </a:prstGeom>
        </p:spPr>
        <p:txBody>
          <a:bodyPr lIns="0" tIns="0" rIns="0" bIns="0" rtlCol="0" anchor="t">
            <a:spAutoFit/>
          </a:bodyPr>
          <a:lstStyle/>
          <a:p>
            <a:pPr marL="0" lvl="0" indent="0" algn="ctr">
              <a:lnSpc>
                <a:spcPts val="7213"/>
              </a:lnSpc>
            </a:pPr>
            <a:r>
              <a:rPr lang="en-US" sz="5152" b="1" spc="314" dirty="0">
                <a:solidFill>
                  <a:srgbClr val="000000"/>
                </a:solidFill>
                <a:latin typeface="Montserrat Bold"/>
                <a:ea typeface="Montserrat Bold"/>
                <a:cs typeface="Montserrat Bold"/>
                <a:sym typeface="Montserrat Bold"/>
              </a:rPr>
              <a:t>DEPARTMENT REQUEST = $</a:t>
            </a:r>
            <a:r>
              <a:rPr lang="en-US" sz="5152" b="1" spc="314" dirty="0">
                <a:latin typeface="Montserrat Bold"/>
                <a:ea typeface="Montserrat Bold"/>
                <a:cs typeface="Montserrat Bold"/>
                <a:sym typeface="Montserrat Bold"/>
              </a:rPr>
              <a:t>51,691,726</a:t>
            </a:r>
          </a:p>
        </p:txBody>
      </p:sp>
      <p:grpSp>
        <p:nvGrpSpPr>
          <p:cNvPr id="15" name="Group 3">
            <a:extLst>
              <a:ext uri="{FF2B5EF4-FFF2-40B4-BE49-F238E27FC236}">
                <a16:creationId xmlns:a16="http://schemas.microsoft.com/office/drawing/2014/main" id="{47CD7566-9347-413F-8E4E-49BE2BD87FFC}"/>
              </a:ext>
            </a:extLst>
          </p:cNvPr>
          <p:cNvGrpSpPr/>
          <p:nvPr/>
        </p:nvGrpSpPr>
        <p:grpSpPr>
          <a:xfrm>
            <a:off x="0" y="9634702"/>
            <a:ext cx="18288000" cy="652297"/>
            <a:chOff x="0" y="0"/>
            <a:chExt cx="5524553" cy="422385"/>
          </a:xfrm>
        </p:grpSpPr>
        <p:sp>
          <p:nvSpPr>
            <p:cNvPr id="16" name="Freeform 4">
              <a:extLst>
                <a:ext uri="{FF2B5EF4-FFF2-40B4-BE49-F238E27FC236}">
                  <a16:creationId xmlns:a16="http://schemas.microsoft.com/office/drawing/2014/main" id="{57946293-BA59-44C6-82BC-C0DA6F573E1F}"/>
                </a:ext>
              </a:extLst>
            </p:cNvPr>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17" name="TextBox 5">
              <a:extLst>
                <a:ext uri="{FF2B5EF4-FFF2-40B4-BE49-F238E27FC236}">
                  <a16:creationId xmlns:a16="http://schemas.microsoft.com/office/drawing/2014/main" id="{E8B09587-E98F-45E0-B441-EBA2B4AFA094}"/>
                </a:ext>
              </a:extLst>
            </p:cNvPr>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18" name="TextBox 11">
            <a:extLst>
              <a:ext uri="{FF2B5EF4-FFF2-40B4-BE49-F238E27FC236}">
                <a16:creationId xmlns:a16="http://schemas.microsoft.com/office/drawing/2014/main" id="{762D1732-BAF5-4003-8C53-ED919B2D0840}"/>
              </a:ext>
            </a:extLst>
          </p:cNvPr>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19" name="TextBox 12">
            <a:extLst>
              <a:ext uri="{FF2B5EF4-FFF2-40B4-BE49-F238E27FC236}">
                <a16:creationId xmlns:a16="http://schemas.microsoft.com/office/drawing/2014/main" id="{4E1D78BC-0CE7-46B4-B73B-C7C88BC72152}"/>
              </a:ext>
            </a:extLst>
          </p:cNvPr>
          <p:cNvSpPr txBox="1"/>
          <p:nvPr/>
        </p:nvSpPr>
        <p:spPr>
          <a:xfrm>
            <a:off x="303437" y="9743646"/>
            <a:ext cx="6157764"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LA HABRA POLICE DEPARTMENT</a:t>
            </a:r>
          </a:p>
        </p:txBody>
      </p:sp>
      <p:grpSp>
        <p:nvGrpSpPr>
          <p:cNvPr id="20" name="Group 4">
            <a:extLst>
              <a:ext uri="{FF2B5EF4-FFF2-40B4-BE49-F238E27FC236}">
                <a16:creationId xmlns:a16="http://schemas.microsoft.com/office/drawing/2014/main" id="{EB4B2BEF-A643-4BE4-8E63-73FCE1084CD3}"/>
              </a:ext>
            </a:extLst>
          </p:cNvPr>
          <p:cNvGrpSpPr/>
          <p:nvPr/>
        </p:nvGrpSpPr>
        <p:grpSpPr>
          <a:xfrm>
            <a:off x="1" y="1"/>
            <a:ext cx="381000" cy="1149070"/>
            <a:chOff x="0" y="0"/>
            <a:chExt cx="144101" cy="512341"/>
          </a:xfrm>
        </p:grpSpPr>
        <p:sp>
          <p:nvSpPr>
            <p:cNvPr id="21" name="Freeform 5">
              <a:extLst>
                <a:ext uri="{FF2B5EF4-FFF2-40B4-BE49-F238E27FC236}">
                  <a16:creationId xmlns:a16="http://schemas.microsoft.com/office/drawing/2014/main" id="{56F34D5D-37C8-4DED-9EFA-F4DC8F1E36EB}"/>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2" name="TextBox 6">
              <a:extLst>
                <a:ext uri="{FF2B5EF4-FFF2-40B4-BE49-F238E27FC236}">
                  <a16:creationId xmlns:a16="http://schemas.microsoft.com/office/drawing/2014/main" id="{B22052F0-400C-494E-B788-4D95A52BCA38}"/>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pic>
        <p:nvPicPr>
          <p:cNvPr id="2" name="Picture 1">
            <a:extLst>
              <a:ext uri="{FF2B5EF4-FFF2-40B4-BE49-F238E27FC236}">
                <a16:creationId xmlns:a16="http://schemas.microsoft.com/office/drawing/2014/main" id="{261EFBD4-4B18-4EE8-BC92-411667E7AAB3}"/>
              </a:ext>
            </a:extLst>
          </p:cNvPr>
          <p:cNvPicPr>
            <a:picLocks noChangeAspect="1"/>
          </p:cNvPicPr>
          <p:nvPr/>
        </p:nvPicPr>
        <p:blipFill>
          <a:blip r:embed="rId2"/>
          <a:stretch>
            <a:fillRect/>
          </a:stretch>
        </p:blipFill>
        <p:spPr>
          <a:xfrm>
            <a:off x="1143000" y="3633680"/>
            <a:ext cx="7810500" cy="3457575"/>
          </a:xfrm>
          <a:prstGeom prst="rect">
            <a:avLst/>
          </a:prstGeom>
        </p:spPr>
      </p:pic>
      <p:pic>
        <p:nvPicPr>
          <p:cNvPr id="3" name="Picture 2">
            <a:extLst>
              <a:ext uri="{FF2B5EF4-FFF2-40B4-BE49-F238E27FC236}">
                <a16:creationId xmlns:a16="http://schemas.microsoft.com/office/drawing/2014/main" id="{CCE91A9E-5088-4A54-B29F-C3A8CD622422}"/>
              </a:ext>
            </a:extLst>
          </p:cNvPr>
          <p:cNvPicPr>
            <a:picLocks noChangeAspect="1"/>
          </p:cNvPicPr>
          <p:nvPr/>
        </p:nvPicPr>
        <p:blipFill>
          <a:blip r:embed="rId3"/>
          <a:stretch>
            <a:fillRect/>
          </a:stretch>
        </p:blipFill>
        <p:spPr>
          <a:xfrm>
            <a:off x="9139310" y="3649506"/>
            <a:ext cx="7810500" cy="2171700"/>
          </a:xfrm>
          <a:prstGeom prst="rect">
            <a:avLst/>
          </a:prstGeom>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9550557"/>
            <a:ext cx="18288000" cy="736443"/>
            <a:chOff x="0" y="0"/>
            <a:chExt cx="5439719" cy="575567"/>
          </a:xfrm>
        </p:grpSpPr>
        <p:sp>
          <p:nvSpPr>
            <p:cNvPr id="4" name="Freeform 4"/>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5" name="TextBox 5"/>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16" name="Freeform 16"/>
          <p:cNvSpPr/>
          <p:nvPr/>
        </p:nvSpPr>
        <p:spPr>
          <a:xfrm>
            <a:off x="11201401" y="4944218"/>
            <a:ext cx="6832476" cy="4375284"/>
          </a:xfrm>
          <a:custGeom>
            <a:avLst/>
            <a:gdLst/>
            <a:ahLst/>
            <a:cxnLst/>
            <a:rect l="l" t="t" r="r" b="b"/>
            <a:pathLst>
              <a:path w="6121339" h="4234713">
                <a:moveTo>
                  <a:pt x="0" y="0"/>
                </a:moveTo>
                <a:lnTo>
                  <a:pt x="6121338" y="0"/>
                </a:lnTo>
                <a:lnTo>
                  <a:pt x="6121338" y="4234713"/>
                </a:lnTo>
                <a:lnTo>
                  <a:pt x="0" y="4234713"/>
                </a:lnTo>
                <a:lnTo>
                  <a:pt x="0" y="0"/>
                </a:lnTo>
                <a:close/>
              </a:path>
            </a:pathLst>
          </a:custGeom>
          <a:blipFill>
            <a:blip r:embed="rId2"/>
            <a:stretch>
              <a:fillRect l="-4493" t="-4765" r="-4493"/>
            </a:stretch>
          </a:blipFill>
        </p:spPr>
      </p:sp>
      <p:sp>
        <p:nvSpPr>
          <p:cNvPr id="17" name="TextBox 17"/>
          <p:cNvSpPr txBox="1"/>
          <p:nvPr/>
        </p:nvSpPr>
        <p:spPr>
          <a:xfrm>
            <a:off x="522411" y="1790700"/>
            <a:ext cx="8545390" cy="1162947"/>
          </a:xfrm>
          <a:prstGeom prst="rect">
            <a:avLst/>
          </a:prstGeom>
        </p:spPr>
        <p:txBody>
          <a:bodyPr wrap="square" lIns="0" tIns="0" rIns="0" bIns="0" rtlCol="0" anchor="t">
            <a:spAutoFit/>
          </a:bodyPr>
          <a:lstStyle/>
          <a:p>
            <a:pPr algn="l"/>
            <a:r>
              <a:rPr lang="en-US" sz="4357" b="1" dirty="0">
                <a:solidFill>
                  <a:srgbClr val="004AAD"/>
                </a:solidFill>
                <a:latin typeface="Poppins Bold"/>
                <a:ea typeface="Poppins Bold"/>
                <a:cs typeface="Poppins Bold"/>
                <a:sym typeface="Poppins Bold"/>
              </a:rPr>
              <a:t>Fire Operations</a:t>
            </a:r>
          </a:p>
          <a:p>
            <a:pPr algn="l"/>
            <a:r>
              <a:rPr lang="en-US" sz="3200" b="1" dirty="0">
                <a:solidFill>
                  <a:srgbClr val="004AAD"/>
                </a:solidFill>
                <a:latin typeface="Poppins Bold"/>
                <a:ea typeface="Poppins Bold"/>
                <a:cs typeface="Poppins Bold"/>
                <a:sym typeface="Poppins Bold"/>
              </a:rPr>
              <a:t>Los Angeles County Fire Department</a:t>
            </a:r>
          </a:p>
        </p:txBody>
      </p:sp>
      <p:sp>
        <p:nvSpPr>
          <p:cNvPr id="21" name="TextBox 21"/>
          <p:cNvSpPr txBox="1"/>
          <p:nvPr/>
        </p:nvSpPr>
        <p:spPr>
          <a:xfrm>
            <a:off x="522411" y="3340564"/>
            <a:ext cx="8926389" cy="5170646"/>
          </a:xfrm>
          <a:prstGeom prst="rect">
            <a:avLst/>
          </a:prstGeom>
        </p:spPr>
        <p:txBody>
          <a:bodyPr wrap="square" lIns="0" tIns="0" rIns="0" bIns="0" rtlCol="0" anchor="t">
            <a:spAutoFit/>
          </a:bodyPr>
          <a:lstStyle/>
          <a:p>
            <a:pPr algn="l"/>
            <a:r>
              <a:rPr lang="en-US" sz="2400" b="1" dirty="0">
                <a:solidFill>
                  <a:srgbClr val="000000"/>
                </a:solidFill>
                <a:latin typeface="+mj-lt"/>
                <a:ea typeface="Poppins"/>
                <a:cs typeface="Poppins"/>
                <a:sym typeface="Poppins"/>
              </a:rPr>
              <a:t>For the period January through December 2025, </a:t>
            </a:r>
            <a:r>
              <a:rPr lang="en-US" sz="2400" b="1" dirty="0" err="1">
                <a:solidFill>
                  <a:srgbClr val="000000"/>
                </a:solidFill>
                <a:latin typeface="+mj-lt"/>
                <a:ea typeface="Poppins"/>
                <a:cs typeface="Poppins"/>
                <a:sym typeface="Poppins"/>
              </a:rPr>
              <a:t>LACoFD</a:t>
            </a:r>
            <a:r>
              <a:rPr lang="en-US" sz="2400" b="1" dirty="0">
                <a:solidFill>
                  <a:srgbClr val="000000"/>
                </a:solidFill>
                <a:latin typeface="+mj-lt"/>
                <a:ea typeface="Poppins"/>
                <a:cs typeface="Poppins"/>
                <a:sym typeface="Poppins"/>
              </a:rPr>
              <a:t>:</a:t>
            </a:r>
          </a:p>
          <a:p>
            <a:pPr marL="342900" indent="-342900" algn="l">
              <a:buFont typeface="Arial" panose="020B0604020202020204" pitchFamily="34" charset="0"/>
              <a:buChar char="•"/>
            </a:pPr>
            <a:r>
              <a:rPr lang="en-US" sz="2400" dirty="0">
                <a:solidFill>
                  <a:srgbClr val="000000"/>
                </a:solidFill>
                <a:latin typeface="+mj-lt"/>
                <a:ea typeface="Poppins"/>
                <a:cs typeface="Poppins"/>
                <a:sym typeface="Poppins"/>
              </a:rPr>
              <a:t>Responded to 5,426 calls for service in La Habra, of which 4,886 (90%) were medical service calls</a:t>
            </a:r>
          </a:p>
          <a:p>
            <a:pPr marL="342900" indent="-342900" algn="l">
              <a:buFont typeface="Arial" panose="020B0604020202020204" pitchFamily="34" charset="0"/>
              <a:buChar char="•"/>
            </a:pPr>
            <a:endParaRPr lang="en-US" sz="2400" dirty="0">
              <a:solidFill>
                <a:srgbClr val="000000"/>
              </a:solidFill>
              <a:latin typeface="+mj-lt"/>
              <a:ea typeface="Poppins"/>
              <a:cs typeface="Poppins"/>
              <a:sym typeface="Poppins"/>
            </a:endParaRPr>
          </a:p>
          <a:p>
            <a:pPr marL="342900" lvl="0" indent="-342900" algn="l">
              <a:buFont typeface="Arial" panose="020B0604020202020204" pitchFamily="34" charset="0"/>
              <a:buChar char="•"/>
            </a:pPr>
            <a:r>
              <a:rPr lang="en-US" sz="2400" dirty="0">
                <a:solidFill>
                  <a:srgbClr val="000000"/>
                </a:solidFill>
                <a:latin typeface="+mj-lt"/>
                <a:ea typeface="Poppins"/>
                <a:cs typeface="Poppins"/>
                <a:sym typeface="Poppins"/>
              </a:rPr>
              <a:t>Maintained an average response time to incidents in under 5 minutes</a:t>
            </a:r>
          </a:p>
          <a:p>
            <a:pPr marL="342900" lvl="0" indent="-342900" algn="l">
              <a:buFont typeface="Arial" panose="020B0604020202020204" pitchFamily="34" charset="0"/>
              <a:buChar char="•"/>
            </a:pPr>
            <a:endParaRPr lang="en-US" sz="2400" dirty="0">
              <a:solidFill>
                <a:srgbClr val="000000"/>
              </a:solidFill>
              <a:latin typeface="+mj-lt"/>
              <a:ea typeface="Poppins"/>
              <a:cs typeface="Poppins"/>
              <a:sym typeface="Poppins"/>
            </a:endParaRPr>
          </a:p>
          <a:p>
            <a:pPr marL="342900" indent="-342900">
              <a:buFont typeface="Arial" panose="020B0604020202020204" pitchFamily="34" charset="0"/>
              <a:buChar char="•"/>
            </a:pPr>
            <a:r>
              <a:rPr lang="en-US" sz="2400" u="none" strike="noStrike" dirty="0">
                <a:solidFill>
                  <a:srgbClr val="000000"/>
                </a:solidFill>
                <a:latin typeface="+mj-lt"/>
                <a:ea typeface="Poppins"/>
                <a:cs typeface="Poppins"/>
                <a:sym typeface="Poppins"/>
              </a:rPr>
              <a:t>Over 50 engines participated in a 15 agency wildland drill in La Habra Heights and surrounding </a:t>
            </a:r>
            <a:r>
              <a:rPr lang="en-US" sz="2400" dirty="0">
                <a:solidFill>
                  <a:srgbClr val="000000"/>
                </a:solidFill>
                <a:latin typeface="+mj-lt"/>
                <a:cs typeface="Poppins"/>
                <a:sym typeface="Poppins"/>
              </a:rPr>
              <a:t>areas. Agencies</a:t>
            </a:r>
            <a:r>
              <a:rPr lang="en-US" sz="2400" dirty="0">
                <a:solidFill>
                  <a:srgbClr val="000000"/>
                </a:solidFill>
                <a:latin typeface="+mj-lt"/>
                <a:cs typeface="Poppins"/>
              </a:rPr>
              <a:t> included La Habra, Whittier, Hacienda Heights, Rowland Heights, Pico Rivera, La Mirada, Norwalk, Cerritos, Bellflower, Lakewood, Signal Hill, and Walnut.  Outside agencies included OCFA, Downey, and Compton. The drill evaluated the scope of resources that could be deployed in the event of a major fire in the local area.     </a:t>
            </a:r>
          </a:p>
          <a:p>
            <a:pPr marL="342900" lvl="0" indent="-342900" algn="l">
              <a:buFont typeface="Arial" panose="020B0604020202020204" pitchFamily="34" charset="0"/>
              <a:buChar char="•"/>
            </a:pPr>
            <a:endParaRPr lang="en-US" sz="2400" u="none" strike="noStrike" dirty="0">
              <a:solidFill>
                <a:srgbClr val="000000"/>
              </a:solidFill>
              <a:highlight>
                <a:srgbClr val="FFFF00"/>
              </a:highlight>
              <a:latin typeface="+mj-lt"/>
              <a:ea typeface="Poppins"/>
              <a:cs typeface="Poppins"/>
              <a:sym typeface="Poppins"/>
            </a:endParaRPr>
          </a:p>
        </p:txBody>
      </p:sp>
      <p:sp>
        <p:nvSpPr>
          <p:cNvPr id="23" name="TextBox 23"/>
          <p:cNvSpPr txBox="1"/>
          <p:nvPr/>
        </p:nvSpPr>
        <p:spPr>
          <a:xfrm>
            <a:off x="152375" y="9798574"/>
            <a:ext cx="4267225" cy="371833"/>
          </a:xfrm>
          <a:prstGeom prst="rect">
            <a:avLst/>
          </a:prstGeom>
        </p:spPr>
        <p:txBody>
          <a:bodyPr wrap="square"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FIRE AND AMBULANCE</a:t>
            </a:r>
          </a:p>
        </p:txBody>
      </p:sp>
      <p:sp>
        <p:nvSpPr>
          <p:cNvPr id="20" name="TextBox 23">
            <a:extLst>
              <a:ext uri="{FF2B5EF4-FFF2-40B4-BE49-F238E27FC236}">
                <a16:creationId xmlns:a16="http://schemas.microsoft.com/office/drawing/2014/main" id="{576985E0-3F7D-4AA9-9EBE-122B54C6CD6C}"/>
              </a:ext>
            </a:extLst>
          </p:cNvPr>
          <p:cNvSpPr txBox="1"/>
          <p:nvPr/>
        </p:nvSpPr>
        <p:spPr>
          <a:xfrm>
            <a:off x="13682168" y="9732861"/>
            <a:ext cx="4267225" cy="371833"/>
          </a:xfrm>
          <a:prstGeom prst="rect">
            <a:avLst/>
          </a:prstGeom>
        </p:spPr>
        <p:txBody>
          <a:bodyPr wrap="square"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FISCAL YEAR 2026-2027</a:t>
            </a:r>
          </a:p>
        </p:txBody>
      </p:sp>
      <p:grpSp>
        <p:nvGrpSpPr>
          <p:cNvPr id="18" name="Group 4">
            <a:extLst>
              <a:ext uri="{FF2B5EF4-FFF2-40B4-BE49-F238E27FC236}">
                <a16:creationId xmlns:a16="http://schemas.microsoft.com/office/drawing/2014/main" id="{7A1EC126-D45C-4DB2-919B-77FE16323264}"/>
              </a:ext>
            </a:extLst>
          </p:cNvPr>
          <p:cNvGrpSpPr/>
          <p:nvPr/>
        </p:nvGrpSpPr>
        <p:grpSpPr>
          <a:xfrm>
            <a:off x="1" y="1"/>
            <a:ext cx="339568" cy="1149070"/>
            <a:chOff x="0" y="0"/>
            <a:chExt cx="144101" cy="512341"/>
          </a:xfrm>
        </p:grpSpPr>
        <p:sp>
          <p:nvSpPr>
            <p:cNvPr id="19" name="Freeform 5">
              <a:extLst>
                <a:ext uri="{FF2B5EF4-FFF2-40B4-BE49-F238E27FC236}">
                  <a16:creationId xmlns:a16="http://schemas.microsoft.com/office/drawing/2014/main" id="{74CF1DA6-8B2D-4F22-9EB7-88F019CDB9FD}"/>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5" name="TextBox 6">
              <a:extLst>
                <a:ext uri="{FF2B5EF4-FFF2-40B4-BE49-F238E27FC236}">
                  <a16:creationId xmlns:a16="http://schemas.microsoft.com/office/drawing/2014/main" id="{1223C68B-CAE8-4AA8-9669-7BE4CFF94A0C}"/>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6" name="TextBox 13">
            <a:extLst>
              <a:ext uri="{FF2B5EF4-FFF2-40B4-BE49-F238E27FC236}">
                <a16:creationId xmlns:a16="http://schemas.microsoft.com/office/drawing/2014/main" id="{04917E53-4755-4725-84C4-7A841D1293DE}"/>
              </a:ext>
            </a:extLst>
          </p:cNvPr>
          <p:cNvSpPr txBox="1"/>
          <p:nvPr/>
        </p:nvSpPr>
        <p:spPr>
          <a:xfrm>
            <a:off x="522411" y="201917"/>
            <a:ext cx="9916990" cy="864276"/>
          </a:xfrm>
          <a:prstGeom prst="rect">
            <a:avLst/>
          </a:prstGeom>
        </p:spPr>
        <p:txBody>
          <a:bodyPr wrap="square"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sp>
        <p:nvSpPr>
          <p:cNvPr id="27" name="Freeform 14">
            <a:extLst>
              <a:ext uri="{FF2B5EF4-FFF2-40B4-BE49-F238E27FC236}">
                <a16:creationId xmlns:a16="http://schemas.microsoft.com/office/drawing/2014/main" id="{8010E328-3055-4F47-8A62-8C9935304DDD}"/>
              </a:ext>
            </a:extLst>
          </p:cNvPr>
          <p:cNvSpPr/>
          <p:nvPr/>
        </p:nvSpPr>
        <p:spPr>
          <a:xfrm>
            <a:off x="11201400" y="189267"/>
            <a:ext cx="6865301" cy="4573233"/>
          </a:xfrm>
          <a:custGeom>
            <a:avLst/>
            <a:gdLst/>
            <a:ahLst/>
            <a:cxnLst/>
            <a:rect l="l" t="t" r="r" b="b"/>
            <a:pathLst>
              <a:path w="7170101" h="5007121">
                <a:moveTo>
                  <a:pt x="0" y="0"/>
                </a:moveTo>
                <a:lnTo>
                  <a:pt x="7170101" y="0"/>
                </a:lnTo>
                <a:lnTo>
                  <a:pt x="7170101" y="5007120"/>
                </a:lnTo>
                <a:lnTo>
                  <a:pt x="0" y="5007120"/>
                </a:lnTo>
                <a:lnTo>
                  <a:pt x="0" y="0"/>
                </a:lnTo>
                <a:close/>
              </a:path>
            </a:pathLst>
          </a:custGeom>
          <a:blipFill>
            <a:blip r:embed="rId3"/>
            <a:stretch>
              <a:fillRect/>
            </a:stretch>
          </a:blipFill>
        </p:spPr>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9550557"/>
            <a:ext cx="18288000" cy="736443"/>
            <a:chOff x="0" y="0"/>
            <a:chExt cx="5439719" cy="575567"/>
          </a:xfrm>
        </p:grpSpPr>
        <p:sp>
          <p:nvSpPr>
            <p:cNvPr id="4" name="Freeform 4"/>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5" name="TextBox 5"/>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17" name="TextBox 17"/>
          <p:cNvSpPr txBox="1"/>
          <p:nvPr/>
        </p:nvSpPr>
        <p:spPr>
          <a:xfrm>
            <a:off x="522411" y="1772690"/>
            <a:ext cx="7859589" cy="1143903"/>
          </a:xfrm>
          <a:prstGeom prst="rect">
            <a:avLst/>
          </a:prstGeom>
        </p:spPr>
        <p:txBody>
          <a:bodyPr wrap="square" lIns="0" tIns="0" rIns="0" bIns="0" rtlCol="0" anchor="t">
            <a:spAutoFit/>
          </a:bodyPr>
          <a:lstStyle/>
          <a:p>
            <a:pPr algn="l">
              <a:lnSpc>
                <a:spcPts val="4357"/>
              </a:lnSpc>
            </a:pPr>
            <a:r>
              <a:rPr lang="en-US" sz="4357" b="1" dirty="0">
                <a:solidFill>
                  <a:srgbClr val="004AAD"/>
                </a:solidFill>
                <a:latin typeface="Poppins Bold"/>
                <a:ea typeface="Poppins Bold"/>
                <a:cs typeface="Poppins Bold"/>
                <a:sym typeface="Poppins Bold"/>
              </a:rPr>
              <a:t>Ambulance Operations</a:t>
            </a:r>
          </a:p>
          <a:p>
            <a:pPr algn="l">
              <a:lnSpc>
                <a:spcPts val="4357"/>
              </a:lnSpc>
            </a:pPr>
            <a:r>
              <a:rPr lang="en-US" sz="3200" b="1" dirty="0">
                <a:solidFill>
                  <a:srgbClr val="004AAD"/>
                </a:solidFill>
                <a:latin typeface="Poppins Bold"/>
                <a:ea typeface="Poppins Bold"/>
                <a:cs typeface="Poppins Bold"/>
                <a:sym typeface="Poppins Bold"/>
              </a:rPr>
              <a:t>Falck Mobile Health Corp.</a:t>
            </a:r>
          </a:p>
        </p:txBody>
      </p:sp>
      <p:sp>
        <p:nvSpPr>
          <p:cNvPr id="21" name="TextBox 21"/>
          <p:cNvSpPr txBox="1"/>
          <p:nvPr/>
        </p:nvSpPr>
        <p:spPr>
          <a:xfrm>
            <a:off x="522410" y="3055335"/>
            <a:ext cx="8203831" cy="5909310"/>
          </a:xfrm>
          <a:prstGeom prst="rect">
            <a:avLst/>
          </a:prstGeom>
        </p:spPr>
        <p:txBody>
          <a:bodyPr wrap="square" lIns="0" tIns="0" rIns="0" bIns="0" rtlCol="0" anchor="t">
            <a:spAutoFit/>
          </a:bodyPr>
          <a:lstStyle/>
          <a:p>
            <a:r>
              <a:rPr lang="en-US" sz="2400" b="1" dirty="0">
                <a:solidFill>
                  <a:srgbClr val="000000"/>
                </a:solidFill>
                <a:ea typeface="Poppins"/>
                <a:cs typeface="Poppins"/>
                <a:sym typeface="Poppins"/>
              </a:rPr>
              <a:t>For the period January through December 2025, Falck:</a:t>
            </a:r>
          </a:p>
          <a:p>
            <a:pPr algn="l"/>
            <a:endParaRPr lang="en-US" sz="2400" dirty="0">
              <a:solidFill>
                <a:srgbClr val="000000"/>
              </a:solidFill>
              <a:latin typeface="+mj-lt"/>
              <a:ea typeface="Poppins"/>
              <a:cs typeface="Poppins"/>
              <a:sym typeface="Poppins"/>
            </a:endParaRPr>
          </a:p>
          <a:p>
            <a:pPr marL="342900" indent="-342900" algn="l">
              <a:buFont typeface="Arial" panose="020B0604020202020204" pitchFamily="34" charset="0"/>
              <a:buChar char="•"/>
            </a:pPr>
            <a:r>
              <a:rPr lang="en-US" sz="2400" dirty="0">
                <a:solidFill>
                  <a:srgbClr val="000000"/>
                </a:solidFill>
                <a:latin typeface="+mj-lt"/>
                <a:ea typeface="Poppins"/>
                <a:cs typeface="Poppins"/>
                <a:sym typeface="Poppins"/>
              </a:rPr>
              <a:t>Responded to 4,608 calls for service in La Habra, of which 3,736 (81%) were transported to nearby hospitals</a:t>
            </a:r>
          </a:p>
          <a:p>
            <a:pPr algn="l"/>
            <a:endParaRPr lang="en-US" sz="2400" dirty="0">
              <a:solidFill>
                <a:srgbClr val="000000"/>
              </a:solidFill>
              <a:latin typeface="+mj-lt"/>
              <a:ea typeface="Poppins"/>
              <a:cs typeface="Poppins"/>
              <a:sym typeface="Poppins"/>
            </a:endParaRPr>
          </a:p>
          <a:p>
            <a:pPr marL="342900" indent="-342900" algn="l">
              <a:buFont typeface="Arial" panose="020B0604020202020204" pitchFamily="34" charset="0"/>
              <a:buChar char="•"/>
            </a:pPr>
            <a:r>
              <a:rPr lang="en-US" sz="2400" dirty="0">
                <a:solidFill>
                  <a:srgbClr val="000000"/>
                </a:solidFill>
                <a:latin typeface="+mj-lt"/>
                <a:ea typeface="Poppins"/>
                <a:cs typeface="Poppins"/>
                <a:sym typeface="Poppins"/>
              </a:rPr>
              <a:t>This includes 1,362 ALS transports (Advanced Life Saving), and 2,374 BLS transports (Basic Life Saving)</a:t>
            </a:r>
          </a:p>
          <a:p>
            <a:pPr marL="342900" indent="-342900" algn="l">
              <a:buFont typeface="Arial" panose="020B0604020202020204" pitchFamily="34" charset="0"/>
              <a:buChar char="•"/>
            </a:pPr>
            <a:endParaRPr lang="en-US" sz="2400" dirty="0">
              <a:solidFill>
                <a:srgbClr val="000000"/>
              </a:solidFill>
              <a:latin typeface="+mj-lt"/>
              <a:ea typeface="Poppins"/>
              <a:cs typeface="Poppins"/>
              <a:sym typeface="Poppins"/>
            </a:endParaRPr>
          </a:p>
          <a:p>
            <a:pPr marL="342900" lvl="0" indent="-342900" algn="l">
              <a:buFont typeface="Arial" panose="020B0604020202020204" pitchFamily="34" charset="0"/>
              <a:buChar char="•"/>
            </a:pPr>
            <a:r>
              <a:rPr lang="en-US" sz="2400" dirty="0">
                <a:solidFill>
                  <a:srgbClr val="000000"/>
                </a:solidFill>
                <a:latin typeface="+mj-lt"/>
                <a:ea typeface="Poppins"/>
                <a:cs typeface="Poppins"/>
                <a:sym typeface="Poppins"/>
              </a:rPr>
              <a:t>Average response time to incidents was under 6 minutes</a:t>
            </a:r>
          </a:p>
          <a:p>
            <a:pPr marL="342900" lvl="0" indent="-342900" algn="l">
              <a:buFont typeface="Arial" panose="020B0604020202020204" pitchFamily="34" charset="0"/>
              <a:buChar char="•"/>
            </a:pPr>
            <a:endParaRPr lang="en-US" sz="2400" dirty="0">
              <a:solidFill>
                <a:srgbClr val="000000"/>
              </a:solidFill>
              <a:latin typeface="+mj-lt"/>
              <a:ea typeface="Poppins"/>
              <a:cs typeface="Poppins"/>
              <a:sym typeface="Poppins"/>
            </a:endParaRPr>
          </a:p>
          <a:p>
            <a:pPr marL="342900" lvl="0" indent="-342900" algn="l">
              <a:buFont typeface="Arial" panose="020B0604020202020204" pitchFamily="34" charset="0"/>
              <a:buChar char="•"/>
            </a:pPr>
            <a:r>
              <a:rPr lang="en-US" sz="2400" dirty="0">
                <a:solidFill>
                  <a:srgbClr val="000000"/>
                </a:solidFill>
                <a:latin typeface="+mj-lt"/>
                <a:ea typeface="Poppins"/>
                <a:cs typeface="Poppins"/>
                <a:sym typeface="Poppins"/>
              </a:rPr>
              <a:t>Participated in the following community events and/or programs:</a:t>
            </a:r>
          </a:p>
          <a:p>
            <a:pPr marL="1257300" lvl="2" indent="-342900">
              <a:buFont typeface="Arial" panose="020B0604020202020204" pitchFamily="34" charset="0"/>
              <a:buChar char="•"/>
            </a:pPr>
            <a:r>
              <a:rPr lang="en-US" sz="2400" dirty="0">
                <a:solidFill>
                  <a:srgbClr val="000000"/>
                </a:solidFill>
                <a:latin typeface="+mj-lt"/>
                <a:ea typeface="Poppins"/>
                <a:cs typeface="Poppins"/>
                <a:sym typeface="Poppins"/>
              </a:rPr>
              <a:t>Tamale Festival</a:t>
            </a:r>
          </a:p>
          <a:p>
            <a:pPr marL="1257300" lvl="2" indent="-342900">
              <a:buFont typeface="Arial" panose="020B0604020202020204" pitchFamily="34" charset="0"/>
              <a:buChar char="•"/>
            </a:pPr>
            <a:r>
              <a:rPr lang="en-US" sz="2400" dirty="0">
                <a:solidFill>
                  <a:srgbClr val="000000"/>
                </a:solidFill>
                <a:latin typeface="+mj-lt"/>
                <a:ea typeface="Poppins"/>
                <a:cs typeface="Poppins"/>
                <a:sym typeface="Poppins"/>
              </a:rPr>
              <a:t>Corn Festival</a:t>
            </a:r>
          </a:p>
          <a:p>
            <a:pPr marL="1257300" lvl="2" indent="-342900">
              <a:buFont typeface="Arial" panose="020B0604020202020204" pitchFamily="34" charset="0"/>
              <a:buChar char="•"/>
            </a:pPr>
            <a:r>
              <a:rPr lang="en-US" sz="2400" dirty="0">
                <a:solidFill>
                  <a:srgbClr val="000000"/>
                </a:solidFill>
                <a:latin typeface="+mj-lt"/>
                <a:ea typeface="Poppins"/>
                <a:cs typeface="Poppins"/>
                <a:sym typeface="Poppins"/>
              </a:rPr>
              <a:t>CPR/First Aid Training</a:t>
            </a:r>
          </a:p>
          <a:p>
            <a:pPr marL="1257300" lvl="2" indent="-342900">
              <a:buFont typeface="Arial" panose="020B0604020202020204" pitchFamily="34" charset="0"/>
              <a:buChar char="•"/>
            </a:pPr>
            <a:r>
              <a:rPr lang="en-US" sz="2400" dirty="0">
                <a:solidFill>
                  <a:srgbClr val="000000"/>
                </a:solidFill>
                <a:latin typeface="+mj-lt"/>
                <a:ea typeface="Poppins"/>
                <a:cs typeface="Poppins"/>
                <a:sym typeface="Poppins"/>
              </a:rPr>
              <a:t>CERT Training</a:t>
            </a:r>
          </a:p>
        </p:txBody>
      </p:sp>
      <p:sp>
        <p:nvSpPr>
          <p:cNvPr id="23" name="TextBox 23"/>
          <p:cNvSpPr txBox="1"/>
          <p:nvPr/>
        </p:nvSpPr>
        <p:spPr>
          <a:xfrm>
            <a:off x="152375" y="9798574"/>
            <a:ext cx="4267225" cy="371833"/>
          </a:xfrm>
          <a:prstGeom prst="rect">
            <a:avLst/>
          </a:prstGeom>
        </p:spPr>
        <p:txBody>
          <a:bodyPr wrap="square"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FIRE AND AMBULANCE</a:t>
            </a:r>
          </a:p>
        </p:txBody>
      </p:sp>
      <p:sp>
        <p:nvSpPr>
          <p:cNvPr id="24" name="Freeform 24"/>
          <p:cNvSpPr/>
          <p:nvPr/>
        </p:nvSpPr>
        <p:spPr>
          <a:xfrm>
            <a:off x="10439401" y="1283171"/>
            <a:ext cx="7326188" cy="4702021"/>
          </a:xfrm>
          <a:custGeom>
            <a:avLst/>
            <a:gdLst/>
            <a:ahLst/>
            <a:cxnLst/>
            <a:rect l="l" t="t" r="r" b="b"/>
            <a:pathLst>
              <a:path w="6121339" h="4311253">
                <a:moveTo>
                  <a:pt x="0" y="0"/>
                </a:moveTo>
                <a:lnTo>
                  <a:pt x="6121338" y="0"/>
                </a:lnTo>
                <a:lnTo>
                  <a:pt x="6121338" y="4311253"/>
                </a:lnTo>
                <a:lnTo>
                  <a:pt x="0" y="4311253"/>
                </a:lnTo>
                <a:lnTo>
                  <a:pt x="0" y="0"/>
                </a:lnTo>
                <a:close/>
              </a:path>
            </a:pathLst>
          </a:custGeom>
          <a:blipFill>
            <a:blip r:embed="rId2"/>
            <a:stretch>
              <a:fillRect r="-2944" b="-9624"/>
            </a:stretch>
          </a:blipFill>
        </p:spPr>
      </p:sp>
      <p:sp>
        <p:nvSpPr>
          <p:cNvPr id="20" name="TextBox 23">
            <a:extLst>
              <a:ext uri="{FF2B5EF4-FFF2-40B4-BE49-F238E27FC236}">
                <a16:creationId xmlns:a16="http://schemas.microsoft.com/office/drawing/2014/main" id="{576985E0-3F7D-4AA9-9EBE-122B54C6CD6C}"/>
              </a:ext>
            </a:extLst>
          </p:cNvPr>
          <p:cNvSpPr txBox="1"/>
          <p:nvPr/>
        </p:nvSpPr>
        <p:spPr>
          <a:xfrm>
            <a:off x="13682168" y="9732861"/>
            <a:ext cx="4267225" cy="371833"/>
          </a:xfrm>
          <a:prstGeom prst="rect">
            <a:avLst/>
          </a:prstGeom>
        </p:spPr>
        <p:txBody>
          <a:bodyPr wrap="square"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FISCAL YEAR 2026-2027</a:t>
            </a:r>
          </a:p>
        </p:txBody>
      </p:sp>
      <p:grpSp>
        <p:nvGrpSpPr>
          <p:cNvPr id="18" name="Group 4">
            <a:extLst>
              <a:ext uri="{FF2B5EF4-FFF2-40B4-BE49-F238E27FC236}">
                <a16:creationId xmlns:a16="http://schemas.microsoft.com/office/drawing/2014/main" id="{7A1EC126-D45C-4DB2-919B-77FE16323264}"/>
              </a:ext>
            </a:extLst>
          </p:cNvPr>
          <p:cNvGrpSpPr/>
          <p:nvPr/>
        </p:nvGrpSpPr>
        <p:grpSpPr>
          <a:xfrm>
            <a:off x="1" y="1"/>
            <a:ext cx="339568" cy="1149070"/>
            <a:chOff x="0" y="0"/>
            <a:chExt cx="144101" cy="512341"/>
          </a:xfrm>
        </p:grpSpPr>
        <p:sp>
          <p:nvSpPr>
            <p:cNvPr id="19" name="Freeform 5">
              <a:extLst>
                <a:ext uri="{FF2B5EF4-FFF2-40B4-BE49-F238E27FC236}">
                  <a16:creationId xmlns:a16="http://schemas.microsoft.com/office/drawing/2014/main" id="{74CF1DA6-8B2D-4F22-9EB7-88F019CDB9FD}"/>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5" name="TextBox 6">
              <a:extLst>
                <a:ext uri="{FF2B5EF4-FFF2-40B4-BE49-F238E27FC236}">
                  <a16:creationId xmlns:a16="http://schemas.microsoft.com/office/drawing/2014/main" id="{1223C68B-CAE8-4AA8-9669-7BE4CFF94A0C}"/>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
        <p:nvSpPr>
          <p:cNvPr id="26" name="TextBox 13">
            <a:extLst>
              <a:ext uri="{FF2B5EF4-FFF2-40B4-BE49-F238E27FC236}">
                <a16:creationId xmlns:a16="http://schemas.microsoft.com/office/drawing/2014/main" id="{04917E53-4755-4725-84C4-7A841D1293DE}"/>
              </a:ext>
            </a:extLst>
          </p:cNvPr>
          <p:cNvSpPr txBox="1"/>
          <p:nvPr/>
        </p:nvSpPr>
        <p:spPr>
          <a:xfrm>
            <a:off x="522411" y="201917"/>
            <a:ext cx="9916990" cy="864276"/>
          </a:xfrm>
          <a:prstGeom prst="rect">
            <a:avLst/>
          </a:prstGeom>
        </p:spPr>
        <p:txBody>
          <a:bodyPr wrap="square"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MAJOR ACCOMPLISHMENTS</a:t>
            </a:r>
          </a:p>
        </p:txBody>
      </p:sp>
      <p:pic>
        <p:nvPicPr>
          <p:cNvPr id="22" name="Picture 21">
            <a:extLst>
              <a:ext uri="{FF2B5EF4-FFF2-40B4-BE49-F238E27FC236}">
                <a16:creationId xmlns:a16="http://schemas.microsoft.com/office/drawing/2014/main" id="{E67C38A2-8AD8-415D-8911-ACBA960D3DEC}"/>
              </a:ext>
            </a:extLst>
          </p:cNvPr>
          <p:cNvPicPr>
            <a:picLocks noChangeAspect="1"/>
          </p:cNvPicPr>
          <p:nvPr/>
        </p:nvPicPr>
        <p:blipFill>
          <a:blip r:embed="rId3"/>
          <a:srcRect t="44584" r="10000"/>
          <a:stretch>
            <a:fillRect/>
          </a:stretch>
        </p:blipFill>
        <p:spPr>
          <a:xfrm>
            <a:off x="10451124" y="6079910"/>
            <a:ext cx="4004687" cy="3287799"/>
          </a:xfrm>
          <a:prstGeom prst="rect">
            <a:avLst/>
          </a:prstGeom>
        </p:spPr>
      </p:pic>
      <p:pic>
        <p:nvPicPr>
          <p:cNvPr id="27" name="Picture 26">
            <a:extLst>
              <a:ext uri="{FF2B5EF4-FFF2-40B4-BE49-F238E27FC236}">
                <a16:creationId xmlns:a16="http://schemas.microsoft.com/office/drawing/2014/main" id="{8CA8D260-2354-4E91-B397-A7E208AF8423}"/>
              </a:ext>
            </a:extLst>
          </p:cNvPr>
          <p:cNvPicPr>
            <a:picLocks noChangeAspect="1"/>
          </p:cNvPicPr>
          <p:nvPr/>
        </p:nvPicPr>
        <p:blipFill rotWithShape="1">
          <a:blip r:embed="rId4"/>
          <a:srcRect l="14899"/>
          <a:stretch/>
        </p:blipFill>
        <p:spPr>
          <a:xfrm>
            <a:off x="14533098" y="6076344"/>
            <a:ext cx="3211390" cy="3291364"/>
          </a:xfrm>
          <a:prstGeom prst="rect">
            <a:avLst/>
          </a:prstGeom>
        </p:spPr>
      </p:pic>
    </p:spTree>
    <p:extLst>
      <p:ext uri="{BB962C8B-B14F-4D97-AF65-F5344CB8AC3E}">
        <p14:creationId xmlns:p14="http://schemas.microsoft.com/office/powerpoint/2010/main" val="409545097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9550557"/>
            <a:ext cx="18288000" cy="736443"/>
            <a:chOff x="0" y="0"/>
            <a:chExt cx="5439719" cy="575567"/>
          </a:xfrm>
        </p:grpSpPr>
        <p:sp>
          <p:nvSpPr>
            <p:cNvPr id="4" name="Freeform 4"/>
            <p:cNvSpPr/>
            <p:nvPr/>
          </p:nvSpPr>
          <p:spPr>
            <a:xfrm>
              <a:off x="0" y="0"/>
              <a:ext cx="5439720" cy="575567"/>
            </a:xfrm>
            <a:custGeom>
              <a:avLst/>
              <a:gdLst/>
              <a:ahLst/>
              <a:cxnLst/>
              <a:rect l="l" t="t" r="r" b="b"/>
              <a:pathLst>
                <a:path w="5439720" h="575567">
                  <a:moveTo>
                    <a:pt x="0" y="0"/>
                  </a:moveTo>
                  <a:lnTo>
                    <a:pt x="5439720" y="0"/>
                  </a:lnTo>
                  <a:lnTo>
                    <a:pt x="5439720" y="575567"/>
                  </a:lnTo>
                  <a:lnTo>
                    <a:pt x="0" y="575567"/>
                  </a:lnTo>
                  <a:close/>
                </a:path>
              </a:pathLst>
            </a:custGeom>
            <a:solidFill>
              <a:srgbClr val="004AAD"/>
            </a:solidFill>
          </p:spPr>
        </p:sp>
        <p:sp>
          <p:nvSpPr>
            <p:cNvPr id="5" name="TextBox 5"/>
            <p:cNvSpPr txBox="1"/>
            <p:nvPr/>
          </p:nvSpPr>
          <p:spPr>
            <a:xfrm>
              <a:off x="0" y="-38100"/>
              <a:ext cx="5439719" cy="613667"/>
            </a:xfrm>
            <a:prstGeom prst="rect">
              <a:avLst/>
            </a:prstGeom>
          </p:spPr>
          <p:txBody>
            <a:bodyPr lIns="50800" tIns="50800" rIns="50800" bIns="50800" rtlCol="0" anchor="ctr"/>
            <a:lstStyle/>
            <a:p>
              <a:pPr algn="ctr">
                <a:lnSpc>
                  <a:spcPts val="2659"/>
                </a:lnSpc>
                <a:spcBef>
                  <a:spcPct val="0"/>
                </a:spcBef>
              </a:pPr>
              <a:endParaRPr dirty="0"/>
            </a:p>
          </p:txBody>
        </p:sp>
      </p:grpSp>
      <p:sp>
        <p:nvSpPr>
          <p:cNvPr id="23" name="TextBox 23"/>
          <p:cNvSpPr txBox="1"/>
          <p:nvPr/>
        </p:nvSpPr>
        <p:spPr>
          <a:xfrm>
            <a:off x="152375" y="9798574"/>
            <a:ext cx="4267225" cy="371833"/>
          </a:xfrm>
          <a:prstGeom prst="rect">
            <a:avLst/>
          </a:prstGeom>
        </p:spPr>
        <p:txBody>
          <a:bodyPr wrap="square"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FIRE AND AMBULANCE</a:t>
            </a:r>
          </a:p>
        </p:txBody>
      </p:sp>
      <p:sp>
        <p:nvSpPr>
          <p:cNvPr id="20" name="TextBox 23">
            <a:extLst>
              <a:ext uri="{FF2B5EF4-FFF2-40B4-BE49-F238E27FC236}">
                <a16:creationId xmlns:a16="http://schemas.microsoft.com/office/drawing/2014/main" id="{576985E0-3F7D-4AA9-9EBE-122B54C6CD6C}"/>
              </a:ext>
            </a:extLst>
          </p:cNvPr>
          <p:cNvSpPr txBox="1"/>
          <p:nvPr/>
        </p:nvSpPr>
        <p:spPr>
          <a:xfrm>
            <a:off x="13682168" y="9732861"/>
            <a:ext cx="4267225" cy="371833"/>
          </a:xfrm>
          <a:prstGeom prst="rect">
            <a:avLst/>
          </a:prstGeom>
        </p:spPr>
        <p:txBody>
          <a:bodyPr wrap="square" lIns="0" tIns="0" rIns="0" bIns="0" rtlCol="0" anchor="t">
            <a:spAutoFit/>
          </a:bodyPr>
          <a:lstStyle/>
          <a:p>
            <a:pPr algn="l">
              <a:lnSpc>
                <a:spcPts val="2799"/>
              </a:lnSpc>
            </a:pPr>
            <a:r>
              <a:rPr lang="en-US" sz="2799" b="1" dirty="0">
                <a:solidFill>
                  <a:srgbClr val="FFFFFF"/>
                </a:solidFill>
                <a:latin typeface="DM Sans Bold"/>
                <a:ea typeface="DM Sans Bold"/>
                <a:cs typeface="DM Sans Bold"/>
                <a:sym typeface="DM Sans Bold"/>
              </a:rPr>
              <a:t>FISCAL YEAR 2026-2027</a:t>
            </a:r>
          </a:p>
        </p:txBody>
      </p:sp>
      <p:sp>
        <p:nvSpPr>
          <p:cNvPr id="22" name="TextBox 10">
            <a:extLst>
              <a:ext uri="{FF2B5EF4-FFF2-40B4-BE49-F238E27FC236}">
                <a16:creationId xmlns:a16="http://schemas.microsoft.com/office/drawing/2014/main" id="{C104C82B-398F-40CE-8AB7-DE9096A26F46}"/>
              </a:ext>
            </a:extLst>
          </p:cNvPr>
          <p:cNvSpPr txBox="1"/>
          <p:nvPr/>
        </p:nvSpPr>
        <p:spPr>
          <a:xfrm>
            <a:off x="609600" y="169212"/>
            <a:ext cx="9550971" cy="842282"/>
          </a:xfrm>
          <a:prstGeom prst="rect">
            <a:avLst/>
          </a:prstGeom>
        </p:spPr>
        <p:txBody>
          <a:bodyPr wrap="square" lIns="0" tIns="0" rIns="0" bIns="0" rtlCol="0" anchor="t">
            <a:spAutoFit/>
          </a:bodyPr>
          <a:lstStyle/>
          <a:p>
            <a:pPr algn="l">
              <a:lnSpc>
                <a:spcPts val="6700"/>
              </a:lnSpc>
            </a:pPr>
            <a:r>
              <a:rPr lang="en-US" sz="5400" b="1" dirty="0">
                <a:solidFill>
                  <a:srgbClr val="292929"/>
                </a:solidFill>
                <a:latin typeface="DM Sans Bold"/>
                <a:ea typeface="DM Sans Bold"/>
                <a:cs typeface="DM Sans Bold"/>
                <a:sym typeface="DM Sans Bold"/>
              </a:rPr>
              <a:t>FY 26/27 BUDGET SUMMARY</a:t>
            </a:r>
          </a:p>
        </p:txBody>
      </p:sp>
      <p:grpSp>
        <p:nvGrpSpPr>
          <p:cNvPr id="27" name="Group 4">
            <a:extLst>
              <a:ext uri="{FF2B5EF4-FFF2-40B4-BE49-F238E27FC236}">
                <a16:creationId xmlns:a16="http://schemas.microsoft.com/office/drawing/2014/main" id="{F15D2076-84D8-4BB8-9BBB-886FC0E3F27E}"/>
              </a:ext>
            </a:extLst>
          </p:cNvPr>
          <p:cNvGrpSpPr/>
          <p:nvPr/>
        </p:nvGrpSpPr>
        <p:grpSpPr>
          <a:xfrm>
            <a:off x="1" y="1"/>
            <a:ext cx="381000" cy="1149070"/>
            <a:chOff x="0" y="0"/>
            <a:chExt cx="144101" cy="512341"/>
          </a:xfrm>
        </p:grpSpPr>
        <p:sp>
          <p:nvSpPr>
            <p:cNvPr id="28" name="Freeform 5">
              <a:extLst>
                <a:ext uri="{FF2B5EF4-FFF2-40B4-BE49-F238E27FC236}">
                  <a16:creationId xmlns:a16="http://schemas.microsoft.com/office/drawing/2014/main" id="{5EDA185D-9554-40F2-8934-DFE1B4B228E1}"/>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29" name="TextBox 6">
              <a:extLst>
                <a:ext uri="{FF2B5EF4-FFF2-40B4-BE49-F238E27FC236}">
                  <a16:creationId xmlns:a16="http://schemas.microsoft.com/office/drawing/2014/main" id="{05A1236C-8545-4C76-8B94-D5B85D68DAA9}"/>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pic>
        <p:nvPicPr>
          <p:cNvPr id="6" name="Picture 5">
            <a:extLst>
              <a:ext uri="{FF2B5EF4-FFF2-40B4-BE49-F238E27FC236}">
                <a16:creationId xmlns:a16="http://schemas.microsoft.com/office/drawing/2014/main" id="{EB6BAC07-FC8D-4F81-8296-0BD0AAD1FA48}"/>
              </a:ext>
            </a:extLst>
          </p:cNvPr>
          <p:cNvPicPr>
            <a:picLocks noChangeAspect="1"/>
          </p:cNvPicPr>
          <p:nvPr/>
        </p:nvPicPr>
        <p:blipFill>
          <a:blip r:embed="rId2"/>
          <a:stretch>
            <a:fillRect/>
          </a:stretch>
        </p:blipFill>
        <p:spPr>
          <a:xfrm>
            <a:off x="2388973" y="3162300"/>
            <a:ext cx="13510054" cy="4267200"/>
          </a:xfrm>
          <a:prstGeom prst="rect">
            <a:avLst/>
          </a:prstGeom>
        </p:spPr>
      </p:pic>
    </p:spTree>
    <p:extLst>
      <p:ext uri="{BB962C8B-B14F-4D97-AF65-F5344CB8AC3E}">
        <p14:creationId xmlns:p14="http://schemas.microsoft.com/office/powerpoint/2010/main" val="109158003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17344625" y="2814728"/>
            <a:ext cx="943375" cy="4657545"/>
            <a:chOff x="0" y="0"/>
            <a:chExt cx="248461" cy="1226678"/>
          </a:xfrm>
        </p:grpSpPr>
        <p:sp>
          <p:nvSpPr>
            <p:cNvPr id="4" name="Freeform 4"/>
            <p:cNvSpPr/>
            <p:nvPr/>
          </p:nvSpPr>
          <p:spPr>
            <a:xfrm>
              <a:off x="0" y="0"/>
              <a:ext cx="248461" cy="1226679"/>
            </a:xfrm>
            <a:custGeom>
              <a:avLst/>
              <a:gdLst/>
              <a:ahLst/>
              <a:cxnLst/>
              <a:rect l="l" t="t" r="r" b="b"/>
              <a:pathLst>
                <a:path w="248461" h="1226679">
                  <a:moveTo>
                    <a:pt x="0" y="0"/>
                  </a:moveTo>
                  <a:lnTo>
                    <a:pt x="248461" y="0"/>
                  </a:lnTo>
                  <a:lnTo>
                    <a:pt x="248461" y="1226679"/>
                  </a:lnTo>
                  <a:lnTo>
                    <a:pt x="0" y="1226679"/>
                  </a:lnTo>
                  <a:close/>
                </a:path>
              </a:pathLst>
            </a:custGeom>
            <a:solidFill>
              <a:srgbClr val="004AAD"/>
            </a:solidFill>
          </p:spPr>
        </p:sp>
        <p:sp>
          <p:nvSpPr>
            <p:cNvPr id="5" name="TextBox 5"/>
            <p:cNvSpPr txBox="1"/>
            <p:nvPr/>
          </p:nvSpPr>
          <p:spPr>
            <a:xfrm>
              <a:off x="0" y="-38100"/>
              <a:ext cx="248461" cy="1264778"/>
            </a:xfrm>
            <a:prstGeom prst="rect">
              <a:avLst/>
            </a:prstGeom>
          </p:spPr>
          <p:txBody>
            <a:bodyPr lIns="50800" tIns="50800" rIns="50800" bIns="50800" rtlCol="0" anchor="ctr"/>
            <a:lstStyle/>
            <a:p>
              <a:pPr algn="ctr">
                <a:lnSpc>
                  <a:spcPts val="2659"/>
                </a:lnSpc>
                <a:spcBef>
                  <a:spcPct val="0"/>
                </a:spcBef>
              </a:pPr>
              <a:endParaRPr dirty="0"/>
            </a:p>
          </p:txBody>
        </p:sp>
      </p:grpSp>
      <p:sp>
        <p:nvSpPr>
          <p:cNvPr id="6" name="AutoShape 6"/>
          <p:cNvSpPr/>
          <p:nvPr/>
        </p:nvSpPr>
        <p:spPr>
          <a:xfrm>
            <a:off x="-885799" y="2816255"/>
            <a:ext cx="20653934" cy="0"/>
          </a:xfrm>
          <a:prstGeom prst="line">
            <a:avLst/>
          </a:prstGeom>
          <a:ln w="19050" cap="flat">
            <a:solidFill>
              <a:srgbClr val="292929"/>
            </a:solidFill>
            <a:prstDash val="solid"/>
            <a:headEnd type="none" w="sm" len="sm"/>
            <a:tailEnd type="none" w="sm" len="sm"/>
          </a:ln>
        </p:spPr>
      </p:sp>
      <p:sp>
        <p:nvSpPr>
          <p:cNvPr id="7" name="TextBox 7"/>
          <p:cNvSpPr txBox="1"/>
          <p:nvPr/>
        </p:nvSpPr>
        <p:spPr>
          <a:xfrm>
            <a:off x="0" y="3896995"/>
            <a:ext cx="18288000" cy="2693036"/>
          </a:xfrm>
          <a:prstGeom prst="rect">
            <a:avLst/>
          </a:prstGeom>
        </p:spPr>
        <p:txBody>
          <a:bodyPr lIns="0" tIns="0" rIns="0" bIns="0" rtlCol="0" anchor="t">
            <a:spAutoFit/>
          </a:bodyPr>
          <a:lstStyle/>
          <a:p>
            <a:pPr algn="ctr">
              <a:lnSpc>
                <a:spcPts val="10400"/>
              </a:lnSpc>
            </a:pPr>
            <a:r>
              <a:rPr lang="en-US" sz="10400" dirty="0">
                <a:solidFill>
                  <a:srgbClr val="292929"/>
                </a:solidFill>
                <a:latin typeface="DM Sans"/>
                <a:ea typeface="DM Sans"/>
                <a:cs typeface="DM Sans"/>
                <a:sym typeface="DM Sans"/>
              </a:rPr>
              <a:t>BUDGET SUMMARY</a:t>
            </a:r>
          </a:p>
          <a:p>
            <a:pPr algn="ctr">
              <a:lnSpc>
                <a:spcPts val="10400"/>
              </a:lnSpc>
            </a:pPr>
            <a:r>
              <a:rPr lang="en-US" sz="10400" dirty="0">
                <a:solidFill>
                  <a:srgbClr val="292929"/>
                </a:solidFill>
                <a:latin typeface="DM Sans"/>
                <a:ea typeface="DM Sans"/>
                <a:cs typeface="DM Sans"/>
                <a:sym typeface="DM Sans"/>
              </a:rPr>
              <a:t>FY 26/27</a:t>
            </a:r>
          </a:p>
        </p:txBody>
      </p:sp>
      <p:sp>
        <p:nvSpPr>
          <p:cNvPr id="8" name="AutoShape 8"/>
          <p:cNvSpPr/>
          <p:nvPr/>
        </p:nvSpPr>
        <p:spPr>
          <a:xfrm>
            <a:off x="-1899507" y="7462747"/>
            <a:ext cx="20653934" cy="0"/>
          </a:xfrm>
          <a:prstGeom prst="line">
            <a:avLst/>
          </a:prstGeom>
          <a:ln w="19050" cap="flat">
            <a:solidFill>
              <a:srgbClr val="292929"/>
            </a:solidFill>
            <a:prstDash val="solid"/>
            <a:headEnd type="none" w="sm" len="sm"/>
            <a:tailEnd type="none" w="sm" len="sm"/>
          </a:ln>
        </p:spPr>
      </p:sp>
      <p:grpSp>
        <p:nvGrpSpPr>
          <p:cNvPr id="9" name="Group 9"/>
          <p:cNvGrpSpPr/>
          <p:nvPr/>
        </p:nvGrpSpPr>
        <p:grpSpPr>
          <a:xfrm>
            <a:off x="0" y="2816255"/>
            <a:ext cx="943375" cy="4657545"/>
            <a:chOff x="0" y="0"/>
            <a:chExt cx="248461" cy="1226678"/>
          </a:xfrm>
        </p:grpSpPr>
        <p:sp>
          <p:nvSpPr>
            <p:cNvPr id="10" name="Freeform 10"/>
            <p:cNvSpPr/>
            <p:nvPr/>
          </p:nvSpPr>
          <p:spPr>
            <a:xfrm>
              <a:off x="0" y="0"/>
              <a:ext cx="248461" cy="1226679"/>
            </a:xfrm>
            <a:custGeom>
              <a:avLst/>
              <a:gdLst/>
              <a:ahLst/>
              <a:cxnLst/>
              <a:rect l="l" t="t" r="r" b="b"/>
              <a:pathLst>
                <a:path w="248461" h="1226679">
                  <a:moveTo>
                    <a:pt x="0" y="0"/>
                  </a:moveTo>
                  <a:lnTo>
                    <a:pt x="248461" y="0"/>
                  </a:lnTo>
                  <a:lnTo>
                    <a:pt x="248461" y="1226679"/>
                  </a:lnTo>
                  <a:lnTo>
                    <a:pt x="0" y="1226679"/>
                  </a:lnTo>
                  <a:close/>
                </a:path>
              </a:pathLst>
            </a:custGeom>
            <a:solidFill>
              <a:srgbClr val="004AAD"/>
            </a:solidFill>
          </p:spPr>
        </p:sp>
        <p:sp>
          <p:nvSpPr>
            <p:cNvPr id="11" name="TextBox 11"/>
            <p:cNvSpPr txBox="1"/>
            <p:nvPr/>
          </p:nvSpPr>
          <p:spPr>
            <a:xfrm>
              <a:off x="0" y="-38100"/>
              <a:ext cx="248461" cy="1264778"/>
            </a:xfrm>
            <a:prstGeom prst="rect">
              <a:avLst/>
            </a:prstGeom>
          </p:spPr>
          <p:txBody>
            <a:bodyPr lIns="50800" tIns="50800" rIns="50800" bIns="50800" rtlCol="0" anchor="ctr"/>
            <a:lstStyle/>
            <a:p>
              <a:pPr algn="ctr">
                <a:lnSpc>
                  <a:spcPts val="2659"/>
                </a:lnSpc>
                <a:spcBef>
                  <a:spcPct val="0"/>
                </a:spcBef>
              </a:pPr>
              <a:endParaRPr dirty="0"/>
            </a:p>
          </p:txBody>
        </p:sp>
      </p:gr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9634703"/>
            <a:ext cx="18288000" cy="641004"/>
            <a:chOff x="0" y="0"/>
            <a:chExt cx="5524553" cy="422385"/>
          </a:xfrm>
        </p:grpSpPr>
        <p:sp>
          <p:nvSpPr>
            <p:cNvPr id="4" name="Freeform 4"/>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5" name="TextBox 5"/>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10" name="TextBox 10"/>
          <p:cNvSpPr txBox="1"/>
          <p:nvPr/>
        </p:nvSpPr>
        <p:spPr>
          <a:xfrm>
            <a:off x="633768" y="80264"/>
            <a:ext cx="16054032" cy="1661993"/>
          </a:xfrm>
          <a:prstGeom prst="rect">
            <a:avLst/>
          </a:prstGeom>
        </p:spPr>
        <p:txBody>
          <a:bodyPr wrap="square" lIns="0" tIns="0" rIns="0" bIns="0" rtlCol="0" anchor="t">
            <a:spAutoFit/>
          </a:bodyPr>
          <a:lstStyle/>
          <a:p>
            <a:pPr marL="0" lvl="0" indent="0" algn="l">
              <a:spcBef>
                <a:spcPct val="0"/>
              </a:spcBef>
            </a:pPr>
            <a:r>
              <a:rPr lang="en-US" sz="5400" b="1" dirty="0">
                <a:solidFill>
                  <a:srgbClr val="292929"/>
                </a:solidFill>
                <a:latin typeface="DM Sans Bold"/>
                <a:ea typeface="DM Sans Bold"/>
                <a:cs typeface="DM Sans Bold"/>
                <a:sym typeface="DM Sans Bold"/>
              </a:rPr>
              <a:t>PROPOSED FY 26/27 TOTAL MUNICIPAL BUDGET SUMMARY BY FUND</a:t>
            </a:r>
          </a:p>
        </p:txBody>
      </p:sp>
      <p:sp>
        <p:nvSpPr>
          <p:cNvPr id="11" name="TextBox 11"/>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FISCAL YEAR 2026-2027</a:t>
            </a:r>
          </a:p>
        </p:txBody>
      </p:sp>
      <p:sp>
        <p:nvSpPr>
          <p:cNvPr id="12" name="TextBox 12"/>
          <p:cNvSpPr txBox="1"/>
          <p:nvPr/>
        </p:nvSpPr>
        <p:spPr>
          <a:xfrm>
            <a:off x="303437" y="9743646"/>
            <a:ext cx="3302305" cy="419100"/>
          </a:xfrm>
          <a:prstGeom prst="rect">
            <a:avLst/>
          </a:prstGeom>
        </p:spPr>
        <p:txBody>
          <a:bodyPr lIns="0" tIns="0" rIns="0" bIns="0" rtlCol="0" anchor="t">
            <a:spAutoFit/>
          </a:bodyPr>
          <a:lstStyle/>
          <a:p>
            <a:pPr algn="l">
              <a:lnSpc>
                <a:spcPts val="3359"/>
              </a:lnSpc>
            </a:pPr>
            <a:r>
              <a:rPr lang="en-US" sz="2799" b="1" dirty="0">
                <a:solidFill>
                  <a:srgbClr val="FFFFFF"/>
                </a:solidFill>
                <a:latin typeface="DM Sans Bold"/>
                <a:ea typeface="DM Sans Bold"/>
                <a:cs typeface="DM Sans Bold"/>
                <a:sym typeface="DM Sans Bold"/>
              </a:rPr>
              <a:t>CITY OF LA HABRA</a:t>
            </a:r>
          </a:p>
        </p:txBody>
      </p:sp>
      <p:grpSp>
        <p:nvGrpSpPr>
          <p:cNvPr id="38" name="Group 4">
            <a:extLst>
              <a:ext uri="{FF2B5EF4-FFF2-40B4-BE49-F238E27FC236}">
                <a16:creationId xmlns:a16="http://schemas.microsoft.com/office/drawing/2014/main" id="{5C908003-AF4A-4BA6-AA4C-939ABF1ECB6E}"/>
              </a:ext>
            </a:extLst>
          </p:cNvPr>
          <p:cNvGrpSpPr/>
          <p:nvPr/>
        </p:nvGrpSpPr>
        <p:grpSpPr>
          <a:xfrm>
            <a:off x="1" y="0"/>
            <a:ext cx="381000" cy="1661993"/>
            <a:chOff x="0" y="0"/>
            <a:chExt cx="144101" cy="512341"/>
          </a:xfrm>
        </p:grpSpPr>
        <p:sp>
          <p:nvSpPr>
            <p:cNvPr id="39" name="Freeform 5">
              <a:extLst>
                <a:ext uri="{FF2B5EF4-FFF2-40B4-BE49-F238E27FC236}">
                  <a16:creationId xmlns:a16="http://schemas.microsoft.com/office/drawing/2014/main" id="{4383DDDB-3C62-48A8-9289-53887C169B2E}"/>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40" name="TextBox 6">
              <a:extLst>
                <a:ext uri="{FF2B5EF4-FFF2-40B4-BE49-F238E27FC236}">
                  <a16:creationId xmlns:a16="http://schemas.microsoft.com/office/drawing/2014/main" id="{6CEF0D61-71ED-4AB3-BCB4-C8D966F37E19}"/>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pic>
        <p:nvPicPr>
          <p:cNvPr id="6" name="Picture 5">
            <a:extLst>
              <a:ext uri="{FF2B5EF4-FFF2-40B4-BE49-F238E27FC236}">
                <a16:creationId xmlns:a16="http://schemas.microsoft.com/office/drawing/2014/main" id="{8BAA528F-D060-469C-B25C-F515C85528AA}"/>
              </a:ext>
            </a:extLst>
          </p:cNvPr>
          <p:cNvPicPr>
            <a:picLocks noChangeAspect="1"/>
          </p:cNvPicPr>
          <p:nvPr/>
        </p:nvPicPr>
        <p:blipFill>
          <a:blip r:embed="rId2"/>
          <a:stretch>
            <a:fillRect/>
          </a:stretch>
        </p:blipFill>
        <p:spPr>
          <a:xfrm>
            <a:off x="3276600" y="2705100"/>
            <a:ext cx="10591800" cy="5462139"/>
          </a:xfrm>
          <a:prstGeom prst="rect">
            <a:avLst/>
          </a:prstGeom>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9634703"/>
            <a:ext cx="18288000" cy="652298"/>
            <a:chOff x="0" y="0"/>
            <a:chExt cx="5524553" cy="422385"/>
          </a:xfrm>
        </p:grpSpPr>
        <p:sp>
          <p:nvSpPr>
            <p:cNvPr id="4" name="Freeform 4"/>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5" name="TextBox 5"/>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10" name="TextBox 10"/>
          <p:cNvSpPr txBox="1"/>
          <p:nvPr/>
        </p:nvSpPr>
        <p:spPr>
          <a:xfrm>
            <a:off x="533400" y="241834"/>
            <a:ext cx="7391400" cy="842282"/>
          </a:xfrm>
          <a:prstGeom prst="rect">
            <a:avLst/>
          </a:prstGeom>
        </p:spPr>
        <p:txBody>
          <a:bodyPr wrap="square"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BUDGET SUMMARY</a:t>
            </a:r>
          </a:p>
        </p:txBody>
      </p:sp>
      <p:sp>
        <p:nvSpPr>
          <p:cNvPr id="11" name="TextBox 11"/>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chemeClr val="bg1"/>
                </a:solidFill>
                <a:latin typeface="DM Sans"/>
                <a:ea typeface="DM Sans"/>
                <a:cs typeface="DM Sans"/>
                <a:sym typeface="DM Sans"/>
              </a:rPr>
              <a:t>FISCAL YEAR 2026-2027</a:t>
            </a:r>
          </a:p>
        </p:txBody>
      </p:sp>
      <p:sp>
        <p:nvSpPr>
          <p:cNvPr id="12" name="TextBox 12"/>
          <p:cNvSpPr txBox="1"/>
          <p:nvPr/>
        </p:nvSpPr>
        <p:spPr>
          <a:xfrm>
            <a:off x="303437" y="9743646"/>
            <a:ext cx="3093320" cy="429541"/>
          </a:xfrm>
          <a:prstGeom prst="rect">
            <a:avLst/>
          </a:prstGeom>
        </p:spPr>
        <p:txBody>
          <a:bodyPr lIns="0" tIns="0" rIns="0" bIns="0" rtlCol="0" anchor="t">
            <a:spAutoFit/>
          </a:bodyPr>
          <a:lstStyle/>
          <a:p>
            <a:pPr algn="l">
              <a:lnSpc>
                <a:spcPts val="3359"/>
              </a:lnSpc>
            </a:pPr>
            <a:r>
              <a:rPr lang="en-US" sz="2799" b="1" dirty="0">
                <a:solidFill>
                  <a:schemeClr val="bg1"/>
                </a:solidFill>
                <a:latin typeface="DM Sans"/>
                <a:ea typeface="DM Sans"/>
                <a:cs typeface="DM Sans"/>
                <a:sym typeface="DM Sans"/>
              </a:rPr>
              <a:t>CITY OF LA HABRA</a:t>
            </a:r>
          </a:p>
        </p:txBody>
      </p:sp>
      <p:sp>
        <p:nvSpPr>
          <p:cNvPr id="14" name="Rectangle 13">
            <a:extLst>
              <a:ext uri="{FF2B5EF4-FFF2-40B4-BE49-F238E27FC236}">
                <a16:creationId xmlns:a16="http://schemas.microsoft.com/office/drawing/2014/main" id="{79CBFC33-578B-4365-8A3E-CC7DFB4F5749}"/>
              </a:ext>
            </a:extLst>
          </p:cNvPr>
          <p:cNvSpPr/>
          <p:nvPr/>
        </p:nvSpPr>
        <p:spPr>
          <a:xfrm>
            <a:off x="1371600" y="1387169"/>
            <a:ext cx="15697200" cy="6370975"/>
          </a:xfrm>
          <a:prstGeom prst="rect">
            <a:avLst/>
          </a:prstGeom>
        </p:spPr>
        <p:txBody>
          <a:bodyPr wrap="square">
            <a:spAutoFit/>
          </a:bodyPr>
          <a:lstStyle/>
          <a:p>
            <a:pPr algn="just"/>
            <a:r>
              <a:rPr lang="en-US" sz="2400" dirty="0">
                <a:latin typeface="+mj-lt"/>
                <a:cs typeface="Poppins" panose="020B0604020202020204" charset="0"/>
              </a:rPr>
              <a:t>Proposed FY 26/27 Overall Municipal Budget of $186.1 million.</a:t>
            </a:r>
          </a:p>
          <a:p>
            <a:pPr algn="just"/>
            <a:endParaRPr lang="en-US" sz="2400" dirty="0">
              <a:latin typeface="+mj-lt"/>
              <a:cs typeface="Poppins" panose="020B0604020202020204" charset="0"/>
            </a:endParaRPr>
          </a:p>
          <a:p>
            <a:pPr algn="just"/>
            <a:r>
              <a:rPr lang="en-US" sz="2400" dirty="0">
                <a:latin typeface="+mj-lt"/>
                <a:cs typeface="Poppins" panose="020B0604020202020204" charset="0"/>
              </a:rPr>
              <a:t>General Fund proposed operating budget of $72.9 million is balanced.</a:t>
            </a:r>
          </a:p>
          <a:p>
            <a:pPr algn="just"/>
            <a:endParaRPr lang="en-US" sz="2400" dirty="0">
              <a:latin typeface="+mj-lt"/>
              <a:cs typeface="Poppins" panose="020B0604020202020204" charset="0"/>
            </a:endParaRPr>
          </a:p>
          <a:p>
            <a:r>
              <a:rPr lang="en-US" sz="2400" dirty="0">
                <a:latin typeface="+mj-lt"/>
                <a:ea typeface="Poppins Bold"/>
                <a:cs typeface="Poppins" panose="020B0604020202020204" charset="0"/>
                <a:sym typeface="Poppins Bold"/>
              </a:rPr>
              <a:t>Negotiated labor agreements with the Field Services Employees’ Group, General Services Employees’ Group, and Professional Employees’ Group. Labor costs for Field and General groups incorporated in the budget, in addition to La Habra Police Association second year costs. Will reopen Professional Employees’ Group when additional grant funding and enrollment information available. </a:t>
            </a:r>
            <a:endParaRPr lang="en-US" sz="2400" dirty="0">
              <a:latin typeface="+mj-lt"/>
              <a:cs typeface="Poppins" panose="020B0604020202020204" charset="0"/>
            </a:endParaRPr>
          </a:p>
          <a:p>
            <a:pPr algn="just"/>
            <a:endParaRPr lang="en-US" sz="2400" dirty="0">
              <a:latin typeface="+mj-lt"/>
              <a:cs typeface="Poppins" panose="020B0604020202020204" charset="0"/>
            </a:endParaRPr>
          </a:p>
          <a:p>
            <a:pPr algn="just"/>
            <a:r>
              <a:rPr lang="en-US" sz="2400" dirty="0">
                <a:latin typeface="+mj-lt"/>
                <a:cs typeface="Poppins" panose="020B0604020202020204" charset="0"/>
              </a:rPr>
              <a:t>Budget incudes a proposed transfer of $577,000 to City’s General CIP fund for investment in capital projects, special projects and facility improvements.</a:t>
            </a:r>
          </a:p>
          <a:p>
            <a:pPr algn="just"/>
            <a:endParaRPr lang="en-US" sz="2400" dirty="0">
              <a:latin typeface="+mj-lt"/>
              <a:cs typeface="Poppins" panose="020B0604020202020204" charset="0"/>
            </a:endParaRPr>
          </a:p>
          <a:p>
            <a:pPr algn="just"/>
            <a:r>
              <a:rPr lang="en-US" sz="2400" dirty="0">
                <a:latin typeface="+mj-lt"/>
                <a:cs typeface="Poppins" panose="020B0604020202020204" charset="0"/>
              </a:rPr>
              <a:t>The proposed budget reflects spending plans that address City Council goals and objectives and provide funding for key infrastructure improvements (32 new proposed projects).</a:t>
            </a:r>
          </a:p>
          <a:p>
            <a:pPr algn="just"/>
            <a:endParaRPr lang="en-US" sz="2400" dirty="0">
              <a:latin typeface="+mj-lt"/>
              <a:cs typeface="Poppins" panose="020B0604020202020204" charset="0"/>
            </a:endParaRPr>
          </a:p>
          <a:p>
            <a:pPr algn="just"/>
            <a:r>
              <a:rPr lang="en-US" sz="2400" dirty="0">
                <a:latin typeface="+mj-lt"/>
                <a:cs typeface="Poppins" panose="020B0604020202020204" charset="0"/>
              </a:rPr>
              <a:t>Additional operational funding incorporated for special events including the Corn Festival and Parade ($100,000) and dedicated staffing for the new Senior Center.</a:t>
            </a:r>
          </a:p>
        </p:txBody>
      </p:sp>
      <p:grpSp>
        <p:nvGrpSpPr>
          <p:cNvPr id="37" name="Group 4">
            <a:extLst>
              <a:ext uri="{FF2B5EF4-FFF2-40B4-BE49-F238E27FC236}">
                <a16:creationId xmlns:a16="http://schemas.microsoft.com/office/drawing/2014/main" id="{FB6E2BC3-2F92-4236-A414-3A79502A361A}"/>
              </a:ext>
            </a:extLst>
          </p:cNvPr>
          <p:cNvGrpSpPr/>
          <p:nvPr/>
        </p:nvGrpSpPr>
        <p:grpSpPr>
          <a:xfrm>
            <a:off x="1" y="1"/>
            <a:ext cx="381000" cy="1149070"/>
            <a:chOff x="0" y="0"/>
            <a:chExt cx="144101" cy="512341"/>
          </a:xfrm>
        </p:grpSpPr>
        <p:sp>
          <p:nvSpPr>
            <p:cNvPr id="38" name="Freeform 5">
              <a:extLst>
                <a:ext uri="{FF2B5EF4-FFF2-40B4-BE49-F238E27FC236}">
                  <a16:creationId xmlns:a16="http://schemas.microsoft.com/office/drawing/2014/main" id="{53191D35-1C7E-4BB7-90DB-7C10A685475B}"/>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39" name="TextBox 6">
              <a:extLst>
                <a:ext uri="{FF2B5EF4-FFF2-40B4-BE49-F238E27FC236}">
                  <a16:creationId xmlns:a16="http://schemas.microsoft.com/office/drawing/2014/main" id="{7B309599-6ED1-4615-BC4E-DB48335D080E}"/>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9634703"/>
            <a:ext cx="18288000" cy="652298"/>
            <a:chOff x="0" y="0"/>
            <a:chExt cx="5524553" cy="422385"/>
          </a:xfrm>
        </p:grpSpPr>
        <p:sp>
          <p:nvSpPr>
            <p:cNvPr id="4" name="Freeform 4"/>
            <p:cNvSpPr/>
            <p:nvPr/>
          </p:nvSpPr>
          <p:spPr>
            <a:xfrm>
              <a:off x="0" y="0"/>
              <a:ext cx="5524553" cy="422385"/>
            </a:xfrm>
            <a:custGeom>
              <a:avLst/>
              <a:gdLst/>
              <a:ahLst/>
              <a:cxnLst/>
              <a:rect l="l" t="t" r="r" b="b"/>
              <a:pathLst>
                <a:path w="5524553" h="422385">
                  <a:moveTo>
                    <a:pt x="0" y="0"/>
                  </a:moveTo>
                  <a:lnTo>
                    <a:pt x="5524553" y="0"/>
                  </a:lnTo>
                  <a:lnTo>
                    <a:pt x="5524553" y="422385"/>
                  </a:lnTo>
                  <a:lnTo>
                    <a:pt x="0" y="422385"/>
                  </a:lnTo>
                  <a:close/>
                </a:path>
              </a:pathLst>
            </a:custGeom>
            <a:solidFill>
              <a:srgbClr val="004AAD"/>
            </a:solidFill>
          </p:spPr>
        </p:sp>
        <p:sp>
          <p:nvSpPr>
            <p:cNvPr id="5" name="TextBox 5"/>
            <p:cNvSpPr txBox="1"/>
            <p:nvPr/>
          </p:nvSpPr>
          <p:spPr>
            <a:xfrm>
              <a:off x="0" y="-38100"/>
              <a:ext cx="5524553" cy="460485"/>
            </a:xfrm>
            <a:prstGeom prst="rect">
              <a:avLst/>
            </a:prstGeom>
          </p:spPr>
          <p:txBody>
            <a:bodyPr lIns="50800" tIns="50800" rIns="50800" bIns="50800" rtlCol="0" anchor="ctr"/>
            <a:lstStyle/>
            <a:p>
              <a:pPr algn="ctr">
                <a:lnSpc>
                  <a:spcPts val="2659"/>
                </a:lnSpc>
                <a:spcBef>
                  <a:spcPct val="0"/>
                </a:spcBef>
              </a:pPr>
              <a:endParaRPr dirty="0"/>
            </a:p>
          </p:txBody>
        </p:sp>
      </p:grpSp>
      <p:sp>
        <p:nvSpPr>
          <p:cNvPr id="10" name="TextBox 10"/>
          <p:cNvSpPr txBox="1"/>
          <p:nvPr/>
        </p:nvSpPr>
        <p:spPr>
          <a:xfrm>
            <a:off x="667687" y="267310"/>
            <a:ext cx="16167746" cy="864276"/>
          </a:xfrm>
          <a:prstGeom prst="rect">
            <a:avLst/>
          </a:prstGeom>
        </p:spPr>
        <p:txBody>
          <a:bodyPr lIns="0" tIns="0" rIns="0" bIns="0" rtlCol="0" anchor="t">
            <a:spAutoFit/>
          </a:bodyPr>
          <a:lstStyle/>
          <a:p>
            <a:pPr marL="0" lvl="0" indent="0" algn="l">
              <a:lnSpc>
                <a:spcPts val="6700"/>
              </a:lnSpc>
              <a:spcBef>
                <a:spcPct val="0"/>
              </a:spcBef>
            </a:pPr>
            <a:r>
              <a:rPr lang="en-US" sz="5400" b="1" dirty="0">
                <a:solidFill>
                  <a:srgbClr val="292929"/>
                </a:solidFill>
                <a:latin typeface="DM Sans Bold"/>
                <a:ea typeface="DM Sans Bold"/>
                <a:cs typeface="DM Sans Bold"/>
                <a:sym typeface="DM Sans Bold"/>
              </a:rPr>
              <a:t>POTENTIAL FUTURE FISCAL CHALLENGES</a:t>
            </a:r>
          </a:p>
        </p:txBody>
      </p:sp>
      <p:sp>
        <p:nvSpPr>
          <p:cNvPr id="11" name="TextBox 11"/>
          <p:cNvSpPr txBox="1"/>
          <p:nvPr/>
        </p:nvSpPr>
        <p:spPr>
          <a:xfrm>
            <a:off x="13720868" y="9743646"/>
            <a:ext cx="4245208" cy="429541"/>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FISCAL YEAR 2026-2027</a:t>
            </a:r>
          </a:p>
        </p:txBody>
      </p:sp>
      <p:sp>
        <p:nvSpPr>
          <p:cNvPr id="12" name="TextBox 12"/>
          <p:cNvSpPr txBox="1"/>
          <p:nvPr/>
        </p:nvSpPr>
        <p:spPr>
          <a:xfrm>
            <a:off x="303437" y="9743646"/>
            <a:ext cx="4179378" cy="419100"/>
          </a:xfrm>
          <a:prstGeom prst="rect">
            <a:avLst/>
          </a:prstGeom>
        </p:spPr>
        <p:txBody>
          <a:bodyPr lIns="0" tIns="0" rIns="0" bIns="0" rtlCol="0" anchor="t">
            <a:spAutoFit/>
          </a:bodyPr>
          <a:lstStyle/>
          <a:p>
            <a:pPr algn="l">
              <a:lnSpc>
                <a:spcPts val="3359"/>
              </a:lnSpc>
            </a:pPr>
            <a:r>
              <a:rPr lang="en-US" sz="2799" b="1" dirty="0">
                <a:solidFill>
                  <a:srgbClr val="FDFDFD"/>
                </a:solidFill>
                <a:latin typeface="DM Sans Bold"/>
                <a:ea typeface="DM Sans Bold"/>
                <a:cs typeface="DM Sans Bold"/>
                <a:sym typeface="DM Sans Bold"/>
              </a:rPr>
              <a:t>CITY OF LA HABRA</a:t>
            </a:r>
          </a:p>
        </p:txBody>
      </p:sp>
      <p:sp>
        <p:nvSpPr>
          <p:cNvPr id="13" name="TextBox 13"/>
          <p:cNvSpPr txBox="1"/>
          <p:nvPr/>
        </p:nvSpPr>
        <p:spPr>
          <a:xfrm>
            <a:off x="9906000" y="1835326"/>
            <a:ext cx="7844944" cy="7263912"/>
          </a:xfrm>
          <a:prstGeom prst="rect">
            <a:avLst/>
          </a:prstGeom>
        </p:spPr>
        <p:txBody>
          <a:bodyPr wrap="square" lIns="0" tIns="0" rIns="0" bIns="0" rtlCol="0" anchor="t">
            <a:spAutoFit/>
          </a:bodyPr>
          <a:lstStyle/>
          <a:p>
            <a:pPr>
              <a:lnSpc>
                <a:spcPts val="2454"/>
              </a:lnSpc>
            </a:pPr>
            <a:r>
              <a:rPr lang="en-US" sz="2400" b="1" u="none" strike="noStrike" dirty="0">
                <a:solidFill>
                  <a:srgbClr val="000000"/>
                </a:solidFill>
                <a:latin typeface="+mj-lt"/>
                <a:ea typeface="Poppins"/>
                <a:cs typeface="Poppins"/>
                <a:sym typeface="Poppins"/>
              </a:rPr>
              <a:t>Budget Cuts: </a:t>
            </a:r>
            <a:r>
              <a:rPr lang="en-US" sz="2400" u="none" strike="noStrike" dirty="0">
                <a:solidFill>
                  <a:srgbClr val="000000"/>
                </a:solidFill>
                <a:latin typeface="+mj-lt"/>
                <a:ea typeface="Poppins"/>
                <a:cs typeface="Poppins"/>
                <a:sym typeface="Poppins"/>
              </a:rPr>
              <a:t>Potential</a:t>
            </a:r>
            <a:r>
              <a:rPr lang="en-US" sz="2400" dirty="0">
                <a:solidFill>
                  <a:srgbClr val="000000"/>
                </a:solidFill>
                <a:latin typeface="+mj-lt"/>
                <a:ea typeface="Poppins"/>
                <a:cs typeface="Poppins"/>
                <a:sym typeface="Poppins"/>
              </a:rPr>
              <a:t>ly vulnerable </a:t>
            </a:r>
            <a:r>
              <a:rPr lang="en-US" sz="2400" u="none" strike="noStrike" dirty="0">
                <a:solidFill>
                  <a:srgbClr val="000000"/>
                </a:solidFill>
                <a:latin typeface="+mj-lt"/>
                <a:ea typeface="Poppins"/>
                <a:cs typeface="Poppins"/>
                <a:sym typeface="Poppins"/>
              </a:rPr>
              <a:t>federal, state, and county funding sources may directly impact funding allocations to City </a:t>
            </a:r>
            <a:r>
              <a:rPr lang="en-US" sz="2400" dirty="0">
                <a:solidFill>
                  <a:srgbClr val="000000"/>
                </a:solidFill>
                <a:ea typeface="Poppins"/>
                <a:cs typeface="Poppins"/>
                <a:sym typeface="Poppins"/>
              </a:rPr>
              <a:t>programs and threaten other City operations, including:</a:t>
            </a:r>
          </a:p>
          <a:p>
            <a:pPr lvl="0">
              <a:lnSpc>
                <a:spcPts val="2454"/>
              </a:lnSpc>
            </a:pPr>
            <a:endParaRPr lang="en-US" sz="2400" u="none" strike="noStrike" dirty="0">
              <a:solidFill>
                <a:srgbClr val="000000"/>
              </a:solidFill>
              <a:latin typeface="+mj-lt"/>
              <a:ea typeface="Poppins"/>
              <a:cs typeface="Poppins"/>
              <a:sym typeface="Poppins"/>
            </a:endParaRPr>
          </a:p>
          <a:p>
            <a:pPr marL="437954" lvl="1" indent="-218977" algn="l">
              <a:lnSpc>
                <a:spcPts val="2637"/>
              </a:lnSpc>
              <a:buFont typeface="Arial"/>
              <a:buChar char="•"/>
            </a:pPr>
            <a:r>
              <a:rPr lang="en-US" sz="2400" b="1" u="none" strike="noStrike" dirty="0">
                <a:solidFill>
                  <a:srgbClr val="000000"/>
                </a:solidFill>
                <a:latin typeface="+mj-lt"/>
                <a:ea typeface="Poppins Bold"/>
                <a:cs typeface="Poppins Bold"/>
                <a:sym typeface="Poppins Bold"/>
              </a:rPr>
              <a:t>Permanent Local Housing Allocation (PLHA)</a:t>
            </a:r>
            <a:r>
              <a:rPr lang="en-US" sz="2400" b="1" u="none" strike="noStrike" dirty="0">
                <a:solidFill>
                  <a:srgbClr val="000000"/>
                </a:solidFill>
                <a:latin typeface="+mj-lt"/>
                <a:ea typeface="Poppins"/>
                <a:cs typeface="Poppins"/>
                <a:sym typeface="Poppins"/>
              </a:rPr>
              <a:t>:   </a:t>
            </a:r>
            <a:r>
              <a:rPr lang="en-US" sz="2400" u="none" strike="noStrike" dirty="0">
                <a:solidFill>
                  <a:srgbClr val="000000"/>
                </a:solidFill>
                <a:latin typeface="+mj-lt"/>
                <a:ea typeface="Poppins"/>
                <a:cs typeface="Poppins"/>
                <a:sym typeface="Poppins"/>
              </a:rPr>
              <a:t>Delays in promised funding from the state impacting local funding.</a:t>
            </a:r>
          </a:p>
          <a:p>
            <a:pPr marL="437954" lvl="1" indent="-218977" algn="l">
              <a:lnSpc>
                <a:spcPts val="2637"/>
              </a:lnSpc>
              <a:buFont typeface="Arial"/>
              <a:buChar char="•"/>
            </a:pPr>
            <a:endParaRPr lang="en-US" sz="2400" u="none" strike="noStrike" dirty="0">
              <a:solidFill>
                <a:srgbClr val="000000"/>
              </a:solidFill>
              <a:latin typeface="+mj-lt"/>
              <a:ea typeface="Poppins"/>
              <a:cs typeface="Poppins"/>
              <a:sym typeface="Poppins"/>
            </a:endParaRPr>
          </a:p>
          <a:p>
            <a:pPr marL="437954" lvl="1" indent="-218977" algn="l">
              <a:lnSpc>
                <a:spcPts val="2637"/>
              </a:lnSpc>
              <a:buFont typeface="Arial"/>
              <a:buChar char="•"/>
            </a:pPr>
            <a:r>
              <a:rPr lang="en-US" sz="2400" b="1" u="none" strike="noStrike" dirty="0">
                <a:solidFill>
                  <a:srgbClr val="000000"/>
                </a:solidFill>
                <a:latin typeface="+mj-lt"/>
                <a:ea typeface="Poppins Bold"/>
                <a:cs typeface="Poppins Bold"/>
                <a:sym typeface="Poppins Bold"/>
              </a:rPr>
              <a:t>Child Development Programs:  </a:t>
            </a:r>
            <a:r>
              <a:rPr lang="en-US" sz="2400" u="none" strike="noStrike" dirty="0">
                <a:solidFill>
                  <a:srgbClr val="000000"/>
                </a:solidFill>
                <a:latin typeface="+mj-lt"/>
                <a:ea typeface="Poppins"/>
                <a:cs typeface="Poppins"/>
                <a:sym typeface="Poppins"/>
              </a:rPr>
              <a:t>City programs completely funded through State grants, and City will no longer be “held harmless” and must meet enrollment figures to receive full funding.</a:t>
            </a:r>
          </a:p>
          <a:p>
            <a:pPr marL="437954" lvl="1" indent="-218977" algn="l">
              <a:lnSpc>
                <a:spcPts val="2637"/>
              </a:lnSpc>
              <a:buFont typeface="Arial"/>
              <a:buChar char="•"/>
            </a:pPr>
            <a:endParaRPr lang="en-US" sz="2400" u="none" strike="noStrike" dirty="0">
              <a:solidFill>
                <a:srgbClr val="000000"/>
              </a:solidFill>
              <a:latin typeface="+mj-lt"/>
              <a:ea typeface="Poppins"/>
              <a:cs typeface="Poppins"/>
              <a:sym typeface="Poppins"/>
            </a:endParaRPr>
          </a:p>
          <a:p>
            <a:pPr marL="437954" lvl="1" indent="-218977" algn="l">
              <a:lnSpc>
                <a:spcPts val="2637"/>
              </a:lnSpc>
              <a:buFont typeface="Arial"/>
              <a:buChar char="•"/>
            </a:pPr>
            <a:r>
              <a:rPr lang="en-US" sz="2400" b="1" u="none" strike="noStrike" dirty="0">
                <a:solidFill>
                  <a:srgbClr val="000000"/>
                </a:solidFill>
                <a:latin typeface="+mj-lt"/>
                <a:ea typeface="Poppins Bold"/>
                <a:cs typeface="Poppins Bold"/>
                <a:sym typeface="Poppins Bold"/>
              </a:rPr>
              <a:t>Ready S.E.T. OC:</a:t>
            </a:r>
            <a:r>
              <a:rPr lang="en-US" sz="2400" u="none" strike="noStrike" dirty="0">
                <a:solidFill>
                  <a:srgbClr val="000000"/>
                </a:solidFill>
                <a:latin typeface="+mj-lt"/>
                <a:ea typeface="Poppins"/>
                <a:cs typeface="Poppins"/>
                <a:sym typeface="Poppins"/>
              </a:rPr>
              <a:t> Program funded through Orange County WIOA via a Federal grant.</a:t>
            </a:r>
          </a:p>
          <a:p>
            <a:pPr marL="437954" lvl="1" indent="-218977" algn="l">
              <a:lnSpc>
                <a:spcPts val="2637"/>
              </a:lnSpc>
              <a:buFont typeface="Arial"/>
              <a:buChar char="•"/>
            </a:pPr>
            <a:endParaRPr lang="en-US" sz="2400" dirty="0">
              <a:solidFill>
                <a:srgbClr val="000000"/>
              </a:solidFill>
              <a:latin typeface="+mj-lt"/>
              <a:ea typeface="Poppins"/>
              <a:cs typeface="Poppins"/>
              <a:sym typeface="Poppins"/>
            </a:endParaRPr>
          </a:p>
          <a:p>
            <a:pPr marL="218977" lvl="1" algn="l">
              <a:lnSpc>
                <a:spcPts val="2637"/>
              </a:lnSpc>
            </a:pPr>
            <a:r>
              <a:rPr lang="en-US" sz="2400" b="1" u="none" strike="noStrike" dirty="0" err="1">
                <a:solidFill>
                  <a:srgbClr val="000000"/>
                </a:solidFill>
                <a:latin typeface="+mj-lt"/>
                <a:ea typeface="Poppins"/>
                <a:cs typeface="Poppins"/>
                <a:sym typeface="Poppins"/>
              </a:rPr>
              <a:t>LACoFD</a:t>
            </a:r>
            <a:r>
              <a:rPr lang="en-US" sz="2400" b="1" u="none" strike="noStrike" dirty="0">
                <a:solidFill>
                  <a:srgbClr val="000000"/>
                </a:solidFill>
                <a:latin typeface="+mj-lt"/>
                <a:ea typeface="Poppins"/>
                <a:cs typeface="Poppins"/>
                <a:sym typeface="Poppins"/>
              </a:rPr>
              <a:t> Labor Negotiations: </a:t>
            </a:r>
            <a:r>
              <a:rPr lang="en-US" sz="2400" u="none" strike="noStrike" dirty="0">
                <a:solidFill>
                  <a:srgbClr val="000000"/>
                </a:solidFill>
                <a:latin typeface="+mj-lt"/>
                <a:ea typeface="Poppins"/>
                <a:cs typeface="Poppins"/>
                <a:sym typeface="Poppins"/>
              </a:rPr>
              <a:t>The County of Los Angeles and the International Association of Fire Fighters (IAFF) Local 1014 have been negotiating salary increases since December 2024.  Once complete, the City anticipates a significantly higher increase to the annual contract to account for the higher negotiated labor costs. </a:t>
            </a:r>
          </a:p>
          <a:p>
            <a:pPr marL="0" lvl="0" indent="0" algn="l">
              <a:lnSpc>
                <a:spcPts val="2454"/>
              </a:lnSpc>
            </a:pPr>
            <a:endParaRPr lang="en-US" sz="2028" u="none" strike="noStrike" dirty="0">
              <a:solidFill>
                <a:srgbClr val="000000"/>
              </a:solidFill>
              <a:latin typeface="Poppins"/>
              <a:ea typeface="Poppins"/>
              <a:cs typeface="Poppins"/>
              <a:sym typeface="Poppins"/>
            </a:endParaRPr>
          </a:p>
        </p:txBody>
      </p:sp>
      <p:sp>
        <p:nvSpPr>
          <p:cNvPr id="24" name="TextBox 24"/>
          <p:cNvSpPr txBox="1"/>
          <p:nvPr/>
        </p:nvSpPr>
        <p:spPr>
          <a:xfrm>
            <a:off x="682201" y="1835326"/>
            <a:ext cx="8157000" cy="6586418"/>
          </a:xfrm>
          <a:prstGeom prst="rect">
            <a:avLst/>
          </a:prstGeom>
        </p:spPr>
        <p:txBody>
          <a:bodyPr wrap="square" lIns="0" tIns="0" rIns="0" bIns="0" rtlCol="0" anchor="t">
            <a:spAutoFit/>
          </a:bodyPr>
          <a:lstStyle/>
          <a:p>
            <a:pPr marL="0" lvl="0" indent="0" algn="l">
              <a:spcBef>
                <a:spcPct val="0"/>
              </a:spcBef>
            </a:pPr>
            <a:r>
              <a:rPr lang="en-US" sz="2400" b="1" dirty="0">
                <a:solidFill>
                  <a:srgbClr val="000000"/>
                </a:solidFill>
                <a:latin typeface="+mj-lt"/>
                <a:ea typeface="Poppins"/>
                <a:cs typeface="Poppins"/>
                <a:sym typeface="Poppins"/>
              </a:rPr>
              <a:t>Potential for a Recession: </a:t>
            </a:r>
            <a:r>
              <a:rPr lang="en-US" sz="2400" dirty="0">
                <a:solidFill>
                  <a:srgbClr val="000000"/>
                </a:solidFill>
                <a:latin typeface="+mj-lt"/>
                <a:ea typeface="Poppins"/>
                <a:cs typeface="Poppins"/>
                <a:sym typeface="Poppins"/>
              </a:rPr>
              <a:t>Consumers are feeling the effects of inflation, increasing fuel costs, higher unemployment, and factors that create conditions conducive to a recession or stagflation.</a:t>
            </a:r>
          </a:p>
          <a:p>
            <a:pPr marL="0" lvl="0" indent="0" algn="l">
              <a:spcBef>
                <a:spcPct val="0"/>
              </a:spcBef>
            </a:pPr>
            <a:endParaRPr lang="en-US" sz="2400" u="none" strike="noStrike" dirty="0">
              <a:solidFill>
                <a:srgbClr val="000000"/>
              </a:solidFill>
              <a:latin typeface="+mj-lt"/>
              <a:ea typeface="Poppins"/>
              <a:cs typeface="Poppins"/>
              <a:sym typeface="Poppins"/>
            </a:endParaRPr>
          </a:p>
          <a:p>
            <a:pPr marL="0" lvl="0" indent="0" algn="l">
              <a:spcBef>
                <a:spcPct val="0"/>
              </a:spcBef>
            </a:pPr>
            <a:r>
              <a:rPr lang="en-US" sz="2400" b="1" dirty="0">
                <a:solidFill>
                  <a:srgbClr val="000000"/>
                </a:solidFill>
                <a:latin typeface="+mj-lt"/>
                <a:ea typeface="Poppins"/>
                <a:cs typeface="Poppins"/>
                <a:sym typeface="Poppins"/>
              </a:rPr>
              <a:t>Small Business Community: </a:t>
            </a:r>
            <a:r>
              <a:rPr lang="en-US" sz="2400" dirty="0">
                <a:solidFill>
                  <a:srgbClr val="000000"/>
                </a:solidFill>
                <a:latin typeface="+mj-lt"/>
                <a:ea typeface="Poppins"/>
                <a:cs typeface="Poppins"/>
                <a:sym typeface="Poppins"/>
              </a:rPr>
              <a:t>Small businesses continue to contend with higher labor and material costs, along with state-mandate policies and regulations that make it less viable to operate in California. In La Habra, staff works with property owners to help fill empty storefronts as the result of a number of retailers that have gone out of business. </a:t>
            </a:r>
          </a:p>
          <a:p>
            <a:pPr marL="0" lvl="0" indent="0" algn="l">
              <a:spcBef>
                <a:spcPct val="0"/>
              </a:spcBef>
            </a:pPr>
            <a:endParaRPr lang="en-US" sz="2400" u="none" strike="noStrike" dirty="0">
              <a:solidFill>
                <a:srgbClr val="000000"/>
              </a:solidFill>
              <a:latin typeface="+mj-lt"/>
              <a:ea typeface="Poppins"/>
              <a:cs typeface="Poppins"/>
              <a:sym typeface="Poppins"/>
            </a:endParaRPr>
          </a:p>
          <a:p>
            <a:pPr marL="0" lvl="0" indent="0" algn="l">
              <a:spcBef>
                <a:spcPct val="0"/>
              </a:spcBef>
            </a:pPr>
            <a:r>
              <a:rPr lang="en-US" sz="2400" b="1" dirty="0">
                <a:solidFill>
                  <a:srgbClr val="000000"/>
                </a:solidFill>
                <a:latin typeface="+mj-lt"/>
                <a:ea typeface="Poppins"/>
                <a:cs typeface="Poppins"/>
                <a:sym typeface="Poppins"/>
              </a:rPr>
              <a:t>Interest Rates: </a:t>
            </a:r>
            <a:r>
              <a:rPr lang="en-US" sz="2400" dirty="0">
                <a:solidFill>
                  <a:srgbClr val="000000"/>
                </a:solidFill>
                <a:latin typeface="+mj-lt"/>
                <a:ea typeface="Poppins"/>
                <a:cs typeface="Poppins"/>
                <a:sym typeface="Poppins"/>
              </a:rPr>
              <a:t>Economists anticipate a Federal interest rate hike at the end of this year, which could further slow down real estate turnover.  This has the potential to impact General Fund revenues and funding sources, such as Property Taxes, which accounts for 37% of the proposed Fiscal Year 2026-2027 General Fund revenue. </a:t>
            </a:r>
            <a:endParaRPr lang="en-US" sz="2400" u="none" strike="noStrike" dirty="0">
              <a:solidFill>
                <a:srgbClr val="000000"/>
              </a:solidFill>
              <a:latin typeface="+mj-lt"/>
              <a:ea typeface="Poppins"/>
              <a:cs typeface="Poppins"/>
              <a:sym typeface="Poppins"/>
            </a:endParaRPr>
          </a:p>
          <a:p>
            <a:pPr marL="0" lvl="0" indent="0" algn="l">
              <a:lnSpc>
                <a:spcPts val="2434"/>
              </a:lnSpc>
              <a:spcBef>
                <a:spcPct val="0"/>
              </a:spcBef>
            </a:pPr>
            <a:endParaRPr lang="en-US" sz="2028" u="none" strike="noStrike" dirty="0">
              <a:solidFill>
                <a:srgbClr val="000000"/>
              </a:solidFill>
              <a:latin typeface="Poppins"/>
              <a:ea typeface="Poppins"/>
              <a:cs typeface="Poppins"/>
              <a:sym typeface="Poppins"/>
            </a:endParaRPr>
          </a:p>
        </p:txBody>
      </p:sp>
      <p:grpSp>
        <p:nvGrpSpPr>
          <p:cNvPr id="29" name="Group 4">
            <a:extLst>
              <a:ext uri="{FF2B5EF4-FFF2-40B4-BE49-F238E27FC236}">
                <a16:creationId xmlns:a16="http://schemas.microsoft.com/office/drawing/2014/main" id="{030D97D3-A89C-434A-BF0B-32811F354C55}"/>
              </a:ext>
            </a:extLst>
          </p:cNvPr>
          <p:cNvGrpSpPr/>
          <p:nvPr/>
        </p:nvGrpSpPr>
        <p:grpSpPr>
          <a:xfrm>
            <a:off x="1" y="1"/>
            <a:ext cx="381000" cy="1149070"/>
            <a:chOff x="0" y="0"/>
            <a:chExt cx="144101" cy="512341"/>
          </a:xfrm>
        </p:grpSpPr>
        <p:sp>
          <p:nvSpPr>
            <p:cNvPr id="30" name="Freeform 5">
              <a:extLst>
                <a:ext uri="{FF2B5EF4-FFF2-40B4-BE49-F238E27FC236}">
                  <a16:creationId xmlns:a16="http://schemas.microsoft.com/office/drawing/2014/main" id="{B3F4528A-9F14-4958-A808-D44A96F0154F}"/>
                </a:ext>
              </a:extLst>
            </p:cNvPr>
            <p:cNvSpPr/>
            <p:nvPr/>
          </p:nvSpPr>
          <p:spPr>
            <a:xfrm>
              <a:off x="0" y="0"/>
              <a:ext cx="144101" cy="512341"/>
            </a:xfrm>
            <a:custGeom>
              <a:avLst/>
              <a:gdLst/>
              <a:ahLst/>
              <a:cxnLst/>
              <a:rect l="l" t="t" r="r" b="b"/>
              <a:pathLst>
                <a:path w="144101" h="512341">
                  <a:moveTo>
                    <a:pt x="0" y="0"/>
                  </a:moveTo>
                  <a:lnTo>
                    <a:pt x="144101" y="0"/>
                  </a:lnTo>
                  <a:lnTo>
                    <a:pt x="144101" y="512341"/>
                  </a:lnTo>
                  <a:lnTo>
                    <a:pt x="0" y="512341"/>
                  </a:lnTo>
                  <a:close/>
                </a:path>
              </a:pathLst>
            </a:custGeom>
            <a:solidFill>
              <a:srgbClr val="004AAD"/>
            </a:solidFill>
          </p:spPr>
        </p:sp>
        <p:sp>
          <p:nvSpPr>
            <p:cNvPr id="31" name="TextBox 6">
              <a:extLst>
                <a:ext uri="{FF2B5EF4-FFF2-40B4-BE49-F238E27FC236}">
                  <a16:creationId xmlns:a16="http://schemas.microsoft.com/office/drawing/2014/main" id="{69C9B1A9-F1CA-4C18-8904-3936AA7E485E}"/>
                </a:ext>
              </a:extLst>
            </p:cNvPr>
            <p:cNvSpPr txBox="1"/>
            <p:nvPr/>
          </p:nvSpPr>
          <p:spPr>
            <a:xfrm>
              <a:off x="0" y="-38100"/>
              <a:ext cx="144101" cy="550441"/>
            </a:xfrm>
            <a:prstGeom prst="rect">
              <a:avLst/>
            </a:prstGeom>
          </p:spPr>
          <p:txBody>
            <a:bodyPr lIns="50800" tIns="50800" rIns="50800" bIns="50800" rtlCol="0" anchor="ctr"/>
            <a:lstStyle/>
            <a:p>
              <a:pPr algn="ctr">
                <a:lnSpc>
                  <a:spcPts val="2659"/>
                </a:lnSpc>
                <a:spcBef>
                  <a:spcPct val="0"/>
                </a:spcBef>
              </a:pPr>
              <a:endParaRPr dirty="0"/>
            </a:p>
          </p:txBody>
        </p:sp>
      </p:gr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345425" y="6152025"/>
            <a:ext cx="21298143" cy="2133600"/>
            <a:chOff x="0" y="0"/>
            <a:chExt cx="5609387" cy="561936"/>
          </a:xfrm>
        </p:grpSpPr>
        <p:sp>
          <p:nvSpPr>
            <p:cNvPr id="4" name="Freeform 4"/>
            <p:cNvSpPr/>
            <p:nvPr/>
          </p:nvSpPr>
          <p:spPr>
            <a:xfrm>
              <a:off x="0" y="0"/>
              <a:ext cx="5609387" cy="561936"/>
            </a:xfrm>
            <a:custGeom>
              <a:avLst/>
              <a:gdLst/>
              <a:ahLst/>
              <a:cxnLst/>
              <a:rect l="l" t="t" r="r" b="b"/>
              <a:pathLst>
                <a:path w="5609387" h="561936">
                  <a:moveTo>
                    <a:pt x="0" y="0"/>
                  </a:moveTo>
                  <a:lnTo>
                    <a:pt x="5609387" y="0"/>
                  </a:lnTo>
                  <a:lnTo>
                    <a:pt x="5609387" y="561936"/>
                  </a:lnTo>
                  <a:lnTo>
                    <a:pt x="0" y="561936"/>
                  </a:lnTo>
                  <a:close/>
                </a:path>
              </a:pathLst>
            </a:custGeom>
            <a:solidFill>
              <a:srgbClr val="004AAD"/>
            </a:solidFill>
          </p:spPr>
        </p:sp>
        <p:sp>
          <p:nvSpPr>
            <p:cNvPr id="5" name="TextBox 5"/>
            <p:cNvSpPr txBox="1"/>
            <p:nvPr/>
          </p:nvSpPr>
          <p:spPr>
            <a:xfrm>
              <a:off x="0" y="-38100"/>
              <a:ext cx="5609387" cy="600036"/>
            </a:xfrm>
            <a:prstGeom prst="rect">
              <a:avLst/>
            </a:prstGeom>
          </p:spPr>
          <p:txBody>
            <a:bodyPr lIns="50800" tIns="50800" rIns="50800" bIns="50800" rtlCol="0" anchor="ctr"/>
            <a:lstStyle/>
            <a:p>
              <a:pPr algn="ctr">
                <a:lnSpc>
                  <a:spcPts val="2659"/>
                </a:lnSpc>
                <a:spcBef>
                  <a:spcPct val="0"/>
                </a:spcBef>
              </a:pPr>
              <a:endParaRPr dirty="0"/>
            </a:p>
          </p:txBody>
        </p:sp>
      </p:grpSp>
      <p:sp>
        <p:nvSpPr>
          <p:cNvPr id="7" name="TextBox 7"/>
          <p:cNvSpPr txBox="1"/>
          <p:nvPr/>
        </p:nvSpPr>
        <p:spPr>
          <a:xfrm>
            <a:off x="1028700" y="2646062"/>
            <a:ext cx="11012480" cy="1595052"/>
          </a:xfrm>
          <a:prstGeom prst="rect">
            <a:avLst/>
          </a:prstGeom>
        </p:spPr>
        <p:txBody>
          <a:bodyPr lIns="0" tIns="0" rIns="0" bIns="0" rtlCol="0" anchor="t">
            <a:spAutoFit/>
          </a:bodyPr>
          <a:lstStyle/>
          <a:p>
            <a:pPr algn="l">
              <a:lnSpc>
                <a:spcPts val="12032"/>
              </a:lnSpc>
            </a:pPr>
            <a:r>
              <a:rPr lang="en-US" sz="12032" b="1" dirty="0">
                <a:solidFill>
                  <a:srgbClr val="292929"/>
                </a:solidFill>
                <a:latin typeface="DM Sans Bold"/>
                <a:ea typeface="DM Sans Bold"/>
                <a:cs typeface="DM Sans Bold"/>
                <a:sym typeface="DM Sans Bold"/>
              </a:rPr>
              <a:t>QUESTIONS</a:t>
            </a:r>
          </a:p>
        </p:txBody>
      </p:sp>
      <p:sp>
        <p:nvSpPr>
          <p:cNvPr id="8" name="TextBox 8"/>
          <p:cNvSpPr txBox="1"/>
          <p:nvPr/>
        </p:nvSpPr>
        <p:spPr>
          <a:xfrm>
            <a:off x="1028700" y="6539710"/>
            <a:ext cx="10872398" cy="1606145"/>
          </a:xfrm>
          <a:prstGeom prst="rect">
            <a:avLst/>
          </a:prstGeom>
        </p:spPr>
        <p:txBody>
          <a:bodyPr lIns="0" tIns="0" rIns="0" bIns="0" rtlCol="0" anchor="t">
            <a:spAutoFit/>
          </a:bodyPr>
          <a:lstStyle/>
          <a:p>
            <a:pPr algn="just">
              <a:lnSpc>
                <a:spcPts val="6298"/>
              </a:lnSpc>
            </a:pPr>
            <a:r>
              <a:rPr lang="en-US" sz="5249" b="1" dirty="0">
                <a:solidFill>
                  <a:srgbClr val="FAFAFA"/>
                </a:solidFill>
                <a:latin typeface="DM Sans Bold"/>
                <a:ea typeface="DM Sans Bold"/>
                <a:cs typeface="DM Sans Bold"/>
                <a:sym typeface="DM Sans Bold"/>
              </a:rPr>
              <a:t>PROPOSED MUNICIPAL BUDGET</a:t>
            </a:r>
          </a:p>
          <a:p>
            <a:pPr algn="just">
              <a:lnSpc>
                <a:spcPts val="6298"/>
              </a:lnSpc>
            </a:pPr>
            <a:r>
              <a:rPr lang="en-US" sz="5249" b="1" dirty="0">
                <a:solidFill>
                  <a:srgbClr val="FAFAFA"/>
                </a:solidFill>
                <a:latin typeface="DM Sans Bold"/>
                <a:ea typeface="DM Sans Bold"/>
                <a:cs typeface="DM Sans Bold"/>
                <a:sym typeface="DM Sans Bold"/>
              </a:rPr>
              <a:t>FISCAL YEAR 2026-2027</a:t>
            </a:r>
          </a:p>
        </p:txBody>
      </p:sp>
      <p:sp>
        <p:nvSpPr>
          <p:cNvPr id="9" name="TextBox 9"/>
          <p:cNvSpPr txBox="1"/>
          <p:nvPr/>
        </p:nvSpPr>
        <p:spPr>
          <a:xfrm>
            <a:off x="2973491" y="8876175"/>
            <a:ext cx="4245208" cy="429541"/>
          </a:xfrm>
          <a:prstGeom prst="rect">
            <a:avLst/>
          </a:prstGeom>
        </p:spPr>
        <p:txBody>
          <a:bodyPr lIns="0" tIns="0" rIns="0" bIns="0" rtlCol="0" anchor="t">
            <a:spAutoFit/>
          </a:bodyPr>
          <a:lstStyle/>
          <a:p>
            <a:pPr algn="l">
              <a:lnSpc>
                <a:spcPts val="3359"/>
              </a:lnSpc>
            </a:pPr>
            <a:r>
              <a:rPr lang="en-US" sz="2799" dirty="0">
                <a:solidFill>
                  <a:srgbClr val="292929"/>
                </a:solidFill>
                <a:latin typeface="DM Sans"/>
                <a:ea typeface="DM Sans"/>
                <a:cs typeface="DM Sans"/>
                <a:sym typeface="DM Sans"/>
              </a:rPr>
              <a:t>PRESENTED JUNE 1, 2026</a:t>
            </a:r>
          </a:p>
        </p:txBody>
      </p:sp>
      <p:sp>
        <p:nvSpPr>
          <p:cNvPr id="10" name="TextBox 10"/>
          <p:cNvSpPr txBox="1"/>
          <p:nvPr/>
        </p:nvSpPr>
        <p:spPr>
          <a:xfrm>
            <a:off x="10537011" y="8876175"/>
            <a:ext cx="4245208" cy="419100"/>
          </a:xfrm>
          <a:prstGeom prst="rect">
            <a:avLst/>
          </a:prstGeom>
        </p:spPr>
        <p:txBody>
          <a:bodyPr lIns="0" tIns="0" rIns="0" bIns="0" rtlCol="0" anchor="t">
            <a:spAutoFit/>
          </a:bodyPr>
          <a:lstStyle/>
          <a:p>
            <a:pPr algn="l">
              <a:lnSpc>
                <a:spcPts val="3359"/>
              </a:lnSpc>
            </a:pPr>
            <a:r>
              <a:rPr lang="en-US" sz="2799" dirty="0">
                <a:solidFill>
                  <a:srgbClr val="292929"/>
                </a:solidFill>
                <a:latin typeface="DM Sans"/>
                <a:ea typeface="DM Sans"/>
                <a:cs typeface="DM Sans"/>
                <a:sym typeface="DM Sans"/>
              </a:rPr>
              <a:t>CITY OF LA HABRA, CA</a:t>
            </a:r>
          </a:p>
        </p:txBody>
      </p:sp>
      <p:pic>
        <p:nvPicPr>
          <p:cNvPr id="11" name="Picture 10">
            <a:extLst>
              <a:ext uri="{FF2B5EF4-FFF2-40B4-BE49-F238E27FC236}">
                <a16:creationId xmlns:a16="http://schemas.microsoft.com/office/drawing/2014/main" id="{B046D801-7C67-46BC-A2B5-43B4D5FBC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41180" y="1493955"/>
            <a:ext cx="4171950" cy="4218134"/>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3775</TotalTime>
  <Words>6505</Words>
  <Application>Microsoft Office PowerPoint</Application>
  <PresentationFormat>Custom</PresentationFormat>
  <Paragraphs>950</Paragraphs>
  <Slides>77</Slides>
  <Notes>3</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77</vt:i4>
      </vt:variant>
    </vt:vector>
  </HeadingPairs>
  <TitlesOfParts>
    <vt:vector size="91" baseType="lpstr">
      <vt:lpstr>DM Sans</vt:lpstr>
      <vt:lpstr>Open Sans</vt:lpstr>
      <vt:lpstr>Arimo Bold</vt:lpstr>
      <vt:lpstr>Calibri</vt:lpstr>
      <vt:lpstr>Cordia New</vt:lpstr>
      <vt:lpstr>League Gothic</vt:lpstr>
      <vt:lpstr>DM Sans Bold</vt:lpstr>
      <vt:lpstr>Poppins</vt:lpstr>
      <vt:lpstr>Times New Roman</vt:lpstr>
      <vt:lpstr>Montserrat Bold</vt:lpstr>
      <vt:lpstr>Pragmatica Bold</vt:lpstr>
      <vt:lpstr>Arial</vt:lpstr>
      <vt:lpstr>Poppins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Budget Presentation Fiscal year 2025-2026</dc:title>
  <dc:creator>Breanna Hurt</dc:creator>
  <cp:lastModifiedBy>Rhonda Barone</cp:lastModifiedBy>
  <cp:revision>225</cp:revision>
  <cp:lastPrinted>2026-05-28T15:20:06Z</cp:lastPrinted>
  <dcterms:created xsi:type="dcterms:W3CDTF">2006-08-16T00:00:00Z</dcterms:created>
  <dcterms:modified xsi:type="dcterms:W3CDTF">2026-05-29T00:02:42Z</dcterms:modified>
  <dc:identifier>DAGoqr_S89E</dc:identifier>
</cp:coreProperties>
</file>