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60"/>
  </p:sldMasterIdLst>
  <p:notesMasterIdLst>
    <p:notesMasterId r:id="rId201"/>
  </p:notesMasterIdLst>
  <p:handoutMasterIdLst>
    <p:handoutMasterId r:id="rId202"/>
  </p:handoutMasterIdLst>
  <p:sldIdLst>
    <p:sldId id="1029" r:id="rId161"/>
    <p:sldId id="1030" r:id="rId162"/>
    <p:sldId id="1063" r:id="rId163"/>
    <p:sldId id="1064" r:id="rId164"/>
    <p:sldId id="278" r:id="rId165"/>
    <p:sldId id="1061" r:id="rId166"/>
    <p:sldId id="894" r:id="rId167"/>
    <p:sldId id="887" r:id="rId168"/>
    <p:sldId id="1034" r:id="rId169"/>
    <p:sldId id="1036" r:id="rId170"/>
    <p:sldId id="1092" r:id="rId171"/>
    <p:sldId id="1062" r:id="rId172"/>
    <p:sldId id="889" r:id="rId173"/>
    <p:sldId id="948" r:id="rId174"/>
    <p:sldId id="1085" r:id="rId175"/>
    <p:sldId id="1087" r:id="rId176"/>
    <p:sldId id="1086" r:id="rId177"/>
    <p:sldId id="1094" r:id="rId178"/>
    <p:sldId id="1084" r:id="rId179"/>
    <p:sldId id="934" r:id="rId180"/>
    <p:sldId id="1080" r:id="rId181"/>
    <p:sldId id="1095" r:id="rId182"/>
    <p:sldId id="1096" r:id="rId183"/>
    <p:sldId id="1097" r:id="rId184"/>
    <p:sldId id="1098" r:id="rId185"/>
    <p:sldId id="1104" r:id="rId186"/>
    <p:sldId id="891" r:id="rId187"/>
    <p:sldId id="1099" r:id="rId188"/>
    <p:sldId id="814" r:id="rId189"/>
    <p:sldId id="985" r:id="rId190"/>
    <p:sldId id="1105" r:id="rId191"/>
    <p:sldId id="1059" r:id="rId192"/>
    <p:sldId id="1075" r:id="rId193"/>
    <p:sldId id="1102" r:id="rId194"/>
    <p:sldId id="1106" r:id="rId195"/>
    <p:sldId id="1101" r:id="rId196"/>
    <p:sldId id="1103" r:id="rId197"/>
    <p:sldId id="1100" r:id="rId198"/>
    <p:sldId id="1090" r:id="rId199"/>
    <p:sldId id="892" r:id="rId20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slide" Target="slides/slide10.xml"/><Relationship Id="rId191" Type="http://schemas.openxmlformats.org/officeDocument/2006/relationships/slide" Target="slides/slide31.xml"/><Relationship Id="rId205" Type="http://schemas.openxmlformats.org/officeDocument/2006/relationships/theme" Target="theme/theme1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Master" Target="slideMasters/slideMaster1.xml"/><Relationship Id="rId165" Type="http://schemas.openxmlformats.org/officeDocument/2006/relationships/slide" Target="slides/slide5.xml"/><Relationship Id="rId181" Type="http://schemas.openxmlformats.org/officeDocument/2006/relationships/slide" Target="slides/slide21.xml"/><Relationship Id="rId186" Type="http://schemas.openxmlformats.org/officeDocument/2006/relationships/slide" Target="slides/slide26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slide" Target="slides/slide11.xml"/><Relationship Id="rId176" Type="http://schemas.openxmlformats.org/officeDocument/2006/relationships/slide" Target="slides/slide16.xml"/><Relationship Id="rId192" Type="http://schemas.openxmlformats.org/officeDocument/2006/relationships/slide" Target="slides/slide32.xml"/><Relationship Id="rId197" Type="http://schemas.openxmlformats.org/officeDocument/2006/relationships/slide" Target="slides/slide37.xml"/><Relationship Id="rId206" Type="http://schemas.openxmlformats.org/officeDocument/2006/relationships/tableStyles" Target="tableStyles.xml"/><Relationship Id="rId201" Type="http://schemas.openxmlformats.org/officeDocument/2006/relationships/notesMaster" Target="notesMasters/notesMaster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1.xml"/><Relationship Id="rId166" Type="http://schemas.openxmlformats.org/officeDocument/2006/relationships/slide" Target="slides/slide6.xml"/><Relationship Id="rId182" Type="http://schemas.openxmlformats.org/officeDocument/2006/relationships/slide" Target="slides/slide22.xml"/><Relationship Id="rId187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17.xml"/><Relationship Id="rId198" Type="http://schemas.openxmlformats.org/officeDocument/2006/relationships/slide" Target="slides/slide38.xml"/><Relationship Id="rId172" Type="http://schemas.openxmlformats.org/officeDocument/2006/relationships/slide" Target="slides/slide12.xml"/><Relationship Id="rId193" Type="http://schemas.openxmlformats.org/officeDocument/2006/relationships/slide" Target="slides/slide33.xml"/><Relationship Id="rId202" Type="http://schemas.openxmlformats.org/officeDocument/2006/relationships/handoutMaster" Target="handoutMasters/handout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7.xml"/><Relationship Id="rId188" Type="http://schemas.openxmlformats.org/officeDocument/2006/relationships/slide" Target="slides/slide2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2.xml"/><Relationship Id="rId183" Type="http://schemas.openxmlformats.org/officeDocument/2006/relationships/slide" Target="slides/slide23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1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13.xml"/><Relationship Id="rId194" Type="http://schemas.openxmlformats.org/officeDocument/2006/relationships/slide" Target="slides/slide34.xml"/><Relationship Id="rId199" Type="http://schemas.openxmlformats.org/officeDocument/2006/relationships/slide" Target="slides/slide39.xml"/><Relationship Id="rId203" Type="http://schemas.openxmlformats.org/officeDocument/2006/relationships/presProps" Target="pres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3.xml"/><Relationship Id="rId184" Type="http://schemas.openxmlformats.org/officeDocument/2006/relationships/slide" Target="slides/slide24.xml"/><Relationship Id="rId189" Type="http://schemas.openxmlformats.org/officeDocument/2006/relationships/slide" Target="slides/slide29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14.xml"/><Relationship Id="rId179" Type="http://schemas.openxmlformats.org/officeDocument/2006/relationships/slide" Target="slides/slide19.xml"/><Relationship Id="rId195" Type="http://schemas.openxmlformats.org/officeDocument/2006/relationships/slide" Target="slides/slide35.xml"/><Relationship Id="rId190" Type="http://schemas.openxmlformats.org/officeDocument/2006/relationships/slide" Target="slides/slide30.xml"/><Relationship Id="rId204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4.xml"/><Relationship Id="rId169" Type="http://schemas.openxmlformats.org/officeDocument/2006/relationships/slide" Target="slides/slide9.xml"/><Relationship Id="rId185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20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slide" Target="slides/slide15.xml"/><Relationship Id="rId196" Type="http://schemas.openxmlformats.org/officeDocument/2006/relationships/slide" Target="slides/slide36.xml"/><Relationship Id="rId200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A62082C-7A14-435A-AB29-2B3464ED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7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fld id="{7384DC24-36B0-43B7-8B61-74B1C4F83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1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4DC24-36B0-43B7-8B61-74B1C4F83B6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4DC24-36B0-43B7-8B61-74B1C4F83B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93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4DC24-36B0-43B7-8B61-74B1C4F83B6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823E9-30EF-48AE-A878-409B5E5E63C3}" type="slidenum">
              <a:rPr lang="en-US" altLang="en-US" smtClean="0">
                <a:cs typeface="Arial" charset="0"/>
              </a:rPr>
              <a:pPr eaLnBrk="1" hangingPunct="1"/>
              <a:t>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4DC24-36B0-43B7-8B61-74B1C4F83B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A9DC3-D116-449A-9061-EA3EA590328E}" type="slidenum">
              <a:rPr lang="en-US" altLang="en-US" smtClean="0">
                <a:cs typeface="Arial" charset="0"/>
              </a:rPr>
              <a:pPr eaLnBrk="1" hangingPunct="1"/>
              <a:t>13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2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23BE27-7ACF-4DAE-99FE-F4AFF5CECF98}" type="slidenum">
              <a:rPr lang="en-US" altLang="en-US" smtClean="0">
                <a:cs typeface="Arial" charset="0"/>
              </a:rPr>
              <a:pPr eaLnBrk="1" hangingPunct="1"/>
              <a:t>20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4DC24-36B0-43B7-8B61-74B1C4F83B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6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33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4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4DC24-36B0-43B7-8B61-74B1C4F83B6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3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E334-588B-4864-AB33-0BCA648A6AAA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E74F-B6EB-4837-B993-95FDD1AED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2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4127-08F8-4CDF-A4A8-E2CFD76B71F1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A165-E9F3-49F8-B8C0-A85070F39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DDCE-F29C-4C47-8E49-BECB5276CFCE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B295-6F6E-4F52-B438-92887245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6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F14D-D1DF-4EA4-A5F0-23D1E633B612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609A-1CC6-4253-81FB-9358E54FA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4B3D-92A9-468E-88D5-421887761418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3E56-83EF-43FF-B23F-3AA3FB631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0D11-473C-46A9-BD9E-98C99BCB9639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879D-ED0B-426A-A56A-14D172E31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8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17A2-5A66-4745-A70A-CD7C026D354A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B456-EF63-4081-898C-9BC2109DC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2737-FB79-4661-B504-FF9E3BBF3DE7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835C-AAB2-4AF8-8990-C814A7CDE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087D-E873-420D-AAA1-683E5948C561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9426-24A4-4073-80F9-A7C356B4F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B84D-0282-408C-8E20-DE278010ED94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59D4-C491-488E-8D8E-E9B9268CC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359-837D-4CB6-ACBC-197AA1B858D6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1CB-FEA7-450B-A2B6-5A19E732F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27A3-B62F-45C5-B06B-D2818AC40DFF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8E9D-2F48-445B-A543-C87413D43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DC267C-0207-4AFF-8144-4BF6BFB88464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086D9C-F57F-4257-A5AC-EDC1855E6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4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9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1486" y="693453"/>
            <a:ext cx="8709062" cy="174905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Community Survey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Schertz, Texas</a:t>
            </a:r>
            <a:endParaRPr lang="en-US" altLang="en-US" sz="5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66585"/>
            <a:ext cx="8737600" cy="323261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2400" dirty="0">
                <a:latin typeface="+mj-lt"/>
              </a:rPr>
              <a:t>Presented by</a:t>
            </a:r>
          </a:p>
          <a:p>
            <a:pPr marL="0" indent="0" algn="r" eaLnBrk="1" hangingPunct="1">
              <a:buFontTx/>
              <a:buNone/>
            </a:pPr>
            <a:endParaRPr lang="en-US" altLang="en-US" sz="3600" i="1" dirty="0">
              <a:latin typeface="+mj-lt"/>
            </a:endParaRPr>
          </a:p>
          <a:p>
            <a:pPr marL="0" indent="0" algn="ctr" eaLnBrk="1" hangingPunct="1">
              <a:buFontTx/>
              <a:buNone/>
            </a:pPr>
            <a:endParaRPr lang="en-US" altLang="en-US" dirty="0">
              <a:latin typeface="+mj-lt"/>
            </a:endParaRPr>
          </a:p>
          <a:p>
            <a:pPr marL="0" indent="0" algn="ctr" eaLnBrk="1" hangingPunct="1">
              <a:buFontTx/>
              <a:buNone/>
            </a:pPr>
            <a:endParaRPr lang="en-US" altLang="en-US" dirty="0">
              <a:latin typeface="+mj-lt"/>
            </a:endParaRPr>
          </a:p>
          <a:p>
            <a:pPr marL="0" indent="0" algn="ctr" eaLnBrk="1" hangingPunct="1">
              <a:buFontTx/>
              <a:buNone/>
            </a:pPr>
            <a:endParaRPr lang="en-US" altLang="en-US" dirty="0">
              <a:latin typeface="+mj-lt"/>
            </a:endParaRPr>
          </a:p>
          <a:p>
            <a:pPr marL="0" indent="0" algn="r" eaLnBrk="1" hangingPunct="1">
              <a:buFontTx/>
              <a:buNone/>
            </a:pPr>
            <a:r>
              <a:rPr lang="en-US" altLang="en-US" sz="2400" dirty="0">
                <a:latin typeface="+mj-lt"/>
              </a:rPr>
              <a:t> August 2019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08" y="3158755"/>
            <a:ext cx="4877353" cy="24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1EBB62-D485-4509-84C5-F4385C29A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2" y="3987830"/>
            <a:ext cx="4081346" cy="12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5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B1BDBE-17E9-4CBD-BACD-CE431F41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5" y="134529"/>
            <a:ext cx="8523769" cy="6420918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C5D87D83-8DC2-423B-AD6F-51DA93EA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79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j-lt"/>
              </a:rPr>
              <a:t>Less Than 20% Are Dissatisfied with All Major Categories of City Services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FF0F97FA-05FB-4C77-A5D0-22B912A92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9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803757-6A7E-419E-BDEC-FA0F9575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50" y="158045"/>
            <a:ext cx="8475525" cy="63748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C5D87D83-8DC2-423B-AD6F-51DA93EA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79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j-lt"/>
              </a:rPr>
              <a:t>Residents Feel Safe in the City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FF0F97FA-05FB-4C77-A5D0-22B912A92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5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D:\_PNG\Q4 01 Overall quality of services.png">
            <a:extLst>
              <a:ext uri="{FF2B5EF4-FFF2-40B4-BE49-F238E27FC236}">
                <a16:creationId xmlns:a16="http://schemas.microsoft.com/office/drawing/2014/main" xmlns="" id="{D7B88FC6-7A41-4B81-AEB0-C3CCDBAC6999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4324" r="10150" b="4324"/>
          <a:stretch>
            <a:fillRect/>
          </a:stretch>
        </p:blipFill>
        <p:spPr bwMode="auto">
          <a:xfrm>
            <a:off x="1814124" y="486675"/>
            <a:ext cx="5805876" cy="632203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5834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+mj-lt"/>
              </a:rPr>
              <a:t>Overall Quality of Services Provided by the City of Schertz</a:t>
            </a:r>
          </a:p>
        </p:txBody>
      </p:sp>
      <p:grpSp>
        <p:nvGrpSpPr>
          <p:cNvPr id="21" name="Group 679"/>
          <p:cNvGrpSpPr>
            <a:grpSpLocks/>
          </p:cNvGrpSpPr>
          <p:nvPr/>
        </p:nvGrpSpPr>
        <p:grpSpPr bwMode="auto">
          <a:xfrm>
            <a:off x="6768696" y="3948455"/>
            <a:ext cx="2292350" cy="2511425"/>
            <a:chOff x="4080" y="1451"/>
            <a:chExt cx="1444" cy="1582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080" y="1451"/>
              <a:ext cx="1377" cy="15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080" y="1451"/>
              <a:ext cx="1377" cy="329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122" y="1451"/>
              <a:ext cx="140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Microsoft Sans Serif" pitchFamily="34" charset="0"/>
                </a:rPr>
                <a:t>Legend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 dirty="0">
                <a:latin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080" y="2788"/>
              <a:ext cx="1377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249" y="2788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 dirty="0">
                  <a:latin typeface="Microsoft Sans Serif" pitchFamily="34" charset="0"/>
                </a:rPr>
                <a:t> </a:t>
              </a:r>
              <a:r>
                <a:rPr lang="en-US" altLang="en-US" sz="1400" dirty="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 dirty="0">
                <a:latin typeface="Microsoft Sans Serif" pitchFamily="34" charset="0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369" y="1773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1.0-1.8 Very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1.8-2.6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2.6-3.4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3.4-4.2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4.2-5.0 Very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No Response</a:t>
              </a:r>
              <a:endParaRPr lang="en-US" altLang="en-US" sz="1200" dirty="0">
                <a:latin typeface="Calibri" pitchFamily="34" charset="0"/>
              </a:endParaRPr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4172" y="1811"/>
              <a:ext cx="210" cy="930"/>
              <a:chOff x="3658" y="1056"/>
              <a:chExt cx="230" cy="930"/>
            </a:xfrm>
          </p:grpSpPr>
          <p:sp>
            <p:nvSpPr>
              <p:cNvPr id="31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2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3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4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5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6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</p:grpSp>
        <p:pic>
          <p:nvPicPr>
            <p:cNvPr id="29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4094" y="2793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4" t="4680"/>
            <a:stretch>
              <a:fillRect/>
            </a:stretch>
          </p:blipFill>
          <p:spPr bwMode="auto">
            <a:xfrm>
              <a:off x="5206" y="2799"/>
              <a:ext cx="21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12</a:t>
            </a:fld>
            <a:endParaRPr lang="en-US" altLang="en-US" sz="800" dirty="0"/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xmlns="" id="{56C2E121-BBF2-4D7F-9067-78C513FE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0" y="3931902"/>
            <a:ext cx="3089224" cy="113877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700" b="1" dirty="0">
                <a:solidFill>
                  <a:schemeClr val="bg1"/>
                </a:solidFill>
                <a:latin typeface="+mj-lt"/>
              </a:rPr>
              <a:t>All Areas Are in Blue, Indicating That Residents in All Parts of the City Are Satisfied with the Overall Quality of City Services</a:t>
            </a:r>
          </a:p>
        </p:txBody>
      </p:sp>
    </p:spTree>
    <p:extLst>
      <p:ext uri="{BB962C8B-B14F-4D97-AF65-F5344CB8AC3E}">
        <p14:creationId xmlns:p14="http://schemas.microsoft.com/office/powerpoint/2010/main" val="39125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1829" y="1524000"/>
            <a:ext cx="813806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Major Finding #2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2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Satisfaction with City Services Is </a:t>
            </a:r>
            <a:r>
              <a:rPr lang="en-US" sz="4200" b="1" u="sng" dirty="0"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Much Higher</a:t>
            </a:r>
            <a:r>
              <a:rPr lang="en-US" sz="42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Schertz Than Other Communities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13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4417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44FA90-E8AB-4A84-9310-DCEFD99E8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7" y="76200"/>
            <a:ext cx="8329587" cy="6400044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14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37214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9125" y="6573474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2823788" y="143797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3043922" y="181015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882715" y="216907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14224" y="255140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Down Arrow 26">
            <a:extLst>
              <a:ext uri="{FF2B5EF4-FFF2-40B4-BE49-F238E27FC236}">
                <a16:creationId xmlns:a16="http://schemas.microsoft.com/office/drawing/2014/main" xmlns="" id="{866A7176-DB82-469B-8786-CBFC9CD8F1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91522" y="291248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Down Arrow 26">
            <a:extLst>
              <a:ext uri="{FF2B5EF4-FFF2-40B4-BE49-F238E27FC236}">
                <a16:creationId xmlns:a16="http://schemas.microsoft.com/office/drawing/2014/main" xmlns="" id="{C844AFEE-7820-4331-9544-EEFA93E984C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01179" y="328228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Down Arrow 26">
            <a:extLst>
              <a:ext uri="{FF2B5EF4-FFF2-40B4-BE49-F238E27FC236}">
                <a16:creationId xmlns:a16="http://schemas.microsoft.com/office/drawing/2014/main" xmlns="" id="{2A7B2148-D73C-4F8E-B024-B10BBF66C6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0618" y="363722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6">
            <a:extLst>
              <a:ext uri="{FF2B5EF4-FFF2-40B4-BE49-F238E27FC236}">
                <a16:creationId xmlns:a16="http://schemas.microsoft.com/office/drawing/2014/main" xmlns="" id="{D0110F1A-7C8C-4188-9AD1-63B7E59F4D1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3330" y="402069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Down Arrow 26">
            <a:extLst>
              <a:ext uri="{FF2B5EF4-FFF2-40B4-BE49-F238E27FC236}">
                <a16:creationId xmlns:a16="http://schemas.microsoft.com/office/drawing/2014/main" xmlns="" id="{F2254D17-0607-4A34-9C86-F2107EFDA59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9093" y="439425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xmlns="" id="{DB23C903-2C04-433C-A2B5-8FE898B45D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23788" y="47625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Down Arrow 26">
            <a:extLst>
              <a:ext uri="{FF2B5EF4-FFF2-40B4-BE49-F238E27FC236}">
                <a16:creationId xmlns:a16="http://schemas.microsoft.com/office/drawing/2014/main" xmlns="" id="{21C1E23C-9C3C-4629-BD8A-4B99427DDA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60945" y="512890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87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172DF9-019A-4451-8C93-037C5A9F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2" y="123875"/>
            <a:ext cx="8423663" cy="6393673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15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37214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9125" y="6573474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2037371" y="168690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486557" y="239923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8">
            <a:extLst>
              <a:ext uri="{FF2B5EF4-FFF2-40B4-BE49-F238E27FC236}">
                <a16:creationId xmlns:a16="http://schemas.microsoft.com/office/drawing/2014/main" xmlns="" id="{A91A4B0A-50AD-456A-BB7E-1947A6A6CD3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90371" y="456857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8">
            <a:extLst>
              <a:ext uri="{FF2B5EF4-FFF2-40B4-BE49-F238E27FC236}">
                <a16:creationId xmlns:a16="http://schemas.microsoft.com/office/drawing/2014/main" xmlns="" id="{F0E9940A-55FF-4C9A-BF80-826E7959128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8171" y="312863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8">
            <a:extLst>
              <a:ext uri="{FF2B5EF4-FFF2-40B4-BE49-F238E27FC236}">
                <a16:creationId xmlns:a16="http://schemas.microsoft.com/office/drawing/2014/main" xmlns="" id="{3636E7E7-9EEC-4433-ADE7-0A8DE199398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14503" y="385621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8">
            <a:extLst>
              <a:ext uri="{FF2B5EF4-FFF2-40B4-BE49-F238E27FC236}">
                <a16:creationId xmlns:a16="http://schemas.microsoft.com/office/drawing/2014/main" xmlns="" id="{417763B2-C753-4EAB-A664-1DEEB7F580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4482" y="528854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46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C93D7B-7D6A-4D34-B604-A9F0D386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7" y="115182"/>
            <a:ext cx="8394876" cy="6379787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16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37214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9125" y="6573474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194382" y="161054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66615" y="2234704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560126" y="4149830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26">
            <a:extLst>
              <a:ext uri="{FF2B5EF4-FFF2-40B4-BE49-F238E27FC236}">
                <a16:creationId xmlns:a16="http://schemas.microsoft.com/office/drawing/2014/main" xmlns="" id="{28C3AB0E-3663-4CF6-9F8C-6F615AA00B1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19015" y="285806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26">
            <a:extLst>
              <a:ext uri="{FF2B5EF4-FFF2-40B4-BE49-F238E27FC236}">
                <a16:creationId xmlns:a16="http://schemas.microsoft.com/office/drawing/2014/main" xmlns="" id="{625A5278-1FB9-4B10-8EAB-DE4C763027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97185" y="346225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40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22FA45-C40D-46A7-A378-508F92DA9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7" y="145173"/>
            <a:ext cx="8375781" cy="6351303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17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37214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9125" y="6573474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488531" y="488385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rot="10800000">
            <a:off x="290975" y="347415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882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51A9CD-9BFC-4199-A43D-5DD985CD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5" y="162190"/>
            <a:ext cx="8229221" cy="6313258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18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37214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9125" y="6573474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1881861" y="177987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3022" y="2624204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26">
            <a:extLst>
              <a:ext uri="{FF2B5EF4-FFF2-40B4-BE49-F238E27FC236}">
                <a16:creationId xmlns:a16="http://schemas.microsoft.com/office/drawing/2014/main" xmlns="" id="{7D9C1FDC-43FB-458D-BDD6-6D1EB6103D9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1689" y="432122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26">
            <a:extLst>
              <a:ext uri="{FF2B5EF4-FFF2-40B4-BE49-F238E27FC236}">
                <a16:creationId xmlns:a16="http://schemas.microsoft.com/office/drawing/2014/main" xmlns="" id="{8972B10F-2C77-4B81-BC52-90136DC4F9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0505" y="518922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606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008F63-B81D-4534-9F87-5F3C723C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54" y="114279"/>
            <a:ext cx="8242670" cy="6391461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19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37214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9125" y="6573474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1249964" y="174335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599920" y="260934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rot="10800000">
            <a:off x="290975" y="430328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8">
            <a:extLst>
              <a:ext uri="{FF2B5EF4-FFF2-40B4-BE49-F238E27FC236}">
                <a16:creationId xmlns:a16="http://schemas.microsoft.com/office/drawing/2014/main" xmlns="" id="{589D8CF2-5500-435B-949D-BE48ECEB585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709" y="345157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26">
            <a:extLst>
              <a:ext uri="{FF2B5EF4-FFF2-40B4-BE49-F238E27FC236}">
                <a16:creationId xmlns:a16="http://schemas.microsoft.com/office/drawing/2014/main" xmlns="" id="{D33E7EB0-21B5-4318-B895-EFB87CF70B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83738" y="516154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827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5507" r="3838" b="9653"/>
          <a:stretch>
            <a:fillRect/>
          </a:stretch>
        </p:blipFill>
        <p:spPr bwMode="auto">
          <a:xfrm>
            <a:off x="1371600" y="1719468"/>
            <a:ext cx="6400800" cy="435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50863" y="5776332"/>
            <a:ext cx="8077200" cy="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2400" b="1" dirty="0">
                <a:latin typeface="+mj-lt"/>
                <a:cs typeface="Arial" panose="020B0604020202020204" pitchFamily="34" charset="0"/>
              </a:rPr>
              <a:t>More than 2,200,000 Persons Surveyed Since 2009 </a:t>
            </a:r>
          </a:p>
          <a:p>
            <a:pPr algn="ctr"/>
            <a:r>
              <a:rPr lang="en-US" sz="2400" b="1" dirty="0">
                <a:latin typeface="+mj-lt"/>
                <a:cs typeface="Arial" panose="020B0604020202020204" pitchFamily="34" charset="0"/>
              </a:rPr>
              <a:t>for more than 900 cities in 49 States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50863" y="97402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 National Leader in Market Research 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for Local Governmental Organizations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…helping City and county governments gather and use survey data to enhance organizational performance for more than 35 years</a:t>
            </a:r>
            <a:endParaRPr lang="en-US" sz="1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</a:t>
            </a:fld>
            <a:endParaRPr lang="en-US" altLang="en-US" sz="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4843" y="211881"/>
            <a:ext cx="8077200" cy="5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600" b="1" dirty="0">
                <a:latin typeface="+mj-lt"/>
                <a:cs typeface="Arial" panose="020B0604020202020204" pitchFamily="34" charset="0"/>
              </a:rPr>
              <a:t>ETC Institute</a:t>
            </a:r>
          </a:p>
        </p:txBody>
      </p:sp>
    </p:spTree>
    <p:extLst>
      <p:ext uri="{BB962C8B-B14F-4D97-AF65-F5344CB8AC3E}">
        <p14:creationId xmlns:p14="http://schemas.microsoft.com/office/powerpoint/2010/main" val="236554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8160" y="1524000"/>
            <a:ext cx="801252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Major Finding #3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2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City Is Moving in the Right Direction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20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55476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73CE91-137E-4949-AA8E-07A8B434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05" y="85900"/>
            <a:ext cx="8345866" cy="6399566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21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93294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186506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wn Arrow 14">
            <a:extLst>
              <a:ext uri="{FF2B5EF4-FFF2-40B4-BE49-F238E27FC236}">
                <a16:creationId xmlns:a16="http://schemas.microsoft.com/office/drawing/2014/main" xmlns="" id="{99F22346-569D-4423-90F9-C45BF66D1C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24288" y="13002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77712" y="223109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57486" y="350405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4867FB83-AAF8-439E-9330-EEC556DD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Down Arrow 15">
            <a:extLst>
              <a:ext uri="{FF2B5EF4-FFF2-40B4-BE49-F238E27FC236}">
                <a16:creationId xmlns:a16="http://schemas.microsoft.com/office/drawing/2014/main" xmlns="" id="{9591B438-08B7-45EE-8AAE-A69539E281A5}"/>
              </a:ext>
            </a:extLst>
          </p:cNvPr>
          <p:cNvSpPr/>
          <p:nvPr/>
        </p:nvSpPr>
        <p:spPr>
          <a:xfrm>
            <a:off x="888708" y="5441240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Down Arrow 14">
            <a:extLst>
              <a:ext uri="{FF2B5EF4-FFF2-40B4-BE49-F238E27FC236}">
                <a16:creationId xmlns:a16="http://schemas.microsoft.com/office/drawing/2014/main" xmlns="" id="{BA486456-BC7D-4108-B22A-E5FC522F5B6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6618" y="413673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4">
            <a:extLst>
              <a:ext uri="{FF2B5EF4-FFF2-40B4-BE49-F238E27FC236}">
                <a16:creationId xmlns:a16="http://schemas.microsoft.com/office/drawing/2014/main" xmlns="" id="{49E6129D-2FDB-4D29-B121-4C6252A62C6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7886" y="47744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60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830C5D-3711-4269-AE52-B591EB100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77" y="139909"/>
            <a:ext cx="8361968" cy="6346560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22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93294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186506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4867FB83-AAF8-439E-9330-EEC556DD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Down Arrow 15">
            <a:extLst>
              <a:ext uri="{FF2B5EF4-FFF2-40B4-BE49-F238E27FC236}">
                <a16:creationId xmlns:a16="http://schemas.microsoft.com/office/drawing/2014/main" xmlns="" id="{ADBBBC58-2F1D-4853-99BC-4E087A828DFD}"/>
              </a:ext>
            </a:extLst>
          </p:cNvPr>
          <p:cNvSpPr/>
          <p:nvPr/>
        </p:nvSpPr>
        <p:spPr>
          <a:xfrm>
            <a:off x="1204333" y="533964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3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9A85A-CC85-48BC-9857-4FBAA408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63" y="107564"/>
            <a:ext cx="8405061" cy="6379267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23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93294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186506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wn Arrow 14">
            <a:extLst>
              <a:ext uri="{FF2B5EF4-FFF2-40B4-BE49-F238E27FC236}">
                <a16:creationId xmlns:a16="http://schemas.microsoft.com/office/drawing/2014/main" xmlns="" id="{99F22346-569D-4423-90F9-C45BF66D1C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1775" y="142225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58246" y="238914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95028" y="3857904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4867FB83-AAF8-439E-9330-EEC556DD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4">
            <a:extLst>
              <a:ext uri="{FF2B5EF4-FFF2-40B4-BE49-F238E27FC236}">
                <a16:creationId xmlns:a16="http://schemas.microsoft.com/office/drawing/2014/main" xmlns="" id="{37436B0B-1F2B-4CAA-93C4-5FDABF996AD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58718" y="287791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4">
            <a:extLst>
              <a:ext uri="{FF2B5EF4-FFF2-40B4-BE49-F238E27FC236}">
                <a16:creationId xmlns:a16="http://schemas.microsoft.com/office/drawing/2014/main" xmlns="" id="{8D3A3A41-2F27-47BB-89CF-8EE7002BBF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3428" y="5331104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800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1FDA42-F1CF-413F-A390-49991C0A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9" y="170576"/>
            <a:ext cx="8271655" cy="6278015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24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93294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186506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4867FB83-AAF8-439E-9330-EEC556DD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75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28AFF9-86BA-441C-9E9E-DE284D3F4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35" y="153634"/>
            <a:ext cx="8329162" cy="6321661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25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93294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186506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wn Arrow 14">
            <a:extLst>
              <a:ext uri="{FF2B5EF4-FFF2-40B4-BE49-F238E27FC236}">
                <a16:creationId xmlns:a16="http://schemas.microsoft.com/office/drawing/2014/main" xmlns="" id="{99F22346-569D-4423-90F9-C45BF66D1C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0859" y="141096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89000" y="189855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4867FB83-AAF8-439E-9330-EEC556DD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Down Arrow 15">
            <a:extLst>
              <a:ext uri="{FF2B5EF4-FFF2-40B4-BE49-F238E27FC236}">
                <a16:creationId xmlns:a16="http://schemas.microsoft.com/office/drawing/2014/main" xmlns="" id="{0CF53923-9434-4415-84F8-929DEC0CE941}"/>
              </a:ext>
            </a:extLst>
          </p:cNvPr>
          <p:cNvSpPr/>
          <p:nvPr/>
        </p:nvSpPr>
        <p:spPr>
          <a:xfrm>
            <a:off x="2084866" y="536221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xmlns="" id="{FD637C6B-49A5-4912-A3D8-1DAB1D907EF2}"/>
              </a:ext>
            </a:extLst>
          </p:cNvPr>
          <p:cNvSpPr/>
          <p:nvPr/>
        </p:nvSpPr>
        <p:spPr>
          <a:xfrm>
            <a:off x="950333" y="4374440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A14813-C013-4350-BFD9-2FA84D38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6" y="131056"/>
            <a:ext cx="8407353" cy="6365113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26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         </a:t>
            </a: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93294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186506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wn Arrow 14">
            <a:extLst>
              <a:ext uri="{FF2B5EF4-FFF2-40B4-BE49-F238E27FC236}">
                <a16:creationId xmlns:a16="http://schemas.microsoft.com/office/drawing/2014/main" xmlns="" id="{99F22346-569D-4423-90F9-C45BF66D1C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2032" y="273176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7304" y="21130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4867FB83-AAF8-439E-9330-EEC556DD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16744767-E582-47D6-9B6D-D7ECD05736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9336" y="336103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34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Major Finding #4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2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Top Community Priorities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4000" b="1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27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60868A-D33E-4A6C-960F-541AFA8A8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0" y="150328"/>
            <a:ext cx="8124719" cy="6143455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C5D87D83-8DC2-423B-AD6F-51DA93EA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282494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Biggest Issues Facing the City Over the Next Five Years: 1) Traffic, 2) Road Repair/Maintenance/Expansion, 3) Planning for Rapid Growth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D402352-0C53-4092-B8CB-F0B2855B1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66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3CE858-23F6-434A-A9EB-72A87E74A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9" y="397036"/>
            <a:ext cx="8816622" cy="5822789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29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Overall Priorities: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497451" y="6452247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706745" y="2386427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46767" y="1975620"/>
            <a:ext cx="7989849" cy="36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j-lt"/>
              </a:rPr>
              <a:t>Purpose and Methodology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j-lt"/>
              </a:rPr>
              <a:t>Bottom Line Upfront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j-lt"/>
              </a:rPr>
              <a:t>Major Findings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00" b="1" dirty="0">
                <a:latin typeface="+mj-lt"/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j-lt"/>
              </a:rPr>
              <a:t>Summary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j-lt"/>
              </a:rPr>
              <a:t>Questions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61734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2757F1-1114-470A-A127-07FC65F4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9" y="1095022"/>
            <a:ext cx="8828023" cy="5030932"/>
          </a:xfrm>
          <a:prstGeom prst="rect">
            <a:avLst/>
          </a:prstGeom>
        </p:spPr>
      </p:pic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A72730-9523-44D1-9B56-380F9D5449D4}" type="slidenum">
              <a:rPr lang="en-US" altLang="en-US" smtClean="0"/>
              <a:pPr eaLnBrk="1" hangingPunct="1"/>
              <a:t>30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Public Works Priorities: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780619" y="64611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8741670" y="3320431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8731019" y="3075587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Left Arrow 12">
            <a:extLst>
              <a:ext uri="{FF2B5EF4-FFF2-40B4-BE49-F238E27FC236}">
                <a16:creationId xmlns:a16="http://schemas.microsoft.com/office/drawing/2014/main" xmlns="" id="{7F1E79AB-A780-4D14-A25E-3E1B41556E49}"/>
              </a:ext>
            </a:extLst>
          </p:cNvPr>
          <p:cNvSpPr/>
          <p:nvPr/>
        </p:nvSpPr>
        <p:spPr>
          <a:xfrm>
            <a:off x="8721494" y="3980831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99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D71D8E-560C-4A5C-ADD9-66055DE1C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6" y="2012708"/>
            <a:ext cx="8904057" cy="3426659"/>
          </a:xfrm>
          <a:prstGeom prst="rect">
            <a:avLst/>
          </a:prstGeom>
        </p:spPr>
      </p:pic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A72730-9523-44D1-9B56-380F9D5449D4}" type="slidenum">
              <a:rPr lang="en-US" altLang="en-US" smtClean="0"/>
              <a:pPr eaLnBrk="1" hangingPunct="1"/>
              <a:t>31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+mj-lt"/>
              </a:rPr>
              <a:t>Code Enforcement Priorities:</a:t>
            </a:r>
            <a:r>
              <a:rPr lang="en-US" sz="1900" b="1" i="1" dirty="0">
                <a:solidFill>
                  <a:srgbClr val="FFFFFF"/>
                </a:solidFill>
                <a:latin typeface="+mj-lt"/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6096711" y="64611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8706745" y="4014246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8707803" y="4278113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51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031B35-5EB3-49F2-94BF-0205EADA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0" y="1061212"/>
            <a:ext cx="8795147" cy="5012196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32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Parks and Recreation Priorities:</a:t>
            </a:r>
            <a:r>
              <a:rPr lang="en-US" sz="19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6236245" y="64611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686800" y="3945281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698279" y="3036648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Left Arrow 13">
            <a:extLst>
              <a:ext uri="{FF2B5EF4-FFF2-40B4-BE49-F238E27FC236}">
                <a16:creationId xmlns:a16="http://schemas.microsoft.com/office/drawing/2014/main" xmlns="" id="{ABA80771-8CC0-4C49-A1B0-DFDF6ABA370C}"/>
              </a:ext>
            </a:extLst>
          </p:cNvPr>
          <p:cNvSpPr/>
          <p:nvPr/>
        </p:nvSpPr>
        <p:spPr>
          <a:xfrm>
            <a:off x="8684167" y="3696872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10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847379"/>
            <a:ext cx="7696200" cy="13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Other Findings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33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791791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DD19C1-A0E1-4C2B-8F70-52F00612F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85" y="180124"/>
            <a:ext cx="8576274" cy="6484896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D402352-0C53-4092-B8CB-F0B2855B1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34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54127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D402352-0C53-4092-B8CB-F0B2855B1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35</a:t>
            </a:fld>
            <a:endParaRPr lang="en-US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D77DED-A5B4-475B-AFA8-F5650B538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4" y="169335"/>
            <a:ext cx="8609426" cy="64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76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E0B007-A2F7-4E63-806B-8B6F4F0D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00" y="136376"/>
            <a:ext cx="8645167" cy="6528817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D402352-0C53-4092-B8CB-F0B2855B1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36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1203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D402352-0C53-4092-B8CB-F0B2855B1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37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48ADDE-CA66-4E4D-8895-57A20DC48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25" y="135466"/>
            <a:ext cx="8659499" cy="65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78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847379"/>
            <a:ext cx="7696200" cy="13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38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91986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556" y="-25869"/>
            <a:ext cx="7772400" cy="8128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Summary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39</a:t>
            </a:fld>
            <a:endParaRPr lang="en-US" altLang="en-US" sz="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A765A44-6B16-46B0-BB1A-DF7F5B36F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009" y="692463"/>
            <a:ext cx="8749049" cy="607232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>
                <a:latin typeface="+mj-lt"/>
              </a:rPr>
              <a:t>Residents Have a Very Positive Perception of the City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endParaRPr lang="en-US" sz="200" dirty="0">
              <a:latin typeface="+mj-lt"/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+mj-lt"/>
              </a:rPr>
              <a:t>86% are satisfied with the overall quality of life in the City; only 2% are dissatisfied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  <a:latin typeface="+mj-lt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>
                <a:latin typeface="+mj-lt"/>
              </a:rPr>
              <a:t>The City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  <a:latin typeface="+mj-lt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>
                <a:latin typeface="+mj-lt"/>
              </a:rPr>
              <a:t>Satisfaction with City Services is </a:t>
            </a:r>
            <a:r>
              <a:rPr lang="en-US" sz="2500" b="1" u="sng" dirty="0">
                <a:latin typeface="+mj-lt"/>
              </a:rPr>
              <a:t>Much Higher</a:t>
            </a:r>
            <a:r>
              <a:rPr lang="en-US" sz="2500" b="1" dirty="0">
                <a:latin typeface="+mj-lt"/>
              </a:rPr>
              <a:t> in Schertz Than Other Communities</a:t>
            </a:r>
            <a:endParaRPr lang="en-US" sz="2500" b="1" u="sng" dirty="0">
              <a:latin typeface="+mj-lt"/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>
              <a:solidFill>
                <a:srgbClr val="FF0000"/>
              </a:solidFill>
              <a:latin typeface="+mj-lt"/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+mj-lt"/>
              </a:rPr>
              <a:t>Schertz rated above the U.S. Average in 43 of 50 areas, and above the Texas Average in 42 of 50 areas</a:t>
            </a:r>
          </a:p>
          <a:p>
            <a:pPr marL="366713" lvl="1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500" dirty="0">
              <a:latin typeface="+mj-lt"/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+mj-lt"/>
              </a:rPr>
              <a:t>Satisfaction with the </a:t>
            </a:r>
            <a:r>
              <a:rPr lang="en-US" sz="2200" u="sng" dirty="0">
                <a:latin typeface="+mj-lt"/>
              </a:rPr>
              <a:t>Overall Quality of City Services</a:t>
            </a:r>
            <a:r>
              <a:rPr lang="en-US" sz="2200" dirty="0">
                <a:latin typeface="+mj-lt"/>
              </a:rPr>
              <a:t> rated 36% above the U.S. Average, and 38% above the Texas Average</a:t>
            </a:r>
            <a:endParaRPr lang="en-US" sz="2200" u="sng" dirty="0">
              <a:latin typeface="+mj-lt"/>
            </a:endParaRPr>
          </a:p>
          <a:p>
            <a:pPr marL="366713" lvl="1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500" dirty="0">
              <a:latin typeface="+mj-lt"/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+mj-lt"/>
              </a:rPr>
              <a:t>Satisfaction with </a:t>
            </a:r>
            <a:r>
              <a:rPr lang="en-US" sz="2200" u="sng" dirty="0">
                <a:latin typeface="+mj-lt"/>
              </a:rPr>
              <a:t>Customer Service from City Employees</a:t>
            </a:r>
            <a:r>
              <a:rPr lang="en-US" sz="2200" dirty="0">
                <a:latin typeface="+mj-lt"/>
              </a:rPr>
              <a:t> rated 33% above the U.S. Average and 36% above the Texas Average</a:t>
            </a:r>
            <a:endParaRPr lang="en-US" sz="2200" u="sng" dirty="0">
              <a:latin typeface="+mj-lt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latin typeface="+mj-lt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>
                <a:latin typeface="+mj-lt"/>
              </a:rPr>
              <a:t>Top Community Priorities: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+mj-lt"/>
              </a:rPr>
              <a:t>Traffic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+mj-lt"/>
              </a:rPr>
              <a:t>Road Repair/Maintenance/Expansion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+mj-lt"/>
              </a:rPr>
              <a:t>Planning for Rapid Growth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+mj-lt"/>
              </a:rPr>
              <a:t>Enforcing Codes and Ordinances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015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82601" y="1133493"/>
            <a:ext cx="8211444" cy="52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 u="sng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j-lt"/>
              </a:rPr>
              <a:t>To objectively assess satisfaction among residents with the delivery of City services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j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400" b="1" dirty="0"/>
              <a:t>To help determine priorities for the community</a:t>
            </a:r>
          </a:p>
          <a:p>
            <a:pPr marL="0" indent="0" eaLnBrk="1" hangingPunct="1">
              <a:buClr>
                <a:schemeClr val="accent3"/>
              </a:buClr>
            </a:pPr>
            <a:endParaRPr lang="en-US" altLang="en-US" sz="2600" b="1" dirty="0">
              <a:latin typeface="+mj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j-lt"/>
              </a:rPr>
              <a:t>To measure trends from previous survey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j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j-lt"/>
              </a:rPr>
              <a:t>To compare the City’s performance with other communities regionally and nationally</a:t>
            </a:r>
            <a:endParaRPr lang="en-US" altLang="en-US" sz="2800" b="1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lvl="1" eaLnBrk="1" hangingPunct="1">
              <a:buFontTx/>
              <a:buChar char="–"/>
            </a:pPr>
            <a:endParaRPr lang="en-US" altLang="en-US" sz="2800" dirty="0">
              <a:latin typeface="+mn-lt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85800" y="4079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Purpose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96212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dirty="0">
                <a:latin typeface="+mj-lt"/>
              </a:rPr>
              <a:t>Questions?</a:t>
            </a:r>
          </a:p>
          <a:p>
            <a:pPr algn="ctr" eaLnBrk="1" hangingPunct="1"/>
            <a:endParaRPr lang="en-US" altLang="en-US" sz="6600" dirty="0">
              <a:solidFill>
                <a:srgbClr val="333399"/>
              </a:solidFill>
              <a:latin typeface="+mj-lt"/>
            </a:endParaRPr>
          </a:p>
          <a:p>
            <a:pPr algn="ctr" eaLnBrk="1" hangingPunct="1"/>
            <a:r>
              <a:rPr lang="en-US" altLang="en-US" sz="4000" dirty="0">
                <a:latin typeface="+mj-lt"/>
              </a:rPr>
              <a:t>THANK YOU!!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40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13749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Methodology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11872" y="1140411"/>
            <a:ext cx="8776009" cy="550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200" b="1" dirty="0">
                <a:latin typeface="+mj-lt"/>
              </a:rPr>
              <a:t>Survey Description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j-lt"/>
              </a:rPr>
              <a:t>seven-page survey; included many of the same questions that were asked on 2016 survey</a:t>
            </a:r>
            <a:endParaRPr lang="en-US" altLang="en-US" sz="2200" dirty="0">
              <a:solidFill>
                <a:srgbClr val="FF0000"/>
              </a:solidFill>
              <a:latin typeface="+mj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j-lt"/>
              </a:rPr>
              <a:t>2</a:t>
            </a:r>
            <a:r>
              <a:rPr lang="en-US" altLang="en-US" sz="2200" baseline="30000" dirty="0">
                <a:latin typeface="+mj-lt"/>
              </a:rPr>
              <a:t>nd</a:t>
            </a:r>
            <a:r>
              <a:rPr lang="en-US" altLang="en-US" sz="2200" dirty="0">
                <a:latin typeface="+mj-lt"/>
              </a:rPr>
              <a:t> Community Survey conducted for the City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200" b="1" dirty="0">
                <a:latin typeface="+mj-lt"/>
              </a:rPr>
              <a:t>Method of Administration 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j-lt"/>
              </a:rPr>
              <a:t>by mail, online, &amp; phone to a random sample of City residents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j-lt"/>
              </a:rPr>
              <a:t>each survey took approximately 15-20 minutes to complete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j-lt"/>
              </a:rPr>
              <a:t>Sample size:</a:t>
            </a:r>
            <a:endParaRPr lang="en-US" altLang="en-US" sz="2800" b="1" dirty="0">
              <a:latin typeface="+mj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j-lt"/>
              </a:rPr>
              <a:t>409 completed surveys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j-lt"/>
              </a:rPr>
              <a:t>demographics of survey respondents accurately reflects the actual population of the City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200" b="1" dirty="0">
                <a:latin typeface="+mj-lt"/>
              </a:rPr>
              <a:t>Confidence level:  </a:t>
            </a:r>
            <a:r>
              <a:rPr lang="en-US" altLang="en-US" sz="2200" dirty="0">
                <a:latin typeface="+mj-lt"/>
              </a:rPr>
              <a:t>95% 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200" b="1" dirty="0">
                <a:latin typeface="+mj-lt"/>
              </a:rPr>
              <a:t>Margin of error:  </a:t>
            </a:r>
            <a:r>
              <a:rPr lang="en-US" altLang="en-US" sz="2200" dirty="0">
                <a:latin typeface="+mj-lt"/>
              </a:rPr>
              <a:t>+/- 4.8% overall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5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_PNG\Location of Survey Respondents.png">
            <a:extLst>
              <a:ext uri="{FF2B5EF4-FFF2-40B4-BE49-F238E27FC236}">
                <a16:creationId xmlns:a16="http://schemas.microsoft.com/office/drawing/2014/main" xmlns="" id="{79A1102A-371E-4E21-AA5B-3F35F4F933F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4324" r="10150" b="4324"/>
          <a:stretch>
            <a:fillRect/>
          </a:stretch>
        </p:blipFill>
        <p:spPr bwMode="auto">
          <a:xfrm>
            <a:off x="2628078" y="92617"/>
            <a:ext cx="6125307" cy="667078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6491" y="567901"/>
            <a:ext cx="3541109" cy="9057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Location of Survey Respondents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2660188-A0B8-4AEE-82CF-46C8977E2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6</a:t>
            </a:fld>
            <a:endParaRPr lang="en-US" altLang="en-US" sz="800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/>
          <a:stretch>
            <a:fillRect/>
          </a:stretch>
        </p:blipFill>
        <p:spPr bwMode="auto">
          <a:xfrm>
            <a:off x="7467600" y="5943600"/>
            <a:ext cx="5064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49973" y="4348759"/>
            <a:ext cx="2278105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Good representation throughout the City</a:t>
            </a:r>
          </a:p>
        </p:txBody>
      </p:sp>
    </p:spTree>
    <p:extLst>
      <p:ext uri="{BB962C8B-B14F-4D97-AF65-F5344CB8AC3E}">
        <p14:creationId xmlns:p14="http://schemas.microsoft.com/office/powerpoint/2010/main" val="66571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556" y="-25869"/>
            <a:ext cx="7772400" cy="8128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Bottom Line Up Front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7</a:t>
            </a:fld>
            <a:endParaRPr lang="en-US" altLang="en-US" sz="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173009" y="692463"/>
            <a:ext cx="8749049" cy="607232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>
                <a:latin typeface="+mj-lt"/>
              </a:rPr>
              <a:t>Residents Have a Very Positive Perception of the City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endParaRPr lang="en-US" sz="200" dirty="0">
              <a:latin typeface="+mj-lt"/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+mj-lt"/>
              </a:rPr>
              <a:t>86% are satisfied with the overall quality of life in the City; only 2% are dissatisfied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  <a:latin typeface="+mj-lt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>
                <a:latin typeface="+mj-lt"/>
              </a:rPr>
              <a:t>The City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  <a:latin typeface="+mj-lt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>
                <a:latin typeface="+mj-lt"/>
              </a:rPr>
              <a:t>Satisfaction with City Services is </a:t>
            </a:r>
            <a:r>
              <a:rPr lang="en-US" sz="2500" b="1" u="sng" dirty="0">
                <a:latin typeface="+mj-lt"/>
              </a:rPr>
              <a:t>Much Higher</a:t>
            </a:r>
            <a:r>
              <a:rPr lang="en-US" sz="2500" b="1" dirty="0">
                <a:latin typeface="+mj-lt"/>
              </a:rPr>
              <a:t> in Schertz Than Other Communities</a:t>
            </a:r>
            <a:endParaRPr lang="en-US" sz="2500" b="1" u="sng" dirty="0">
              <a:latin typeface="+mj-lt"/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>
              <a:solidFill>
                <a:srgbClr val="FF0000"/>
              </a:solidFill>
              <a:latin typeface="+mj-lt"/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+mj-lt"/>
              </a:rPr>
              <a:t>Schertz rated above the U.S. Average in 43 of 50 areas, and above the Texas Average in 42 of 50 areas</a:t>
            </a:r>
          </a:p>
          <a:p>
            <a:pPr marL="366713" lvl="1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500" dirty="0">
              <a:latin typeface="+mj-lt"/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+mj-lt"/>
              </a:rPr>
              <a:t>Satisfaction with the </a:t>
            </a:r>
            <a:r>
              <a:rPr lang="en-US" sz="2200" u="sng" dirty="0">
                <a:latin typeface="+mj-lt"/>
              </a:rPr>
              <a:t>Overall Quality of City Services</a:t>
            </a:r>
            <a:r>
              <a:rPr lang="en-US" sz="2200" dirty="0">
                <a:latin typeface="+mj-lt"/>
              </a:rPr>
              <a:t> rated 36% above the U.S. Average, and 38% above the Texas Average</a:t>
            </a:r>
            <a:endParaRPr lang="en-US" sz="2200" u="sng" dirty="0">
              <a:latin typeface="+mj-lt"/>
            </a:endParaRPr>
          </a:p>
          <a:p>
            <a:pPr marL="366713" lvl="1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500" dirty="0">
              <a:latin typeface="+mj-lt"/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+mj-lt"/>
              </a:rPr>
              <a:t>Satisfaction with </a:t>
            </a:r>
            <a:r>
              <a:rPr lang="en-US" sz="2200" u="sng" dirty="0">
                <a:latin typeface="+mj-lt"/>
              </a:rPr>
              <a:t>Customer Service from City Employees</a:t>
            </a:r>
            <a:r>
              <a:rPr lang="en-US" sz="2200" dirty="0">
                <a:latin typeface="+mj-lt"/>
              </a:rPr>
              <a:t> rated 33% above the U.S. Average and 36% above the Texas Average</a:t>
            </a:r>
            <a:endParaRPr lang="en-US" sz="2200" u="sng" dirty="0">
              <a:latin typeface="+mj-lt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latin typeface="+mj-lt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>
                <a:latin typeface="+mj-lt"/>
              </a:rPr>
              <a:t>Top Community Priorities: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+mj-lt"/>
              </a:rPr>
              <a:t>Traffic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+mj-lt"/>
              </a:rPr>
              <a:t>Road Repair/Maintenance/Expansion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+mj-lt"/>
              </a:rPr>
              <a:t>Planning for Rapid Growth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+mj-lt"/>
              </a:rPr>
              <a:t>Enforcing Codes and Ordinances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Major Finding #1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2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Residents Have a Very Positive Perception of the City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8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DFF8D9-F78D-4A81-A675-29EF801C9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5" y="90311"/>
            <a:ext cx="8205672" cy="6220179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C5D87D83-8DC2-423B-AD6F-51DA93EA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282494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86% of Residents Are Satisfied with the Overall Quality of Services Provided by the City, 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Only 3% Who Are Dissatisfied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D402352-0C53-4092-B8CB-F0B2855B1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0E475D2-FBD8-4F7A-99BD-665CCF913B60}"/>
              </a:ext>
            </a:extLst>
          </p:cNvPr>
          <p:cNvCxnSpPr>
            <a:cxnSpLocks/>
          </p:cNvCxnSpPr>
          <p:nvPr/>
        </p:nvCxnSpPr>
        <p:spPr>
          <a:xfrm flipV="1">
            <a:off x="304800" y="2167466"/>
            <a:ext cx="598311" cy="4081162"/>
          </a:xfrm>
          <a:prstGeom prst="straightConnector1">
            <a:avLst/>
          </a:prstGeom>
          <a:ln w="31750">
            <a:solidFill>
              <a:srgbClr val="0070C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59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0CEE0A3-6BA9-4B40-8DF6-C9A215EB568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BEA0F68-9BCD-4AA6-985C-6265777D4E03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947384DA-2CD6-4C69-9428-B75CDB0230D7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00F3D8A1-4376-4170-9A7A-C228DCB002AA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8D0747DB-6B0B-408E-A306-36089FE5BAE5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A851C2AB-D8DA-4570-AD27-AF5C3E6935A3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FE37DE8-FC44-4E53-90A5-2D7F2A23D54E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B7FC09CB-F505-4CCA-A7F5-E622111B9EBE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4E494BED-CAB6-44F7-83D4-23A92BBB6A60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63F47EF7-49A1-416F-A0ED-38A62B7AD6D2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9F446A04-DC92-44C0-977D-D06767B71237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C4D547D2-C968-475B-A0C3-7DD814CAE51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BB923C7-1B79-4EEC-94FF-10EC5F882B56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DC806A88-1F15-461B-A72D-0B706A91186A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7B0BDDB9-D2D5-45F5-B47E-19CF8B9D43AF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0C431775-87FE-4A27-98AB-6875B7D8579E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50B68930-6941-4418-8B3D-7E1AEA19F2C6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FBD63812-1DDB-4CDB-BAA8-ABDD1E6F092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FADA4FE6-33C2-46DE-8E0D-D35693AAE93A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7DCFA486-9916-4E5C-9EB1-9A94C4A86841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3FAEEEC8-B242-4724-B190-F2FDE0F24AFE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FAAC6C7C-7CBF-41DB-846A-30D4693289DE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75BE30F-AD51-4CEA-8FF6-5ADC75540E3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0882E32-87BB-4864-A647-51624A43F8C2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AC0283C6-0E0B-4100-9DA8-93A8F72EF9EB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2784CBE2-90F2-4A51-9192-496616605E73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E25A69E1-39B4-48C0-9C8D-2273583AA753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664533AB-0F94-4F2E-BE69-E51FD7724CEB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4401AA71-254B-41B7-B6FF-F3A05456127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50854752-C11F-4457-99A7-D5B4907C3D5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57D6E76-791C-42D6-8CF1-06B603593135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39F4F82D-CF07-46F4-9EBF-741473346640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1657E75B-C622-4B3D-BF85-884DBB009FD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D00CF8C3-7B70-460F-AA2E-C37675FDA25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712E4C9-0A4D-4C25-BAFD-B87172B46399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285157FC-F682-4D67-AE1C-333645B68B28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D88C4568-E544-48B1-83A7-FFB1B97BA9DD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82AF0B93-0A38-4316-9577-F521B2ADE9C9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7BF671C2-ECAC-4B25-A2A0-601F669867BF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48149E2C-D13E-4833-9863-35E0F276F220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E59659ED-A92A-4591-9A64-34EF5200420D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B184FA66-E695-4D2A-A829-99F23292DA21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2DF00351-0A38-493A-BEE7-8E38079D52B4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09E2A739-529B-4DA8-9138-00B39A38A3D8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94A8A054-4D8E-45EC-A7AB-A30DA3AB7EC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0617A24-F8C3-4A6C-A5B6-E33531716F54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B8831DB2-8BE6-4FC3-9066-D296A3E9C9B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A42EFB05-E05C-4BA5-A9B2-6F23715B7B8F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A3C03FBC-B62F-4D46-88EE-4E864C434848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4A6944CE-950E-4337-8431-1777B410CF2A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1DD7CFF0-B855-4E11-831A-4802ABE8E2DE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9AA49C36-FE4B-44FD-B8FD-889CD70A03EF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03B0D5D8-1DD3-4F3E-8A97-E8DF3BDF94FB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223C61D1-C13B-43F6-9DBD-069FDC526220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462978C4-68CF-46DB-A8DE-2FE63EF765C7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ED8DF3E7-6A26-473E-A65C-19B7B02EC82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31D27C9-C6CF-4096-AE76-0A51FE29C94D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3ED34C44-7707-41CD-A60C-32DC4B8AC912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C1708F0B-8751-4C80-BBAD-04050345D3DD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D8263F69-A1E9-4514-9859-2BF329A8BD12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147E506F-EFBC-462D-9E94-93A47A1DDC76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CD46565C-958F-4658-991B-FEB51BC0761D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91F8A291-F41E-4959-B0D7-7CBA48D66C90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613A8AE1-057E-49F8-BCEB-84C68A7D9D4E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372AF15E-6A36-42DA-8FDC-96EB088EE0FE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3628E489-1A6B-4AD9-8350-419D8EE1590B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AF8DBDC7-C62F-4386-AFA3-0A20EEDD9FE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A676D16-DC97-42A9-80CC-178E8D512EA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1BF55C8-F9EC-4B1E-80EA-F187E39CEB6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9471286-9D2B-40B6-B713-81BC340A634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D156A50-526D-4FEB-B231-A1AA214AFBB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4DD624B-770C-4481-A8A3-17A4D25475C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D000BC8-17D2-4657-B932-78588860320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37A3D4B-C952-483D-A467-B86E4072695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780EA04-D03C-4AEE-8D91-9CBE88D7FC3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6B754C8-C06F-4297-AE6F-F7C7AC56D0B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10D3A80-3D62-472E-B03A-C0822E402C4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1DBD90D-F0BE-4445-A4D6-117055C333E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34BB4CE-C42C-4D7E-B436-2D161A2AB48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64EC45D-FA1E-48DC-934A-D9818D8B695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51A1706-F80E-41B2-9E4A-89F9CAE3D52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BAB4125-4590-4F1D-81FE-6C97FA836E5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7812EE8-7B79-4547-B70A-962E6BF68763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84BB6215-CC52-4B1B-82B8-69427508E39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DBD869A-D0A1-4C59-B034-F83DE9244F8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B1B8597-6780-4430-BB0E-0B83613A36FC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E611276-DDB0-4E2D-876B-CCE0FCC78CEE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84C1CC7-EDF7-466B-B44A-1E8668B5B1C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D89D3B2A-8D3E-45A4-BB5A-F04544A8110B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D014713-AC77-4147-8167-4E62B60C79E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91D341A8-9D80-4A93-8632-4E8A246AA6F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BFB8214-A46A-43AB-AD34-3315BC2B0B1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BC8CDEC6-42F6-4CC9-8E04-C8C10444250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354FD68-D78A-4894-9737-7336CFFCBA5E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DB76933-4629-4A12-BD93-956C64E963F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8BB76971-9599-4ECF-AC0A-E861D73FCB9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DE25D5FC-CD08-413A-B136-231BA8A8F37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01AE83F5-16D8-418E-B2C1-A78DDD353706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98CA0CE5-0188-453A-BAF0-B5A17AD71DDF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AA302131-C6BB-4767-B0E8-0FF602BAADB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7D95185-EB9E-48AD-B08C-F3A8EB0752C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C22B9D72-F80B-4973-8BAE-8E941F3DE9D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3D5700D8-E929-4E29-A5BD-96800AE4AA9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BE42C37-EBC3-47B1-BC86-D57915E1FB1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727EBB6-5D05-49E2-AF6A-8C8BD8474EC2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774DEF49-182C-4934-9F04-848197EED11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F7999DD-EF9B-43C0-BDD0-BD749E612B0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D932EF83-5B8D-401F-8FDB-55693ABC51EE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BF2BA799-C707-4EF3-9CBC-5A6B8EDDE00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695310B-EB5A-47EF-9472-1419C202F32B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D4973B2F-8E43-45D3-B0C3-5CF0514FB057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F948A80F-9639-4C22-988F-779380D86E5F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FF1F2943-DC66-4660-8D80-31CA1B88286A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ED47675-404B-4FC8-AD58-CD1209D149F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7343C7A-AA3D-42DA-AF89-517E9C0A5A4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330FF53-6C98-41E9-87EB-3FD02044F6EA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1D475958-E897-4161-B1AD-920BED9DC2A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62482D79-D8D5-47B7-8D75-5C6E70B711BF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E3C7BEE-6F41-4792-A0AF-4E3E0E997776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F198C269-AD2B-41C3-8BD3-B53A89436B9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65C4407-FE9E-4779-83FE-C12B5051CF1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4A55FA2E-4E7F-4924-89B8-744B4C7F2602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C914ADF4-6574-40E4-8B6E-A241F74C324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CED14D19-12BC-4DA6-BD5D-B7FA92899E64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AC83474-5EB9-4540-96A7-302995F6CB7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005B1D29-90BA-4A48-A38D-6AC03FF0264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DE82851-187E-4AB1-9E58-A4BA8DEE48A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3BF3B888-F738-4DA7-BE6C-CEA8C331F89D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BF4697CB-008C-49B6-A503-70CCB88518A0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D9AB3DAA-1FB1-4500-BF27-79257C304E3E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EC295CC4-8170-4E1E-8F85-36F8100BB30F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1BC2DFE0-259E-459F-90E7-1D174E7D0F57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7FD86DEA-EBEF-4C23-A4D6-A5B6A11E77F9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4CCD298-0F0F-4749-A127-00E46C851EE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0A4989C-93B8-4C1E-8430-1B2E7668EA0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519C1ECB-4F73-4791-A585-523B6279FA6C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7AB928F4-4508-498A-AC80-09A9FDBCB76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4470571-B306-47C4-A4CD-0C6F8B7D2FD0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3F1446B3-058B-4045-94CC-3645F3DEC271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3F601CF-DF6F-4AC4-9992-F2A8C6E9989E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E5E9D324-37FF-49F7-9C08-165CDE85B01E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BAD5AC59-9A20-45A1-B2B1-45AC7A81BC0B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71462635-C168-4477-A91B-146F7AB07172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E544C7D-0C59-48C8-AD5D-DFA0928D9C52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2D88BC28-7928-4C80-9DF6-76CFE028D47E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A8B7530-49E8-4226-9518-631BB99EA5D2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81C4A1D2-4242-4310-AE2F-08C599D1BC25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3E548644-FFD0-4E25-8F0A-D2E62B0BEED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353B698-56BF-4386-A8F9-E28B170A5B31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9BDE5869-52E8-41E1-B57D-6A59EF3AD5A3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B92CF4C6-2551-4F8C-9799-3C15A0C52F14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4B445302-DF80-4A5F-86A0-D4B03B3B7FEF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B45E1555-38EC-42D4-9B45-98EE8EF895BF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C7DC0BCA-3B3B-4833-9A51-191BB920D766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BEFBB752-D7C2-41A0-9B17-B37CDC3FDDFA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BC66478-D28E-4F5E-80B6-1CA162DE1471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48B18607-D923-4845-8D6C-E491D0F6ABCE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9861CB37-A9A2-4DF6-9942-7C483BC546C1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E275B42F-755D-4337-8E2D-63D25C1A7B0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7479</TotalTime>
  <Words>801</Words>
  <Application>Microsoft Office PowerPoint</Application>
  <PresentationFormat>On-screen Show (4:3)</PresentationFormat>
  <Paragraphs>202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Algerian</vt:lpstr>
      <vt:lpstr>Arial</vt:lpstr>
      <vt:lpstr>Calibri</vt:lpstr>
      <vt:lpstr>Constantia</vt:lpstr>
      <vt:lpstr>Microsoft Sans Serif</vt:lpstr>
      <vt:lpstr>Wingdings</vt:lpstr>
      <vt:lpstr>Wingdings 2</vt:lpstr>
      <vt:lpstr>Flow</vt:lpstr>
      <vt:lpstr>2019 Community Survey City of Schertz, Texas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King County  Community Survey Findings</dc:title>
  <dc:creator>User</dc:creator>
  <cp:lastModifiedBy>Linda M. Klepper</cp:lastModifiedBy>
  <cp:revision>1057</cp:revision>
  <cp:lastPrinted>2017-11-27T16:01:15Z</cp:lastPrinted>
  <dcterms:created xsi:type="dcterms:W3CDTF">2010-05-26T14:18:10Z</dcterms:created>
  <dcterms:modified xsi:type="dcterms:W3CDTF">2019-07-29T15:47:12Z</dcterms:modified>
</cp:coreProperties>
</file>